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3"/>
    <p:sldMasterId id="2147483665" r:id="rId4"/>
    <p:sldMasterId id="2147483676" r:id="rId5"/>
  </p:sldMasterIdLst>
  <p:notesMasterIdLst>
    <p:notesMasterId r:id="rId7"/>
  </p:notesMasterIdLst>
  <p:sldIdLst>
    <p:sldId id="410" r:id="rId6"/>
    <p:sldId id="340" r:id="rId8"/>
    <p:sldId id="404" r:id="rId9"/>
    <p:sldId id="334" r:id="rId10"/>
    <p:sldId id="381" r:id="rId11"/>
    <p:sldId id="341" r:id="rId12"/>
    <p:sldId id="342" r:id="rId13"/>
    <p:sldId id="386" r:id="rId14"/>
    <p:sldId id="344" r:id="rId15"/>
    <p:sldId id="400" r:id="rId16"/>
    <p:sldId id="352" r:id="rId17"/>
    <p:sldId id="347" r:id="rId18"/>
    <p:sldId id="384" r:id="rId19"/>
    <p:sldId id="411" r:id="rId20"/>
    <p:sldId id="348" r:id="rId21"/>
    <p:sldId id="385" r:id="rId22"/>
    <p:sldId id="407" r:id="rId23"/>
    <p:sldId id="397" r:id="rId24"/>
    <p:sldId id="406" r:id="rId25"/>
    <p:sldId id="412" r:id="rId26"/>
    <p:sldId id="405" r:id="rId27"/>
    <p:sldId id="391" r:id="rId28"/>
    <p:sldId id="394" r:id="rId29"/>
    <p:sldId id="393" r:id="rId30"/>
    <p:sldId id="413" r:id="rId31"/>
    <p:sldId id="414" r:id="rId32"/>
    <p:sldId id="403" r:id="rId33"/>
    <p:sldId id="401" r:id="rId34"/>
    <p:sldId id="402" r:id="rId35"/>
    <p:sldId id="358" r:id="rId36"/>
    <p:sldId id="360" r:id="rId37"/>
    <p:sldId id="357" r:id="rId38"/>
    <p:sldId id="359" r:id="rId39"/>
    <p:sldId id="363" r:id="rId40"/>
    <p:sldId id="364" r:id="rId41"/>
    <p:sldId id="408" r:id="rId42"/>
    <p:sldId id="367" r:id="rId43"/>
    <p:sldId id="371" r:id="rId44"/>
  </p:sldIdLst>
  <p:sldSz cx="12798425" cy="7198995"/>
  <p:notesSz cx="6858000" cy="9144000"/>
  <p:defaultTextStyle>
    <a:defPPr>
      <a:defRPr lang="zh-CN"/>
    </a:defPPr>
    <a:lvl1pPr marL="0" algn="l" defTabSz="1598295" rtl="0" eaLnBrk="1" latinLnBrk="0" hangingPunct="1">
      <a:defRPr sz="3145" kern="1200">
        <a:solidFill>
          <a:schemeClr val="tx1"/>
        </a:solidFill>
        <a:latin typeface="+mn-lt"/>
        <a:ea typeface="+mn-ea"/>
        <a:cs typeface="+mn-cs"/>
      </a:defRPr>
    </a:lvl1pPr>
    <a:lvl2pPr marL="799465" algn="l" defTabSz="1598295" rtl="0" eaLnBrk="1" latinLnBrk="0" hangingPunct="1">
      <a:defRPr sz="3145" kern="1200">
        <a:solidFill>
          <a:schemeClr val="tx1"/>
        </a:solidFill>
        <a:latin typeface="+mn-lt"/>
        <a:ea typeface="+mn-ea"/>
        <a:cs typeface="+mn-cs"/>
      </a:defRPr>
    </a:lvl2pPr>
    <a:lvl3pPr marL="1598295" algn="l" defTabSz="1598295" rtl="0" eaLnBrk="1" latinLnBrk="0" hangingPunct="1">
      <a:defRPr sz="3145" kern="1200">
        <a:solidFill>
          <a:schemeClr val="tx1"/>
        </a:solidFill>
        <a:latin typeface="+mn-lt"/>
        <a:ea typeface="+mn-ea"/>
        <a:cs typeface="+mn-cs"/>
      </a:defRPr>
    </a:lvl3pPr>
    <a:lvl4pPr marL="2397760" algn="l" defTabSz="1598295" rtl="0" eaLnBrk="1" latinLnBrk="0" hangingPunct="1">
      <a:defRPr sz="3145" kern="1200">
        <a:solidFill>
          <a:schemeClr val="tx1"/>
        </a:solidFill>
        <a:latin typeface="+mn-lt"/>
        <a:ea typeface="+mn-ea"/>
        <a:cs typeface="+mn-cs"/>
      </a:defRPr>
    </a:lvl4pPr>
    <a:lvl5pPr marL="3196590" algn="l" defTabSz="1598295" rtl="0" eaLnBrk="1" latinLnBrk="0" hangingPunct="1">
      <a:defRPr sz="3145" kern="1200">
        <a:solidFill>
          <a:schemeClr val="tx1"/>
        </a:solidFill>
        <a:latin typeface="+mn-lt"/>
        <a:ea typeface="+mn-ea"/>
        <a:cs typeface="+mn-cs"/>
      </a:defRPr>
    </a:lvl5pPr>
    <a:lvl6pPr marL="3996055" algn="l" defTabSz="1598295" rtl="0" eaLnBrk="1" latinLnBrk="0" hangingPunct="1">
      <a:defRPr sz="3145" kern="1200">
        <a:solidFill>
          <a:schemeClr val="tx1"/>
        </a:solidFill>
        <a:latin typeface="+mn-lt"/>
        <a:ea typeface="+mn-ea"/>
        <a:cs typeface="+mn-cs"/>
      </a:defRPr>
    </a:lvl6pPr>
    <a:lvl7pPr marL="4794885" algn="l" defTabSz="1598295" rtl="0" eaLnBrk="1" latinLnBrk="0" hangingPunct="1">
      <a:defRPr sz="3145" kern="1200">
        <a:solidFill>
          <a:schemeClr val="tx1"/>
        </a:solidFill>
        <a:latin typeface="+mn-lt"/>
        <a:ea typeface="+mn-ea"/>
        <a:cs typeface="+mn-cs"/>
      </a:defRPr>
    </a:lvl7pPr>
    <a:lvl8pPr marL="5594350" algn="l" defTabSz="1598295" rtl="0" eaLnBrk="1" latinLnBrk="0" hangingPunct="1">
      <a:defRPr sz="3145" kern="1200">
        <a:solidFill>
          <a:schemeClr val="tx1"/>
        </a:solidFill>
        <a:latin typeface="+mn-lt"/>
        <a:ea typeface="+mn-ea"/>
        <a:cs typeface="+mn-cs"/>
      </a:defRPr>
    </a:lvl8pPr>
    <a:lvl9pPr marL="6393180" algn="l" defTabSz="1598295" rtl="0" eaLnBrk="1" latinLnBrk="0" hangingPunct="1">
      <a:defRPr sz="3145"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luezhou(周斌)" initials="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4FF"/>
    <a:srgbClr val="9AD8F4"/>
    <a:srgbClr val="B4DAF2"/>
    <a:srgbClr val="00C6DA"/>
    <a:srgbClr val="006EFF"/>
    <a:srgbClr val="C0C0C0"/>
    <a:srgbClr val="000000"/>
    <a:srgbClr val="99DBFF"/>
    <a:srgbClr val="66C8FF"/>
    <a:srgbClr val="33B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9" autoAdjust="0"/>
    <p:restoredTop sz="95701" autoAdjust="0"/>
  </p:normalViewPr>
  <p:slideViewPr>
    <p:cSldViewPr snapToGrid="0" snapToObjects="1">
      <p:cViewPr varScale="1">
        <p:scale>
          <a:sx n="86" d="100"/>
          <a:sy n="86" d="100"/>
        </p:scale>
        <p:origin x="248" y="200"/>
      </p:cViewPr>
      <p:guideLst>
        <p:guide orient="horz" pos="2267"/>
        <p:guide pos="4031"/>
      </p:guideLst>
    </p:cSldViewPr>
  </p:slideViewPr>
  <p:notesTextViewPr>
    <p:cViewPr>
      <p:scale>
        <a:sx n="1" d="1"/>
        <a:sy n="1" d="1"/>
      </p:scale>
      <p:origin x="0" y="0"/>
    </p:cViewPr>
  </p:notesTextViewPr>
  <p:notesViewPr>
    <p:cSldViewPr snapToGrid="0" snapToObjects="1">
      <p:cViewPr varScale="1">
        <p:scale>
          <a:sx n="71" d="100"/>
          <a:sy n="71" d="100"/>
        </p:scale>
        <p:origin x="3936" y="17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Workbook13.xlsx"/></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Workbook14.xlsx"/></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Workbook15.xlsx"/></Relationships>
</file>

<file path=ppt/charts/_rels/chart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Workbook16.xlsx"/></Relationships>
</file>

<file path=ppt/charts/_rels/chart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Workbook17.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9212704"/>
        <c:axId val="2129219552"/>
      </c:lineChart>
      <c:catAx>
        <c:axId val="2129212704"/>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9219552"/>
        <c:crosses val="autoZero"/>
        <c:auto val="1"/>
        <c:lblAlgn val="ctr"/>
        <c:lblOffset val="100"/>
        <c:noMultiLvlLbl val="0"/>
      </c:catAx>
      <c:valAx>
        <c:axId val="2129219552"/>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9212704"/>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9627440"/>
        <c:axId val="2129630480"/>
      </c:lineChart>
      <c:catAx>
        <c:axId val="212962744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9630480"/>
        <c:crosses val="autoZero"/>
        <c:auto val="1"/>
        <c:lblAlgn val="ctr"/>
        <c:lblOffset val="100"/>
        <c:noMultiLvlLbl val="0"/>
      </c:catAx>
      <c:valAx>
        <c:axId val="2129630480"/>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9627440"/>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30207040"/>
        <c:axId val="2130210096"/>
      </c:lineChart>
      <c:catAx>
        <c:axId val="213020704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30210096"/>
        <c:crosses val="autoZero"/>
        <c:auto val="1"/>
        <c:lblAlgn val="ctr"/>
        <c:lblOffset val="100"/>
        <c:noMultiLvlLbl val="0"/>
      </c:catAx>
      <c:valAx>
        <c:axId val="2130210096"/>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30207040"/>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3511472"/>
        <c:axId val="2123508416"/>
      </c:lineChart>
      <c:catAx>
        <c:axId val="212351147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3508416"/>
        <c:crosses val="autoZero"/>
        <c:auto val="1"/>
        <c:lblAlgn val="ctr"/>
        <c:lblOffset val="100"/>
        <c:noMultiLvlLbl val="0"/>
      </c:catAx>
      <c:valAx>
        <c:axId val="2123508416"/>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3511472"/>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8976992"/>
        <c:axId val="2128973936"/>
      </c:lineChart>
      <c:catAx>
        <c:axId val="212897699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8973936"/>
        <c:crosses val="autoZero"/>
        <c:auto val="1"/>
        <c:lblAlgn val="ctr"/>
        <c:lblOffset val="100"/>
        <c:noMultiLvlLbl val="0"/>
      </c:catAx>
      <c:valAx>
        <c:axId val="2128973936"/>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8976992"/>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080893040"/>
        <c:axId val="2080882784"/>
      </c:lineChart>
      <c:catAx>
        <c:axId val="208089304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0882784"/>
        <c:crosses val="autoZero"/>
        <c:auto val="1"/>
        <c:lblAlgn val="ctr"/>
        <c:lblOffset val="100"/>
        <c:noMultiLvlLbl val="0"/>
      </c:catAx>
      <c:valAx>
        <c:axId val="2080882784"/>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0893040"/>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3563200"/>
        <c:axId val="2123564608"/>
      </c:lineChart>
      <c:catAx>
        <c:axId val="212356320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3564608"/>
        <c:crosses val="autoZero"/>
        <c:auto val="1"/>
        <c:lblAlgn val="ctr"/>
        <c:lblOffset val="100"/>
        <c:noMultiLvlLbl val="0"/>
      </c:catAx>
      <c:valAx>
        <c:axId val="2123564608"/>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3563200"/>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8900704"/>
        <c:axId val="2128897664"/>
      </c:lineChart>
      <c:catAx>
        <c:axId val="2128900704"/>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8897664"/>
        <c:crosses val="autoZero"/>
        <c:auto val="1"/>
        <c:lblAlgn val="ctr"/>
        <c:lblOffset val="100"/>
        <c:noMultiLvlLbl val="0"/>
      </c:catAx>
      <c:valAx>
        <c:axId val="2128897664"/>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8900704"/>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30322384"/>
        <c:axId val="2130325424"/>
      </c:lineChart>
      <c:catAx>
        <c:axId val="2130322384"/>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30325424"/>
        <c:crosses val="autoZero"/>
        <c:auto val="1"/>
        <c:lblAlgn val="ctr"/>
        <c:lblOffset val="100"/>
        <c:noMultiLvlLbl val="0"/>
      </c:catAx>
      <c:valAx>
        <c:axId val="2130325424"/>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30322384"/>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3625600"/>
        <c:axId val="2123622512"/>
      </c:lineChart>
      <c:catAx>
        <c:axId val="212362560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3622512"/>
        <c:crosses val="autoZero"/>
        <c:auto val="1"/>
        <c:lblAlgn val="ctr"/>
        <c:lblOffset val="100"/>
        <c:noMultiLvlLbl val="0"/>
      </c:catAx>
      <c:valAx>
        <c:axId val="2123622512"/>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3625600"/>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3651632"/>
        <c:axId val="2123635696"/>
      </c:lineChart>
      <c:catAx>
        <c:axId val="212365163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3635696"/>
        <c:crosses val="autoZero"/>
        <c:auto val="1"/>
        <c:lblAlgn val="ctr"/>
        <c:lblOffset val="100"/>
        <c:noMultiLvlLbl val="0"/>
      </c:catAx>
      <c:valAx>
        <c:axId val="2123635696"/>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3651632"/>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5584304"/>
        <c:axId val="2125588736"/>
      </c:lineChart>
      <c:catAx>
        <c:axId val="2125584304"/>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5588736"/>
        <c:crosses val="autoZero"/>
        <c:auto val="1"/>
        <c:lblAlgn val="ctr"/>
        <c:lblOffset val="100"/>
        <c:noMultiLvlLbl val="0"/>
      </c:catAx>
      <c:valAx>
        <c:axId val="2125588736"/>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5584304"/>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5527552"/>
        <c:axId val="2125524496"/>
      </c:lineChart>
      <c:catAx>
        <c:axId val="212552755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5524496"/>
        <c:crosses val="autoZero"/>
        <c:auto val="1"/>
        <c:lblAlgn val="ctr"/>
        <c:lblOffset val="100"/>
        <c:noMultiLvlLbl val="0"/>
      </c:catAx>
      <c:valAx>
        <c:axId val="2125524496"/>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5527552"/>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3553520"/>
        <c:axId val="2123550464"/>
      </c:lineChart>
      <c:catAx>
        <c:axId val="212355352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3550464"/>
        <c:crosses val="autoZero"/>
        <c:auto val="1"/>
        <c:lblAlgn val="ctr"/>
        <c:lblOffset val="100"/>
        <c:noMultiLvlLbl val="0"/>
      </c:catAx>
      <c:valAx>
        <c:axId val="2123550464"/>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3553520"/>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9397200"/>
        <c:axId val="2129400240"/>
      </c:lineChart>
      <c:catAx>
        <c:axId val="212939720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9400240"/>
        <c:crosses val="autoZero"/>
        <c:auto val="1"/>
        <c:lblAlgn val="ctr"/>
        <c:lblOffset val="100"/>
        <c:noMultiLvlLbl val="0"/>
      </c:catAx>
      <c:valAx>
        <c:axId val="2129400240"/>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9397200"/>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9528752"/>
        <c:axId val="2129531792"/>
      </c:lineChart>
      <c:catAx>
        <c:axId val="212952875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9531792"/>
        <c:crosses val="autoZero"/>
        <c:auto val="1"/>
        <c:lblAlgn val="ctr"/>
        <c:lblOffset val="100"/>
        <c:noMultiLvlLbl val="0"/>
      </c:catAx>
      <c:valAx>
        <c:axId val="2129531792"/>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9528752"/>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5137285549373"/>
          <c:y val="0.0668986970796348"/>
          <c:w val="0.925777558146331"/>
          <c:h val="0.713845971137307"/>
        </c:manualLayout>
      </c:layout>
      <c:lineChart>
        <c:grouping val="standard"/>
        <c:varyColors val="0"/>
        <c:dLbls>
          <c:showLegendKey val="0"/>
          <c:showVal val="0"/>
          <c:showCatName val="0"/>
          <c:showSerName val="0"/>
          <c:showPercent val="0"/>
          <c:showBubbleSize val="0"/>
        </c:dLbls>
        <c:marker val="0"/>
        <c:smooth val="0"/>
        <c:axId val="2129585600"/>
        <c:axId val="2129588640"/>
      </c:lineChart>
      <c:catAx>
        <c:axId val="212958560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9588640"/>
        <c:crosses val="autoZero"/>
        <c:auto val="1"/>
        <c:lblAlgn val="ctr"/>
        <c:lblOffset val="100"/>
        <c:noMultiLvlLbl val="0"/>
      </c:catAx>
      <c:valAx>
        <c:axId val="2129588640"/>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29585600"/>
        <c:crosses val="autoZero"/>
        <c:crossBetween val="between"/>
        <c:majorUnit val="1"/>
        <c:minorUnit val="0.5"/>
      </c:valAx>
      <c:spPr>
        <a:noFill/>
        <a:ln w="25400">
          <a:noFill/>
        </a:ln>
        <a:effectLst/>
      </c:spPr>
    </c:plotArea>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AE3BA-B8F5-E14B-8970-173AFF5B4F73}"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17A4A5-988B-9547-9C54-6E7E4CDD9F9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D717A4A5-988B-9547-9C54-6E7E4CDD9F9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717A4A5-988B-9547-9C54-6E7E4CDD9F9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717A4A5-988B-9547-9C54-6E7E4CDD9F9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7A4A5-988B-9547-9C54-6E7E4CDD9F99}" type="slidenum">
              <a:rPr kumimoji="1" lang="zh-CN" altLang="en-US" smtClean="0">
                <a:solidFill>
                  <a:prstClr val="black"/>
                </a:solidFill>
              </a:rPr>
            </a:fld>
            <a:endParaRPr kumimoji="1"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7A4A5-988B-9547-9C54-6E7E4CDD9F99}" type="slidenum">
              <a:rPr kumimoji="1" lang="zh-CN" altLang="en-US" smtClean="0">
                <a:solidFill>
                  <a:prstClr val="black"/>
                </a:solidFill>
              </a:rPr>
            </a:fld>
            <a:endParaRPr kumimoji="1"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7A4A5-988B-9547-9C54-6E7E4CDD9F9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7A4A5-988B-9547-9C54-6E7E4CDD9F99}" type="slidenum">
              <a:rPr kumimoji="1" lang="zh-CN" altLang="en-US" smtClean="0">
                <a:solidFill>
                  <a:prstClr val="black"/>
                </a:solidFill>
              </a:rPr>
            </a:fld>
            <a:endParaRPr kumimoji="1"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717A4A5-988B-9547-9C54-6E7E4CDD9F9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717A4A5-988B-9547-9C54-6E7E4CDD9F9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717A4A5-988B-9547-9C54-6E7E4CDD9F9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717A4A5-988B-9547-9C54-6E7E4CDD9F9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717A4A5-988B-9547-9C54-6E7E4CDD9F9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7.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7.png"/><Relationship Id="rId2" Type="http://schemas.openxmlformats.org/officeDocument/2006/relationships/chart" Target="../charts/chart8.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9.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0.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1.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2.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7.png"/><Relationship Id="rId2" Type="http://schemas.openxmlformats.org/officeDocument/2006/relationships/chart" Target="../charts/chart13.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4.xm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5.xm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6.xm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7.xm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6.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aphicFrame>
        <p:nvGraphicFramePr>
          <p:cNvPr id="5" name="图表 4"/>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p:cNvSpPr/>
          <p:nvPr userDrawn="1"/>
        </p:nvSpPr>
        <p:spPr>
          <a:xfrm>
            <a:off x="2" y="-1"/>
            <a:ext cx="12798423" cy="6514388"/>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598295" rtl="0" eaLnBrk="1" fontAlgn="auto" latinLnBrk="0" hangingPunct="1">
              <a:lnSpc>
                <a:spcPct val="100000"/>
              </a:lnSpc>
              <a:spcBef>
                <a:spcPts val="0"/>
              </a:spcBef>
              <a:spcAft>
                <a:spcPts val="0"/>
              </a:spcAft>
              <a:buClrTx/>
              <a:buSzTx/>
              <a:buFontTx/>
              <a:buNone/>
              <a:defRPr/>
            </a:pPr>
            <a:endParaRPr kumimoji="0" lang="zh-CN" altLang="en-US" sz="314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6"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63018" y="6684156"/>
            <a:ext cx="1162529" cy="31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pic>
        <p:nvPicPr>
          <p:cNvPr id="6"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63018" y="169754"/>
            <a:ext cx="1162529" cy="31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10313" y="6699361"/>
            <a:ext cx="1436490" cy="38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2"/>
          <p:cNvSpPr txBox="1"/>
          <p:nvPr userDrawn="1"/>
        </p:nvSpPr>
        <p:spPr>
          <a:xfrm>
            <a:off x="194977" y="6926006"/>
            <a:ext cx="3482905" cy="383297"/>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1598295" rtl="0" eaLnBrk="1" fontAlgn="base" latinLnBrk="0" hangingPunct="1">
              <a:lnSpc>
                <a:spcPct val="100000"/>
              </a:lnSpc>
              <a:spcBef>
                <a:spcPct val="0"/>
              </a:spcBef>
              <a:spcAft>
                <a:spcPct val="0"/>
              </a:spcAft>
              <a:buClrTx/>
              <a:buSzTx/>
              <a:buFontTx/>
              <a:buNone/>
              <a:defRPr/>
            </a:pPr>
            <a:r>
              <a:rPr kumimoji="0" lang="en-US"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confidential material from Tencent Cloud</a:t>
            </a:r>
            <a:endParaRPr kumimoji="0" lang="en-US"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1598295" rtl="0" eaLnBrk="1" fontAlgn="base" latinLnBrk="0" hangingPunct="1">
              <a:lnSpc>
                <a:spcPct val="100000"/>
              </a:lnSpc>
              <a:spcBef>
                <a:spcPct val="0"/>
              </a:spcBef>
              <a:spcAft>
                <a:spcPct val="0"/>
              </a:spcAft>
              <a:buClrTx/>
              <a:buSzTx/>
              <a:buFontTx/>
              <a:buNone/>
              <a:defRPr/>
            </a:pPr>
            <a:endParaRPr kumimoji="0" lang="zh-CN"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Footer Placeholder 4"/>
          <p:cNvSpPr>
            <a:spLocks noGrp="1"/>
          </p:cNvSpPr>
          <p:nvPr>
            <p:ph type="ftr" sz="quarter" idx="10"/>
          </p:nvPr>
        </p:nvSpPr>
        <p:spPr/>
        <p:txBody>
          <a:bodyPr/>
          <a:lstStyle>
            <a:lvl1pPr fontAlgn="base">
              <a:spcBef>
                <a:spcPct val="0"/>
              </a:spcBef>
              <a:spcAft>
                <a:spcPct val="0"/>
              </a:spcAft>
              <a:defRPr>
                <a:latin typeface="Arial" panose="020B0604020202020204" pitchFamily="34" charset="0"/>
              </a:defRPr>
            </a:lvl1pPr>
          </a:lstStyle>
          <a:p>
            <a:pPr marL="0" marR="0" lvl="0" indent="0" algn="l" defTabSz="1598295" rtl="0" eaLnBrk="1" fontAlgn="base" latinLnBrk="0" hangingPunct="1">
              <a:lnSpc>
                <a:spcPct val="100000"/>
              </a:lnSpc>
              <a:spcBef>
                <a:spcPct val="0"/>
              </a:spcBef>
              <a:spcAft>
                <a:spcPct val="0"/>
              </a:spcAft>
              <a:buClrTx/>
              <a:buSzTx/>
              <a:buFontTx/>
              <a:buNone/>
              <a:defRPr/>
            </a:pPr>
            <a:endParaRPr kumimoji="0" lang="zh-CN" altLang="zh-CN" sz="3145"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1" name="Slide Number Placeholder 5"/>
          <p:cNvSpPr>
            <a:spLocks noGrp="1"/>
          </p:cNvSpPr>
          <p:nvPr>
            <p:ph type="sldNum" sz="quarter" idx="11"/>
          </p:nvPr>
        </p:nvSpPr>
        <p:spPr/>
        <p:txBody>
          <a:bodyPr/>
          <a:lstStyle>
            <a:lvl1pPr fontAlgn="base">
              <a:spcBef>
                <a:spcPct val="0"/>
              </a:spcBef>
              <a:spcAft>
                <a:spcPct val="0"/>
              </a:spcAft>
              <a:defRPr>
                <a:latin typeface="Arial" panose="020B0604020202020204" pitchFamily="34" charset="0"/>
              </a:defRPr>
            </a:lvl1pPr>
          </a:lstStyle>
          <a:p>
            <a:pPr marL="0" marR="0" lvl="0" indent="0" algn="l" defTabSz="1598295" rtl="0" eaLnBrk="1" fontAlgn="base" latinLnBrk="0" hangingPunct="1">
              <a:lnSpc>
                <a:spcPct val="100000"/>
              </a:lnSpc>
              <a:spcBef>
                <a:spcPct val="0"/>
              </a:spcBef>
              <a:spcAft>
                <a:spcPct val="0"/>
              </a:spcAft>
              <a:buClrTx/>
              <a:buSzTx/>
              <a:buFontTx/>
              <a:buNone/>
              <a:defRPr/>
            </a:pPr>
            <a:fld id="{921B96E1-4660-412E-8EFC-FAE27CD82801}" type="slidenum">
              <a:rPr kumimoji="0" lang="zh-CN" altLang="zh-CN" sz="3145" b="0"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fld>
            <a:endParaRPr kumimoji="0" lang="zh-CN" altLang="zh-CN" sz="3145"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pic>
        <p:nvPicPr>
          <p:cNvPr id="14" name="图片 3"/>
          <p:cNvPicPr>
            <a:picLocks noChangeAspect="1" noChangeArrowheads="1"/>
          </p:cNvPicPr>
          <p:nvPr userDrawn="1"/>
        </p:nvPicPr>
        <p:blipFill>
          <a:blip r:embed="rId3">
            <a:extLst>
              <a:ext uri="{28A0092B-C50C-407E-A947-70E740481C1C}">
                <a14:useLocalDpi xmlns:a14="http://schemas.microsoft.com/office/drawing/2010/main" val="0"/>
              </a:ext>
            </a:extLst>
          </a:blip>
          <a:srcRect t="10947" b="12842"/>
          <a:stretch>
            <a:fillRect/>
          </a:stretch>
        </p:blipFill>
        <p:spPr bwMode="auto">
          <a:xfrm>
            <a:off x="-1" y="-7938"/>
            <a:ext cx="12798425" cy="723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userDrawn="1"/>
        </p:nvSpPr>
        <p:spPr>
          <a:xfrm>
            <a:off x="3767721" y="1682081"/>
            <a:ext cx="5262979" cy="769441"/>
          </a:xfrm>
          <a:prstGeom prst="rect">
            <a:avLst/>
          </a:prstGeom>
          <a:noFill/>
        </p:spPr>
        <p:txBody>
          <a:bodyPr wrap="none" rtlCol="0">
            <a:spAutoFit/>
          </a:bodyPr>
          <a:lstStyle/>
          <a:p>
            <a:pPr marL="0" marR="0" lvl="0" indent="0" algn="l" defTabSz="1598295"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FFFFFF"/>
                </a:solidFill>
                <a:effectLst/>
                <a:uLnTx/>
                <a:uFillTx/>
                <a:latin typeface="Georgia" panose="02040502050405020303"/>
                <a:ea typeface="微软雅黑" panose="020B0503020204020204" pitchFamily="34" charset="-122"/>
                <a:cs typeface="+mn-ea"/>
                <a:sym typeface="+mn-lt"/>
              </a:rPr>
              <a:t>智慧安全，护航云端</a:t>
            </a:r>
            <a:endParaRPr kumimoji="0" lang="zh-CN" altLang="en-US" sz="4400" b="1" i="0" u="none" strike="noStrike" kern="1200" cap="none" spc="0" normalizeH="0" baseline="0" noProof="0" dirty="0">
              <a:ln>
                <a:noFill/>
              </a:ln>
              <a:solidFill>
                <a:srgbClr val="FFFFFF"/>
              </a:solidFill>
              <a:effectLst/>
              <a:uLnTx/>
              <a:uFillTx/>
              <a:latin typeface="Georgia" panose="02040502050405020303"/>
              <a:ea typeface="微软雅黑" panose="020B0503020204020204" pitchFamily="34" charset="-122"/>
              <a:cs typeface="+mn-ea"/>
              <a:sym typeface="+mn-lt"/>
            </a:endParaRPr>
          </a:p>
        </p:txBody>
      </p:sp>
      <p:pic>
        <p:nvPicPr>
          <p:cNvPr id="13" name="图形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33839" y="975890"/>
            <a:ext cx="1530742" cy="408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6" name="图片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10313" y="6699361"/>
            <a:ext cx="1436490" cy="38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2"/>
          <p:cNvSpPr txBox="1"/>
          <p:nvPr userDrawn="1"/>
        </p:nvSpPr>
        <p:spPr>
          <a:xfrm>
            <a:off x="194977" y="6926006"/>
            <a:ext cx="3482905" cy="383297"/>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1598295" rtl="0" eaLnBrk="1" fontAlgn="base" latinLnBrk="0" hangingPunct="1">
              <a:lnSpc>
                <a:spcPct val="100000"/>
              </a:lnSpc>
              <a:spcBef>
                <a:spcPct val="0"/>
              </a:spcBef>
              <a:spcAft>
                <a:spcPct val="0"/>
              </a:spcAft>
              <a:buClrTx/>
              <a:buSzTx/>
              <a:buFontTx/>
              <a:buNone/>
              <a:defRPr/>
            </a:pPr>
            <a:r>
              <a:rPr kumimoji="0" lang="en-US"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confidential material from Tencent Cloud</a:t>
            </a:r>
            <a:endParaRPr kumimoji="0" lang="en-US"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1598295" rtl="0" eaLnBrk="1" fontAlgn="base" latinLnBrk="0" hangingPunct="1">
              <a:lnSpc>
                <a:spcPct val="100000"/>
              </a:lnSpc>
              <a:spcBef>
                <a:spcPct val="0"/>
              </a:spcBef>
              <a:spcAft>
                <a:spcPct val="0"/>
              </a:spcAft>
              <a:buClrTx/>
              <a:buSzTx/>
              <a:buFontTx/>
              <a:buNone/>
              <a:defRPr/>
            </a:pPr>
            <a:endParaRPr kumimoji="0" lang="zh-CN"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Footer Placeholder 4"/>
          <p:cNvSpPr>
            <a:spLocks noGrp="1"/>
          </p:cNvSpPr>
          <p:nvPr>
            <p:ph type="ftr" sz="quarter" idx="10"/>
          </p:nvPr>
        </p:nvSpPr>
        <p:spPr/>
        <p:txBody>
          <a:bodyPr/>
          <a:lstStyle>
            <a:lvl1pPr fontAlgn="base">
              <a:spcBef>
                <a:spcPct val="0"/>
              </a:spcBef>
              <a:spcAft>
                <a:spcPct val="0"/>
              </a:spcAft>
              <a:defRPr>
                <a:latin typeface="Arial" panose="020B0604020202020204" pitchFamily="34" charset="0"/>
              </a:defRPr>
            </a:lvl1pPr>
          </a:lstStyle>
          <a:p>
            <a:pPr marL="0" marR="0" lvl="0" indent="0" algn="l" defTabSz="1598295" rtl="0" eaLnBrk="1" fontAlgn="base" latinLnBrk="0" hangingPunct="1">
              <a:lnSpc>
                <a:spcPct val="100000"/>
              </a:lnSpc>
              <a:spcBef>
                <a:spcPct val="0"/>
              </a:spcBef>
              <a:spcAft>
                <a:spcPct val="0"/>
              </a:spcAft>
              <a:buClrTx/>
              <a:buSzTx/>
              <a:buFontTx/>
              <a:buNone/>
              <a:defRPr/>
            </a:pPr>
            <a:endParaRPr kumimoji="0" lang="zh-CN" altLang="zh-CN" sz="3145"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1" name="Slide Number Placeholder 5"/>
          <p:cNvSpPr>
            <a:spLocks noGrp="1"/>
          </p:cNvSpPr>
          <p:nvPr>
            <p:ph type="sldNum" sz="quarter" idx="11"/>
          </p:nvPr>
        </p:nvSpPr>
        <p:spPr/>
        <p:txBody>
          <a:bodyPr/>
          <a:lstStyle>
            <a:lvl1pPr fontAlgn="base">
              <a:spcBef>
                <a:spcPct val="0"/>
              </a:spcBef>
              <a:spcAft>
                <a:spcPct val="0"/>
              </a:spcAft>
              <a:defRPr>
                <a:latin typeface="Arial" panose="020B0604020202020204" pitchFamily="34" charset="0"/>
              </a:defRPr>
            </a:lvl1pPr>
          </a:lstStyle>
          <a:p>
            <a:pPr marL="0" marR="0" lvl="0" indent="0" algn="l" defTabSz="1598295" rtl="0" eaLnBrk="1" fontAlgn="base" latinLnBrk="0" hangingPunct="1">
              <a:lnSpc>
                <a:spcPct val="100000"/>
              </a:lnSpc>
              <a:spcBef>
                <a:spcPct val="0"/>
              </a:spcBef>
              <a:spcAft>
                <a:spcPct val="0"/>
              </a:spcAft>
              <a:buClrTx/>
              <a:buSzTx/>
              <a:buFontTx/>
              <a:buNone/>
              <a:defRPr/>
            </a:pPr>
            <a:fld id="{921B96E1-4660-412E-8EFC-FAE27CD82801}" type="slidenum">
              <a:rPr kumimoji="0" lang="zh-CN" altLang="zh-CN" sz="3145" b="0"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fld>
            <a:endParaRPr kumimoji="0" lang="zh-CN" altLang="zh-CN" sz="3145"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pic>
        <p:nvPicPr>
          <p:cNvPr id="14" name="图片 3"/>
          <p:cNvPicPr>
            <a:picLocks noChangeAspect="1" noChangeArrowheads="1"/>
          </p:cNvPicPr>
          <p:nvPr userDrawn="1"/>
        </p:nvPicPr>
        <p:blipFill>
          <a:blip r:embed="rId3">
            <a:extLst>
              <a:ext uri="{28A0092B-C50C-407E-A947-70E740481C1C}">
                <a14:useLocalDpi xmlns:a14="http://schemas.microsoft.com/office/drawing/2010/main" val="0"/>
              </a:ext>
            </a:extLst>
          </a:blip>
          <a:srcRect t="10947" b="12842"/>
          <a:stretch>
            <a:fillRect/>
          </a:stretch>
        </p:blipFill>
        <p:spPr bwMode="auto">
          <a:xfrm>
            <a:off x="-1" y="-7938"/>
            <a:ext cx="12798425" cy="723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userDrawn="1"/>
        </p:nvSpPr>
        <p:spPr>
          <a:xfrm>
            <a:off x="4341353" y="1687754"/>
            <a:ext cx="4134465" cy="769441"/>
          </a:xfrm>
          <a:prstGeom prst="rect">
            <a:avLst/>
          </a:prstGeom>
          <a:noFill/>
        </p:spPr>
        <p:txBody>
          <a:bodyPr wrap="none" rtlCol="0">
            <a:spAutoFit/>
          </a:bodyPr>
          <a:lstStyle/>
          <a:p>
            <a:pPr marL="0" marR="0" lvl="0" indent="0" algn="l" defTabSz="1598295"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FFFFFF"/>
                </a:solidFill>
                <a:effectLst/>
                <a:uLnTx/>
                <a:uFillTx/>
                <a:latin typeface="Georgia" panose="02040502050405020303"/>
                <a:ea typeface="微软雅黑" panose="020B0503020204020204" pitchFamily="34" charset="-122"/>
                <a:cs typeface="+mn-ea"/>
                <a:sym typeface="+mn-lt"/>
              </a:rPr>
              <a:t>安全，值得信赖</a:t>
            </a:r>
            <a:endParaRPr kumimoji="0" lang="zh-CN" altLang="en-US" sz="4400" b="1" i="0" u="none" strike="noStrike" kern="1200" cap="none" spc="0" normalizeH="0" baseline="0" noProof="0" dirty="0">
              <a:ln>
                <a:noFill/>
              </a:ln>
              <a:solidFill>
                <a:srgbClr val="FFFFFF"/>
              </a:solidFill>
              <a:effectLst/>
              <a:uLnTx/>
              <a:uFillTx/>
              <a:latin typeface="Georgia" panose="02040502050405020303"/>
              <a:ea typeface="微软雅黑" panose="020B0503020204020204" pitchFamily="34" charset="-122"/>
              <a:cs typeface="+mn-ea"/>
              <a:sym typeface="+mn-lt"/>
            </a:endParaRPr>
          </a:p>
        </p:txBody>
      </p:sp>
      <p:pic>
        <p:nvPicPr>
          <p:cNvPr id="13" name="图形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33839" y="981563"/>
            <a:ext cx="1530742" cy="408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6" name="图片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10313" y="6699361"/>
            <a:ext cx="1436490" cy="38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2"/>
          <p:cNvSpPr txBox="1"/>
          <p:nvPr userDrawn="1"/>
        </p:nvSpPr>
        <p:spPr>
          <a:xfrm>
            <a:off x="194977" y="6926006"/>
            <a:ext cx="3482905" cy="383297"/>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1598295" rtl="0" eaLnBrk="1" fontAlgn="base" latinLnBrk="0" hangingPunct="1">
              <a:lnSpc>
                <a:spcPct val="100000"/>
              </a:lnSpc>
              <a:spcBef>
                <a:spcPct val="0"/>
              </a:spcBef>
              <a:spcAft>
                <a:spcPct val="0"/>
              </a:spcAft>
              <a:buClrTx/>
              <a:buSzTx/>
              <a:buFontTx/>
              <a:buNone/>
              <a:defRPr/>
            </a:pPr>
            <a:r>
              <a:rPr kumimoji="0" lang="en-US"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confidential material from Tencent Cloud</a:t>
            </a:r>
            <a:endParaRPr kumimoji="0" lang="en-US"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1598295" rtl="0" eaLnBrk="1" fontAlgn="base" latinLnBrk="0" hangingPunct="1">
              <a:lnSpc>
                <a:spcPct val="100000"/>
              </a:lnSpc>
              <a:spcBef>
                <a:spcPct val="0"/>
              </a:spcBef>
              <a:spcAft>
                <a:spcPct val="0"/>
              </a:spcAft>
              <a:buClrTx/>
              <a:buSzTx/>
              <a:buFontTx/>
              <a:buNone/>
              <a:defRPr/>
            </a:pPr>
            <a:endParaRPr kumimoji="0" lang="zh-CN"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Footer Placeholder 4"/>
          <p:cNvSpPr>
            <a:spLocks noGrp="1"/>
          </p:cNvSpPr>
          <p:nvPr>
            <p:ph type="ftr" sz="quarter" idx="10"/>
          </p:nvPr>
        </p:nvSpPr>
        <p:spPr/>
        <p:txBody>
          <a:bodyPr/>
          <a:lstStyle>
            <a:lvl1pPr fontAlgn="base">
              <a:spcBef>
                <a:spcPct val="0"/>
              </a:spcBef>
              <a:spcAft>
                <a:spcPct val="0"/>
              </a:spcAft>
              <a:defRPr>
                <a:latin typeface="Arial" panose="020B0604020202020204" pitchFamily="34" charset="0"/>
              </a:defRPr>
            </a:lvl1pPr>
          </a:lstStyle>
          <a:p>
            <a:pPr marL="0" marR="0" lvl="0" indent="0" algn="l" defTabSz="1598295" rtl="0" eaLnBrk="1" fontAlgn="base" latinLnBrk="0" hangingPunct="1">
              <a:lnSpc>
                <a:spcPct val="100000"/>
              </a:lnSpc>
              <a:spcBef>
                <a:spcPct val="0"/>
              </a:spcBef>
              <a:spcAft>
                <a:spcPct val="0"/>
              </a:spcAft>
              <a:buClrTx/>
              <a:buSzTx/>
              <a:buFontTx/>
              <a:buNone/>
              <a:defRPr/>
            </a:pPr>
            <a:endParaRPr kumimoji="0" lang="zh-CN" altLang="zh-CN" sz="3145"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1" name="Slide Number Placeholder 5"/>
          <p:cNvSpPr>
            <a:spLocks noGrp="1"/>
          </p:cNvSpPr>
          <p:nvPr>
            <p:ph type="sldNum" sz="quarter" idx="11"/>
          </p:nvPr>
        </p:nvSpPr>
        <p:spPr/>
        <p:txBody>
          <a:bodyPr/>
          <a:lstStyle>
            <a:lvl1pPr fontAlgn="base">
              <a:spcBef>
                <a:spcPct val="0"/>
              </a:spcBef>
              <a:spcAft>
                <a:spcPct val="0"/>
              </a:spcAft>
              <a:defRPr>
                <a:latin typeface="Arial" panose="020B0604020202020204" pitchFamily="34" charset="0"/>
              </a:defRPr>
            </a:lvl1pPr>
          </a:lstStyle>
          <a:p>
            <a:pPr marL="0" marR="0" lvl="0" indent="0" algn="l" defTabSz="1598295" rtl="0" eaLnBrk="1" fontAlgn="base" latinLnBrk="0" hangingPunct="1">
              <a:lnSpc>
                <a:spcPct val="100000"/>
              </a:lnSpc>
              <a:spcBef>
                <a:spcPct val="0"/>
              </a:spcBef>
              <a:spcAft>
                <a:spcPct val="0"/>
              </a:spcAft>
              <a:buClrTx/>
              <a:buSzTx/>
              <a:buFontTx/>
              <a:buNone/>
              <a:defRPr/>
            </a:pPr>
            <a:fld id="{921B96E1-4660-412E-8EFC-FAE27CD82801}" type="slidenum">
              <a:rPr kumimoji="0" lang="zh-CN" altLang="zh-CN" sz="3145" b="0"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fld>
            <a:endParaRPr kumimoji="0" lang="zh-CN" altLang="zh-CN" sz="3145"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pic>
        <p:nvPicPr>
          <p:cNvPr id="14" name="图片 3"/>
          <p:cNvPicPr>
            <a:picLocks noChangeAspect="1" noChangeArrowheads="1"/>
          </p:cNvPicPr>
          <p:nvPr userDrawn="1"/>
        </p:nvPicPr>
        <p:blipFill>
          <a:blip r:embed="rId3">
            <a:extLst>
              <a:ext uri="{28A0092B-C50C-407E-A947-70E740481C1C}">
                <a14:useLocalDpi xmlns:a14="http://schemas.microsoft.com/office/drawing/2010/main" val="0"/>
              </a:ext>
            </a:extLst>
          </a:blip>
          <a:srcRect t="10947" b="12842"/>
          <a:stretch>
            <a:fillRect/>
          </a:stretch>
        </p:blipFill>
        <p:spPr bwMode="auto">
          <a:xfrm>
            <a:off x="-1" y="0"/>
            <a:ext cx="12798425" cy="723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本框 40"/>
          <p:cNvSpPr txBox="1"/>
          <p:nvPr userDrawn="1"/>
        </p:nvSpPr>
        <p:spPr>
          <a:xfrm>
            <a:off x="4528468" y="1152056"/>
            <a:ext cx="422910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solidFill>
                  <a:srgbClr val="FFFFFF"/>
                </a:solidFill>
                <a:effectLst/>
                <a:uLnTx/>
                <a:uFillTx/>
                <a:latin typeface="Gidole"/>
                <a:ea typeface="微软雅黑" panose="020B0503020204020204" pitchFamily="34" charset="-122"/>
                <a:cs typeface="+mn-cs"/>
              </a:rPr>
              <a:t>THANKS</a:t>
            </a:r>
            <a:endParaRPr kumimoji="0" lang="zh-CN" altLang="en-US" sz="8000" b="0" i="0" u="none" strike="noStrike" kern="1200" cap="none" spc="0" normalizeH="0" baseline="0" noProof="0" dirty="0">
              <a:ln>
                <a:noFill/>
              </a:ln>
              <a:solidFill>
                <a:srgbClr val="FFFFFF"/>
              </a:solidFill>
              <a:effectLst/>
              <a:uLnTx/>
              <a:uFillTx/>
              <a:latin typeface="Gidole"/>
              <a:ea typeface="微软雅黑" panose="020B0503020204020204" pitchFamily="34" charset="-122"/>
              <a:cs typeface="+mn-cs"/>
            </a:endParaRPr>
          </a:p>
        </p:txBody>
      </p:sp>
      <p:cxnSp>
        <p:nvCxnSpPr>
          <p:cNvPr id="42" name="直接连接符 41"/>
          <p:cNvCxnSpPr/>
          <p:nvPr userDrawn="1"/>
        </p:nvCxnSpPr>
        <p:spPr>
          <a:xfrm>
            <a:off x="6348245" y="733405"/>
            <a:ext cx="2312987" cy="499078"/>
          </a:xfrm>
          <a:prstGeom prst="line">
            <a:avLst/>
          </a:prstGeom>
          <a:noFill/>
          <a:ln w="12700" cap="flat" cmpd="sng" algn="ctr">
            <a:solidFill>
              <a:schemeClr val="bg1"/>
            </a:solidFill>
            <a:prstDash val="solid"/>
            <a:miter lim="800000"/>
            <a:headEnd type="none"/>
            <a:tailEnd type="none"/>
          </a:ln>
          <a:effectLst/>
        </p:spPr>
      </p:cxnSp>
      <p:cxnSp>
        <p:nvCxnSpPr>
          <p:cNvPr id="43" name="直接连接符 42"/>
          <p:cNvCxnSpPr/>
          <p:nvPr userDrawn="1"/>
        </p:nvCxnSpPr>
        <p:spPr>
          <a:xfrm flipH="1">
            <a:off x="4035258" y="733405"/>
            <a:ext cx="2312987" cy="499078"/>
          </a:xfrm>
          <a:prstGeom prst="line">
            <a:avLst/>
          </a:prstGeom>
          <a:noFill/>
          <a:ln w="12700" cap="flat" cmpd="sng" algn="ctr">
            <a:solidFill>
              <a:schemeClr val="bg1"/>
            </a:solidFill>
            <a:prstDash val="solid"/>
            <a:miter lim="800000"/>
            <a:headEnd type="none"/>
            <a:tailEnd type="none"/>
          </a:ln>
          <a:effectLst/>
        </p:spPr>
      </p:cxnSp>
      <p:cxnSp>
        <p:nvCxnSpPr>
          <p:cNvPr id="44" name="直接连接符 43"/>
          <p:cNvCxnSpPr/>
          <p:nvPr userDrawn="1"/>
        </p:nvCxnSpPr>
        <p:spPr>
          <a:xfrm>
            <a:off x="4035258" y="1232483"/>
            <a:ext cx="0" cy="1243012"/>
          </a:xfrm>
          <a:prstGeom prst="line">
            <a:avLst/>
          </a:prstGeom>
          <a:noFill/>
          <a:ln w="12700" cap="flat" cmpd="sng" algn="ctr">
            <a:solidFill>
              <a:schemeClr val="bg1"/>
            </a:solidFill>
            <a:prstDash val="solid"/>
            <a:miter lim="800000"/>
            <a:headEnd type="none"/>
            <a:tailEnd type="none"/>
          </a:ln>
          <a:effectLst/>
        </p:spPr>
      </p:cxnSp>
      <p:cxnSp>
        <p:nvCxnSpPr>
          <p:cNvPr id="45" name="直接连接符 44"/>
          <p:cNvCxnSpPr/>
          <p:nvPr userDrawn="1"/>
        </p:nvCxnSpPr>
        <p:spPr>
          <a:xfrm rot="10800000">
            <a:off x="4035258" y="2475495"/>
            <a:ext cx="2312987" cy="499078"/>
          </a:xfrm>
          <a:prstGeom prst="line">
            <a:avLst/>
          </a:prstGeom>
          <a:noFill/>
          <a:ln w="12700" cap="flat" cmpd="sng" algn="ctr">
            <a:solidFill>
              <a:schemeClr val="bg1"/>
            </a:solidFill>
            <a:prstDash val="solid"/>
            <a:miter lim="800000"/>
            <a:headEnd type="none"/>
            <a:tailEnd type="none"/>
          </a:ln>
          <a:effectLst/>
        </p:spPr>
      </p:cxnSp>
      <p:cxnSp>
        <p:nvCxnSpPr>
          <p:cNvPr id="46" name="直接连接符 45"/>
          <p:cNvCxnSpPr/>
          <p:nvPr userDrawn="1"/>
        </p:nvCxnSpPr>
        <p:spPr>
          <a:xfrm rot="10800000" flipH="1">
            <a:off x="6348245" y="2475495"/>
            <a:ext cx="2312987" cy="499078"/>
          </a:xfrm>
          <a:prstGeom prst="line">
            <a:avLst/>
          </a:prstGeom>
          <a:noFill/>
          <a:ln w="12700" cap="flat" cmpd="sng" algn="ctr">
            <a:solidFill>
              <a:schemeClr val="bg1"/>
            </a:solidFill>
            <a:prstDash val="solid"/>
            <a:miter lim="800000"/>
            <a:headEnd type="none"/>
            <a:tailEnd type="none"/>
          </a:ln>
          <a:effectLst/>
        </p:spPr>
      </p:cxnSp>
      <p:cxnSp>
        <p:nvCxnSpPr>
          <p:cNvPr id="47" name="直接连接符 46"/>
          <p:cNvCxnSpPr/>
          <p:nvPr userDrawn="1"/>
        </p:nvCxnSpPr>
        <p:spPr>
          <a:xfrm>
            <a:off x="8661232" y="1232483"/>
            <a:ext cx="0" cy="1243012"/>
          </a:xfrm>
          <a:prstGeom prst="line">
            <a:avLst/>
          </a:prstGeom>
          <a:noFill/>
          <a:ln w="12700" cap="flat" cmpd="sng" algn="ctr">
            <a:solidFill>
              <a:schemeClr val="bg1"/>
            </a:solidFill>
            <a:prstDash val="solid"/>
            <a:miter lim="800000"/>
            <a:headEnd type="none"/>
            <a:tailEnd type="none"/>
          </a:ln>
          <a:effectLst/>
        </p:spPr>
      </p:cxnSp>
      <p:pic>
        <p:nvPicPr>
          <p:cNvPr id="15" name="图形 14"/>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0634" y="189469"/>
            <a:ext cx="1530742" cy="408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par>
                                <p:cTn id="8" presetID="22" presetClass="entr" presetSubtype="2" fill="hold" nodeType="withEffect">
                                  <p:stCondLst>
                                    <p:cond delay="250"/>
                                  </p:stCondLst>
                                  <p:childTnLst>
                                    <p:set>
                                      <p:cBhvr>
                                        <p:cTn id="9" dur="1" fill="hold">
                                          <p:stCondLst>
                                            <p:cond delay="0"/>
                                          </p:stCondLst>
                                        </p:cTn>
                                        <p:tgtEl>
                                          <p:spTgt spid="43"/>
                                        </p:tgtEl>
                                        <p:attrNameLst>
                                          <p:attrName>style.visibility</p:attrName>
                                        </p:attrNameLst>
                                      </p:cBhvr>
                                      <p:to>
                                        <p:strVal val="visible"/>
                                      </p:to>
                                    </p:set>
                                    <p:animEffect transition="in" filter="wipe(right)">
                                      <p:cBhvr>
                                        <p:cTn id="10" dur="500"/>
                                        <p:tgtEl>
                                          <p:spTgt spid="43"/>
                                        </p:tgtEl>
                                      </p:cBhvr>
                                    </p:animEffect>
                                  </p:childTnLst>
                                </p:cTn>
                              </p:par>
                              <p:par>
                                <p:cTn id="11" presetID="22" presetClass="entr" presetSubtype="1" fill="hold" nodeType="withEffect">
                                  <p:stCondLst>
                                    <p:cond delay="500"/>
                                  </p:stCondLst>
                                  <p:childTnLst>
                                    <p:set>
                                      <p:cBhvr>
                                        <p:cTn id="12" dur="1" fill="hold">
                                          <p:stCondLst>
                                            <p:cond delay="0"/>
                                          </p:stCondLst>
                                        </p:cTn>
                                        <p:tgtEl>
                                          <p:spTgt spid="44"/>
                                        </p:tgtEl>
                                        <p:attrNameLst>
                                          <p:attrName>style.visibility</p:attrName>
                                        </p:attrNameLst>
                                      </p:cBhvr>
                                      <p:to>
                                        <p:strVal val="visible"/>
                                      </p:to>
                                    </p:set>
                                    <p:animEffect transition="in" filter="wipe(up)">
                                      <p:cBhvr>
                                        <p:cTn id="13" dur="500"/>
                                        <p:tgtEl>
                                          <p:spTgt spid="44"/>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8" fill="hold" nodeType="with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par>
                                <p:cTn id="20" presetID="22" presetClass="entr" presetSubtype="8" fill="hold" nodeType="with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par>
                          <p:cTn id="23" fill="hold">
                            <p:stCondLst>
                              <p:cond delay="500"/>
                            </p:stCondLst>
                            <p:childTnLst>
                              <p:par>
                                <p:cTn id="24" presetID="23" presetClass="entr" presetSubtype="16"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p:cTn id="26" dur="500" fill="hold"/>
                                        <p:tgtEl>
                                          <p:spTgt spid="41"/>
                                        </p:tgtEl>
                                        <p:attrNameLst>
                                          <p:attrName>ppt_w</p:attrName>
                                        </p:attrNameLst>
                                      </p:cBhvr>
                                      <p:tavLst>
                                        <p:tav tm="0">
                                          <p:val>
                                            <p:fltVal val="0"/>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6" name="图片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10313" y="6699361"/>
            <a:ext cx="1436490" cy="38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2"/>
          <p:cNvSpPr txBox="1"/>
          <p:nvPr userDrawn="1"/>
        </p:nvSpPr>
        <p:spPr>
          <a:xfrm>
            <a:off x="194977" y="6926006"/>
            <a:ext cx="3482905" cy="383297"/>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1598295" rtl="0" eaLnBrk="1" fontAlgn="base" latinLnBrk="0" hangingPunct="1">
              <a:lnSpc>
                <a:spcPct val="100000"/>
              </a:lnSpc>
              <a:spcBef>
                <a:spcPct val="0"/>
              </a:spcBef>
              <a:spcAft>
                <a:spcPct val="0"/>
              </a:spcAft>
              <a:buClrTx/>
              <a:buSzTx/>
              <a:buFontTx/>
              <a:buNone/>
              <a:defRPr/>
            </a:pPr>
            <a:r>
              <a:rPr kumimoji="0" lang="en-US"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confidential material from Tencent Cloud</a:t>
            </a:r>
            <a:endParaRPr kumimoji="0" lang="en-US"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1598295" rtl="0" eaLnBrk="1" fontAlgn="base" latinLnBrk="0" hangingPunct="1">
              <a:lnSpc>
                <a:spcPct val="100000"/>
              </a:lnSpc>
              <a:spcBef>
                <a:spcPct val="0"/>
              </a:spcBef>
              <a:spcAft>
                <a:spcPct val="0"/>
              </a:spcAft>
              <a:buClrTx/>
              <a:buSzTx/>
              <a:buFontTx/>
              <a:buNone/>
              <a:defRPr/>
            </a:pPr>
            <a:endParaRPr kumimoji="0" lang="zh-CN"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Footer Placeholder 4"/>
          <p:cNvSpPr>
            <a:spLocks noGrp="1"/>
          </p:cNvSpPr>
          <p:nvPr>
            <p:ph type="ftr" sz="quarter" idx="10"/>
          </p:nvPr>
        </p:nvSpPr>
        <p:spPr/>
        <p:txBody>
          <a:bodyPr/>
          <a:lstStyle>
            <a:lvl1pPr fontAlgn="base">
              <a:spcBef>
                <a:spcPct val="0"/>
              </a:spcBef>
              <a:spcAft>
                <a:spcPct val="0"/>
              </a:spcAft>
              <a:defRPr>
                <a:latin typeface="Arial" panose="020B0604020202020204" pitchFamily="34" charset="0"/>
              </a:defRPr>
            </a:lvl1pPr>
          </a:lstStyle>
          <a:p>
            <a:pPr marL="0" marR="0" lvl="0" indent="0" algn="l" defTabSz="1598295" rtl="0" eaLnBrk="1" fontAlgn="base" latinLnBrk="0" hangingPunct="1">
              <a:lnSpc>
                <a:spcPct val="100000"/>
              </a:lnSpc>
              <a:spcBef>
                <a:spcPct val="0"/>
              </a:spcBef>
              <a:spcAft>
                <a:spcPct val="0"/>
              </a:spcAft>
              <a:buClrTx/>
              <a:buSzTx/>
              <a:buFontTx/>
              <a:buNone/>
              <a:defRPr/>
            </a:pPr>
            <a:endParaRPr kumimoji="0" lang="zh-CN" altLang="zh-CN" sz="3145"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1" name="Slide Number Placeholder 5"/>
          <p:cNvSpPr>
            <a:spLocks noGrp="1"/>
          </p:cNvSpPr>
          <p:nvPr>
            <p:ph type="sldNum" sz="quarter" idx="11"/>
          </p:nvPr>
        </p:nvSpPr>
        <p:spPr/>
        <p:txBody>
          <a:bodyPr/>
          <a:lstStyle>
            <a:lvl1pPr fontAlgn="base">
              <a:spcBef>
                <a:spcPct val="0"/>
              </a:spcBef>
              <a:spcAft>
                <a:spcPct val="0"/>
              </a:spcAft>
              <a:defRPr>
                <a:latin typeface="Arial" panose="020B0604020202020204" pitchFamily="34" charset="0"/>
              </a:defRPr>
            </a:lvl1pPr>
          </a:lstStyle>
          <a:p>
            <a:pPr marL="0" marR="0" lvl="0" indent="0" algn="l" defTabSz="1598295" rtl="0" eaLnBrk="1" fontAlgn="base" latinLnBrk="0" hangingPunct="1">
              <a:lnSpc>
                <a:spcPct val="100000"/>
              </a:lnSpc>
              <a:spcBef>
                <a:spcPct val="0"/>
              </a:spcBef>
              <a:spcAft>
                <a:spcPct val="0"/>
              </a:spcAft>
              <a:buClrTx/>
              <a:buSzTx/>
              <a:buFontTx/>
              <a:buNone/>
              <a:defRPr/>
            </a:pPr>
            <a:fld id="{921B96E1-4660-412E-8EFC-FAE27CD82801}" type="slidenum">
              <a:rPr kumimoji="0" lang="zh-CN" altLang="zh-CN" sz="3145" b="0"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fld>
            <a:endParaRPr kumimoji="0" lang="zh-CN" altLang="zh-CN" sz="3145"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pic>
        <p:nvPicPr>
          <p:cNvPr id="14" name="图片 3"/>
          <p:cNvPicPr>
            <a:picLocks noChangeAspect="1" noChangeArrowheads="1"/>
          </p:cNvPicPr>
          <p:nvPr userDrawn="1"/>
        </p:nvPicPr>
        <p:blipFill>
          <a:blip r:embed="rId3">
            <a:extLst>
              <a:ext uri="{28A0092B-C50C-407E-A947-70E740481C1C}">
                <a14:useLocalDpi xmlns:a14="http://schemas.microsoft.com/office/drawing/2010/main" val="0"/>
              </a:ext>
            </a:extLst>
          </a:blip>
          <a:srcRect t="10947" b="12842"/>
          <a:stretch>
            <a:fillRect/>
          </a:stretch>
        </p:blipFill>
        <p:spPr bwMode="auto">
          <a:xfrm>
            <a:off x="-1" y="0"/>
            <a:ext cx="12798425" cy="723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graphicFrame>
        <p:nvGraphicFramePr>
          <p:cNvPr id="5" name="图表 4"/>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p:cNvSpPr/>
          <p:nvPr userDrawn="1"/>
        </p:nvSpPr>
        <p:spPr>
          <a:xfrm>
            <a:off x="2" y="2"/>
            <a:ext cx="12798423" cy="6521448"/>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11" name="图形 10"/>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50651" y="6688717"/>
            <a:ext cx="1110946" cy="31903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665"/>
            <a:ext cx="12798425" cy="721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50651" y="6688717"/>
            <a:ext cx="1110946" cy="31903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665"/>
            <a:ext cx="12798425" cy="721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84682" y="149049"/>
            <a:ext cx="1062947" cy="31903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2" y="2"/>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6"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64225" y="2550097"/>
            <a:ext cx="1815803" cy="209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userDrawn="1"/>
        </p:nvSpPr>
        <p:spPr>
          <a:xfrm>
            <a:off x="6211696" y="2465366"/>
            <a:ext cx="4976940" cy="2308324"/>
          </a:xfrm>
          <a:prstGeom prst="rect">
            <a:avLst/>
          </a:prstGeom>
          <a:noFill/>
        </p:spPr>
        <p:txBody>
          <a:bodyPr wrap="square" rtlCol="0">
            <a:spAutoFit/>
          </a:bodyPr>
          <a:lstStyle/>
          <a:p>
            <a:pPr defTabSz="914400">
              <a:defRPr/>
            </a:pPr>
            <a:r>
              <a:rPr lang="zh-CN" altLang="en-US" sz="7200" b="1" dirty="0">
                <a:solidFill>
                  <a:srgbClr val="FFFFFF"/>
                </a:solidFill>
                <a:latin typeface="微软雅黑" panose="020B0503020204020204" pitchFamily="34" charset="-122"/>
                <a:ea typeface="微软雅黑" panose="020B0503020204020204" pitchFamily="34" charset="-122"/>
              </a:rPr>
              <a:t>智慧安全</a:t>
            </a:r>
            <a:endParaRPr lang="en-US" altLang="zh-CN" sz="7200" b="1" dirty="0">
              <a:solidFill>
                <a:srgbClr val="FFFFFF"/>
              </a:solidFill>
              <a:latin typeface="微软雅黑" panose="020B0503020204020204" pitchFamily="34" charset="-122"/>
              <a:ea typeface="微软雅黑" panose="020B0503020204020204" pitchFamily="34" charset="-122"/>
            </a:endParaRPr>
          </a:p>
          <a:p>
            <a:pPr defTabSz="914400">
              <a:defRPr/>
            </a:pPr>
            <a:r>
              <a:rPr lang="zh-CN" altLang="en-US" sz="7200" b="1" dirty="0">
                <a:solidFill>
                  <a:srgbClr val="FFFFFF"/>
                </a:solidFill>
                <a:latin typeface="微软雅黑" panose="020B0503020204020204" pitchFamily="34" charset="-122"/>
                <a:ea typeface="微软雅黑" panose="020B0503020204020204" pitchFamily="34" charset="-122"/>
              </a:rPr>
              <a:t>护航云端</a:t>
            </a:r>
            <a:endParaRPr lang="zh-CN" altLang="en-US" sz="7200" b="1" dirty="0">
              <a:solidFill>
                <a:srgbClr val="FFFFFF"/>
              </a:solidFill>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5245545" y="2452522"/>
            <a:ext cx="0" cy="2334012"/>
          </a:xfrm>
          <a:prstGeom prst="line">
            <a:avLst/>
          </a:prstGeom>
          <a:noFill/>
          <a:ln w="12700" cap="flat" cmpd="sng" algn="ctr">
            <a:solidFill>
              <a:schemeClr val="bg1"/>
            </a:solidFill>
            <a:prstDash val="solid"/>
            <a:miter lim="800000"/>
            <a:headEnd type="none"/>
            <a:tailEnd type="none"/>
          </a:ln>
          <a:effectLst/>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665"/>
            <a:ext cx="12798425" cy="721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63018" y="6740956"/>
            <a:ext cx="1162529" cy="31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4" name="标题 1"/>
          <p:cNvSpPr txBox="1">
            <a:spLocks noChangeArrowheads="1"/>
          </p:cNvSpPr>
          <p:nvPr userDrawn="1"/>
        </p:nvSpPr>
        <p:spPr>
          <a:xfrm>
            <a:off x="585855" y="260699"/>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800" dirty="0">
              <a:solidFill>
                <a:srgbClr val="007CEA"/>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2" y="2"/>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6"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64225" y="2550097"/>
            <a:ext cx="1815803" cy="209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userDrawn="1"/>
        </p:nvSpPr>
        <p:spPr>
          <a:xfrm>
            <a:off x="6211696" y="2465366"/>
            <a:ext cx="4976940" cy="2308324"/>
          </a:xfrm>
          <a:prstGeom prst="rect">
            <a:avLst/>
          </a:prstGeom>
          <a:noFill/>
        </p:spPr>
        <p:txBody>
          <a:bodyPr wrap="square" rtlCol="0">
            <a:spAutoFit/>
          </a:bodyPr>
          <a:lstStyle/>
          <a:p>
            <a:pPr defTabSz="914400">
              <a:defRPr/>
            </a:pPr>
            <a:r>
              <a:rPr lang="zh-CN" altLang="en-US" sz="7200" b="1" dirty="0">
                <a:solidFill>
                  <a:srgbClr val="FFFFFF"/>
                </a:solidFill>
                <a:latin typeface="微软雅黑" panose="020B0503020204020204" pitchFamily="34" charset="-122"/>
                <a:ea typeface="微软雅黑" panose="020B0503020204020204" pitchFamily="34" charset="-122"/>
              </a:rPr>
              <a:t>安全，</a:t>
            </a:r>
            <a:endParaRPr lang="en-US" altLang="zh-CN" sz="7200" b="1" dirty="0">
              <a:solidFill>
                <a:srgbClr val="FFFFFF"/>
              </a:solidFill>
              <a:latin typeface="微软雅黑" panose="020B0503020204020204" pitchFamily="34" charset="-122"/>
              <a:ea typeface="微软雅黑" panose="020B0503020204020204" pitchFamily="34" charset="-122"/>
            </a:endParaRPr>
          </a:p>
          <a:p>
            <a:pPr defTabSz="914400">
              <a:defRPr/>
            </a:pPr>
            <a:r>
              <a:rPr lang="zh-CN" altLang="en-US" sz="7200" b="1" dirty="0">
                <a:solidFill>
                  <a:srgbClr val="FFFFFF"/>
                </a:solidFill>
                <a:latin typeface="微软雅黑" panose="020B0503020204020204" pitchFamily="34" charset="-122"/>
                <a:ea typeface="微软雅黑" panose="020B0503020204020204" pitchFamily="34" charset="-122"/>
              </a:rPr>
              <a:t>值得信赖</a:t>
            </a:r>
            <a:endParaRPr lang="zh-CN" altLang="en-US" sz="7200" b="1" dirty="0">
              <a:solidFill>
                <a:srgbClr val="FFFFFF"/>
              </a:solidFill>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5245545" y="2452522"/>
            <a:ext cx="0" cy="2334012"/>
          </a:xfrm>
          <a:prstGeom prst="line">
            <a:avLst/>
          </a:prstGeom>
          <a:noFill/>
          <a:ln w="12700" cap="flat" cmpd="sng" algn="ctr">
            <a:solidFill>
              <a:schemeClr val="bg1"/>
            </a:solidFill>
            <a:prstDash val="solid"/>
            <a:miter lim="800000"/>
            <a:headEnd type="none"/>
            <a:tailEnd type="none"/>
          </a:ln>
          <a:effectLst/>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1" y="1"/>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 name="文本框 7"/>
          <p:cNvSpPr txBox="1"/>
          <p:nvPr userDrawn="1"/>
        </p:nvSpPr>
        <p:spPr>
          <a:xfrm>
            <a:off x="6211063" y="2834698"/>
            <a:ext cx="4229100" cy="1569660"/>
          </a:xfrm>
          <a:prstGeom prst="rect">
            <a:avLst/>
          </a:prstGeom>
          <a:noFill/>
        </p:spPr>
        <p:txBody>
          <a:bodyPr wrap="square" rtlCol="0">
            <a:spAutoFit/>
          </a:bodyPr>
          <a:lstStyle/>
          <a:p>
            <a:pPr defTabSz="914400">
              <a:defRPr/>
            </a:pPr>
            <a:r>
              <a:rPr lang="en-US" altLang="zh-CN" sz="9600" dirty="0">
                <a:solidFill>
                  <a:srgbClr val="FFFFFF"/>
                </a:solidFill>
                <a:latin typeface="Gidole"/>
              </a:rPr>
              <a:t>THANKS</a:t>
            </a:r>
            <a:endParaRPr lang="zh-CN" altLang="en-US" sz="9600" dirty="0">
              <a:solidFill>
                <a:srgbClr val="FFFFFF"/>
              </a:solidFill>
              <a:latin typeface="Gidole"/>
            </a:endParaRPr>
          </a:p>
        </p:txBody>
      </p:sp>
      <p:pic>
        <p:nvPicPr>
          <p:cNvPr id="7"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64225" y="2550097"/>
            <a:ext cx="1815803" cy="209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p:nvPr userDrawn="1"/>
        </p:nvCxnSpPr>
        <p:spPr>
          <a:xfrm>
            <a:off x="5245545" y="2452522"/>
            <a:ext cx="0" cy="2334012"/>
          </a:xfrm>
          <a:prstGeom prst="line">
            <a:avLst/>
          </a:prstGeom>
          <a:noFill/>
          <a:ln w="12700" cap="flat" cmpd="sng" algn="ctr">
            <a:solidFill>
              <a:schemeClr val="bg1"/>
            </a:solidFill>
            <a:prstDash val="solid"/>
            <a:miter lim="800000"/>
            <a:headEnd type="none"/>
            <a:tailEnd type="none"/>
          </a:ln>
          <a:effectLst/>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1" y="1"/>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6"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25267" y="2359817"/>
            <a:ext cx="2147888"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9892" y="383297"/>
            <a:ext cx="11038642" cy="1391534"/>
          </a:xfrm>
        </p:spPr>
        <p:txBody>
          <a:bodyPr/>
          <a:lstStyle/>
          <a:p>
            <a:r>
              <a:rPr lang="zh-CN" altLang="en-US"/>
              <a:t>单击此处编辑母版标题样式</a:t>
            </a:r>
            <a:endParaRPr lang="zh-CN" altLang="en-US"/>
          </a:p>
        </p:txBody>
      </p:sp>
      <p:sp>
        <p:nvSpPr>
          <p:cNvPr id="3" name="Date Placeholder 3"/>
          <p:cNvSpPr>
            <a:spLocks noGrp="1" noChangeArrowheads="1"/>
          </p:cNvSpPr>
          <p:nvPr>
            <p:ph type="dt" sz="half" idx="10"/>
          </p:nvPr>
        </p:nvSpPr>
        <p:spPr/>
        <p:txBody>
          <a:bodyPr/>
          <a:lstStyle>
            <a:lvl1pPr>
              <a:defRPr/>
            </a:lvl1pPr>
          </a:lstStyle>
          <a:p>
            <a:pPr>
              <a:defRPr/>
            </a:pPr>
            <a:endParaRPr lang="zh-CN" altLang="zh-CN">
              <a:solidFill>
                <a:srgbClr val="000000"/>
              </a:solidFill>
            </a:endParaRPr>
          </a:p>
        </p:txBody>
      </p:sp>
      <p:sp>
        <p:nvSpPr>
          <p:cNvPr id="4" name="Footer Placeholder 4"/>
          <p:cNvSpPr>
            <a:spLocks noGrp="1" noChangeArrowheads="1"/>
          </p:cNvSpPr>
          <p:nvPr>
            <p:ph type="ftr" sz="quarter" idx="11"/>
          </p:nvPr>
        </p:nvSpPr>
        <p:spPr/>
        <p:txBody>
          <a:bodyPr/>
          <a:lstStyle>
            <a:lvl1pPr>
              <a:defRPr/>
            </a:lvl1pPr>
          </a:lstStyle>
          <a:p>
            <a:pPr>
              <a:defRPr/>
            </a:pPr>
            <a:endParaRPr lang="zh-CN" altLang="zh-CN">
              <a:solidFill>
                <a:srgbClr val="000000"/>
              </a:solidFill>
            </a:endParaRPr>
          </a:p>
        </p:txBody>
      </p:sp>
      <p:sp>
        <p:nvSpPr>
          <p:cNvPr id="5" name="Slide Number Placeholder 5"/>
          <p:cNvSpPr>
            <a:spLocks noGrp="1" noChangeArrowheads="1"/>
          </p:cNvSpPr>
          <p:nvPr>
            <p:ph type="sldNum" sz="quarter" idx="12"/>
          </p:nvPr>
        </p:nvSpPr>
        <p:spPr/>
        <p:txBody>
          <a:bodyPr/>
          <a:lstStyle>
            <a:lvl1pPr>
              <a:defRPr/>
            </a:lvl1pPr>
          </a:lstStyle>
          <a:p>
            <a:pPr>
              <a:defRPr/>
            </a:pPr>
            <a:fld id="{18E4D054-12DA-4550-99C3-BE44F04C6C2B}" type="slidenum">
              <a:rPr lang="zh-CN" altLang="en-US">
                <a:solidFill>
                  <a:srgbClr val="000000"/>
                </a:solidFill>
              </a:rPr>
            </a:fld>
            <a:endParaRPr lang="zh-CN" altLang="en-US" sz="1890">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自定义版式">
    <p:bg>
      <p:bgPr>
        <a:solidFill>
          <a:srgbClr val="006EFF"/>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2798425" cy="7199313"/>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5">
              <a:solidFill>
                <a:srgbClr val="FFFFFF"/>
              </a:solidFill>
            </a:endParaRPr>
          </a:p>
        </p:txBody>
      </p:sp>
      <p:pic>
        <p:nvPicPr>
          <p:cNvPr id="4" name="图片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6000" y="2054805"/>
            <a:ext cx="2254723" cy="260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5" name="日期占位符 2"/>
          <p:cNvSpPr>
            <a:spLocks noGrp="1"/>
          </p:cNvSpPr>
          <p:nvPr>
            <p:ph type="dt" sz="half" idx="10"/>
          </p:nvPr>
        </p:nvSpPr>
        <p:spPr/>
        <p:txBody>
          <a:bodyPr/>
          <a:lstStyle>
            <a:lvl1pPr>
              <a:defRPr/>
            </a:lvl1pPr>
          </a:lstStyle>
          <a:p>
            <a:pPr>
              <a:defRPr/>
            </a:pPr>
            <a:endParaRPr lang="zh-CN" altLang="zh-CN">
              <a:solidFill>
                <a:srgbClr val="000000"/>
              </a:solidFill>
            </a:endParaRPr>
          </a:p>
        </p:txBody>
      </p:sp>
      <p:sp>
        <p:nvSpPr>
          <p:cNvPr id="6" name="页脚占位符 3"/>
          <p:cNvSpPr>
            <a:spLocks noGrp="1"/>
          </p:cNvSpPr>
          <p:nvPr>
            <p:ph type="ftr" sz="quarter" idx="11"/>
          </p:nvPr>
        </p:nvSpPr>
        <p:spPr/>
        <p:txBody>
          <a:bodyPr/>
          <a:lstStyle>
            <a:lvl1pPr>
              <a:defRPr/>
            </a:lvl1pPr>
          </a:lstStyle>
          <a:p>
            <a:pPr>
              <a:defRPr/>
            </a:pPr>
            <a:endParaRPr lang="zh-CN" altLang="zh-CN">
              <a:solidFill>
                <a:srgbClr val="000000"/>
              </a:solidFill>
            </a:endParaRPr>
          </a:p>
        </p:txBody>
      </p:sp>
      <p:sp>
        <p:nvSpPr>
          <p:cNvPr id="7" name="灯片编号占位符 4"/>
          <p:cNvSpPr>
            <a:spLocks noGrp="1"/>
          </p:cNvSpPr>
          <p:nvPr>
            <p:ph type="sldNum" sz="quarter" idx="12"/>
          </p:nvPr>
        </p:nvSpPr>
        <p:spPr/>
        <p:txBody>
          <a:bodyPr/>
          <a:lstStyle>
            <a:lvl1pPr>
              <a:defRPr/>
            </a:lvl1pPr>
          </a:lstStyle>
          <a:p>
            <a:pPr>
              <a:defRPr/>
            </a:pPr>
            <a:fld id="{ABB2EE5F-2D43-48C8-A2F0-58BC4444AAEC}" type="slidenum">
              <a:rPr lang="zh-CN" altLang="zh-CN">
                <a:solidFill>
                  <a:srgbClr val="000000"/>
                </a:solidFill>
              </a:rPr>
            </a:fld>
            <a:endParaRPr lang="zh-CN"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graphicFrame>
        <p:nvGraphicFramePr>
          <p:cNvPr id="5" name="图表 4"/>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p:cNvSpPr/>
          <p:nvPr userDrawn="1"/>
        </p:nvSpPr>
        <p:spPr>
          <a:xfrm>
            <a:off x="2" y="2"/>
            <a:ext cx="12798423" cy="6521448"/>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11" name="图形 10"/>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50651" y="6688717"/>
            <a:ext cx="1110946" cy="31903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665"/>
            <a:ext cx="12798425" cy="721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50651" y="6688717"/>
            <a:ext cx="1110946" cy="31903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665"/>
            <a:ext cx="12798425" cy="721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84682" y="149049"/>
            <a:ext cx="1062947" cy="31903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2" y="2"/>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6"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64225" y="2550097"/>
            <a:ext cx="1815803" cy="209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userDrawn="1"/>
        </p:nvSpPr>
        <p:spPr>
          <a:xfrm>
            <a:off x="6211696" y="2465366"/>
            <a:ext cx="4976940" cy="2308324"/>
          </a:xfrm>
          <a:prstGeom prst="rect">
            <a:avLst/>
          </a:prstGeom>
          <a:noFill/>
        </p:spPr>
        <p:txBody>
          <a:bodyPr wrap="square" rtlCol="0">
            <a:spAutoFit/>
          </a:bodyPr>
          <a:lstStyle/>
          <a:p>
            <a:pPr defTabSz="914400">
              <a:defRPr/>
            </a:pPr>
            <a:r>
              <a:rPr lang="zh-CN" altLang="en-US" sz="7200" b="1" dirty="0">
                <a:solidFill>
                  <a:srgbClr val="FFFFFF"/>
                </a:solidFill>
                <a:latin typeface="微软雅黑" panose="020B0503020204020204" pitchFamily="34" charset="-122"/>
                <a:ea typeface="微软雅黑" panose="020B0503020204020204" pitchFamily="34" charset="-122"/>
              </a:rPr>
              <a:t>智慧安全</a:t>
            </a:r>
            <a:endParaRPr lang="en-US" altLang="zh-CN" sz="7200" b="1" dirty="0">
              <a:solidFill>
                <a:srgbClr val="FFFFFF"/>
              </a:solidFill>
              <a:latin typeface="微软雅黑" panose="020B0503020204020204" pitchFamily="34" charset="-122"/>
              <a:ea typeface="微软雅黑" panose="020B0503020204020204" pitchFamily="34" charset="-122"/>
            </a:endParaRPr>
          </a:p>
          <a:p>
            <a:pPr defTabSz="914400">
              <a:defRPr/>
            </a:pPr>
            <a:r>
              <a:rPr lang="zh-CN" altLang="en-US" sz="7200" b="1" dirty="0">
                <a:solidFill>
                  <a:srgbClr val="FFFFFF"/>
                </a:solidFill>
                <a:latin typeface="微软雅黑" panose="020B0503020204020204" pitchFamily="34" charset="-122"/>
                <a:ea typeface="微软雅黑" panose="020B0503020204020204" pitchFamily="34" charset="-122"/>
              </a:rPr>
              <a:t>护航云端</a:t>
            </a:r>
            <a:endParaRPr lang="zh-CN" altLang="en-US" sz="7200" b="1" dirty="0">
              <a:solidFill>
                <a:srgbClr val="FFFFFF"/>
              </a:solidFill>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5245545" y="2452522"/>
            <a:ext cx="0" cy="2334012"/>
          </a:xfrm>
          <a:prstGeom prst="line">
            <a:avLst/>
          </a:prstGeom>
          <a:noFill/>
          <a:ln w="12700" cap="flat" cmpd="sng" algn="ctr">
            <a:solidFill>
              <a:schemeClr val="bg1"/>
            </a:solidFill>
            <a:prstDash val="solid"/>
            <a:miter lim="800000"/>
            <a:headEnd type="none"/>
            <a:tailEnd type="none"/>
          </a:ln>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665"/>
            <a:ext cx="12798425" cy="721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63018" y="169754"/>
            <a:ext cx="1162529" cy="31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2" y="2"/>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6"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64225" y="2550097"/>
            <a:ext cx="1815803" cy="209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userDrawn="1"/>
        </p:nvSpPr>
        <p:spPr>
          <a:xfrm>
            <a:off x="6211696" y="2465366"/>
            <a:ext cx="4976940" cy="2308324"/>
          </a:xfrm>
          <a:prstGeom prst="rect">
            <a:avLst/>
          </a:prstGeom>
          <a:noFill/>
        </p:spPr>
        <p:txBody>
          <a:bodyPr wrap="square" rtlCol="0">
            <a:spAutoFit/>
          </a:bodyPr>
          <a:lstStyle/>
          <a:p>
            <a:pPr defTabSz="914400">
              <a:defRPr/>
            </a:pPr>
            <a:r>
              <a:rPr lang="zh-CN" altLang="en-US" sz="7200" b="1" dirty="0">
                <a:solidFill>
                  <a:srgbClr val="FFFFFF"/>
                </a:solidFill>
                <a:latin typeface="微软雅黑" panose="020B0503020204020204" pitchFamily="34" charset="-122"/>
                <a:ea typeface="微软雅黑" panose="020B0503020204020204" pitchFamily="34" charset="-122"/>
              </a:rPr>
              <a:t>安全，</a:t>
            </a:r>
            <a:endParaRPr lang="en-US" altLang="zh-CN" sz="7200" b="1" dirty="0">
              <a:solidFill>
                <a:srgbClr val="FFFFFF"/>
              </a:solidFill>
              <a:latin typeface="微软雅黑" panose="020B0503020204020204" pitchFamily="34" charset="-122"/>
              <a:ea typeface="微软雅黑" panose="020B0503020204020204" pitchFamily="34" charset="-122"/>
            </a:endParaRPr>
          </a:p>
          <a:p>
            <a:pPr defTabSz="914400">
              <a:defRPr/>
            </a:pPr>
            <a:r>
              <a:rPr lang="zh-CN" altLang="en-US" sz="7200" b="1" dirty="0">
                <a:solidFill>
                  <a:srgbClr val="FFFFFF"/>
                </a:solidFill>
                <a:latin typeface="微软雅黑" panose="020B0503020204020204" pitchFamily="34" charset="-122"/>
                <a:ea typeface="微软雅黑" panose="020B0503020204020204" pitchFamily="34" charset="-122"/>
              </a:rPr>
              <a:t>值得信赖</a:t>
            </a:r>
            <a:endParaRPr lang="zh-CN" altLang="en-US" sz="7200" b="1" dirty="0">
              <a:solidFill>
                <a:srgbClr val="FFFFFF"/>
              </a:solidFill>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5245545" y="2452522"/>
            <a:ext cx="0" cy="2334012"/>
          </a:xfrm>
          <a:prstGeom prst="line">
            <a:avLst/>
          </a:prstGeom>
          <a:noFill/>
          <a:ln w="12700" cap="flat" cmpd="sng" algn="ctr">
            <a:solidFill>
              <a:schemeClr val="bg1"/>
            </a:solidFill>
            <a:prstDash val="solid"/>
            <a:miter lim="800000"/>
            <a:headEnd type="none"/>
            <a:tailEnd type="none"/>
          </a:ln>
          <a:effectLst/>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1" y="1"/>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 name="文本框 7"/>
          <p:cNvSpPr txBox="1"/>
          <p:nvPr userDrawn="1"/>
        </p:nvSpPr>
        <p:spPr>
          <a:xfrm>
            <a:off x="6211063" y="2834698"/>
            <a:ext cx="4229100" cy="1569660"/>
          </a:xfrm>
          <a:prstGeom prst="rect">
            <a:avLst/>
          </a:prstGeom>
          <a:noFill/>
        </p:spPr>
        <p:txBody>
          <a:bodyPr wrap="square" rtlCol="0">
            <a:spAutoFit/>
          </a:bodyPr>
          <a:lstStyle/>
          <a:p>
            <a:pPr defTabSz="914400">
              <a:defRPr/>
            </a:pPr>
            <a:r>
              <a:rPr lang="en-US" altLang="zh-CN" sz="9600" dirty="0">
                <a:solidFill>
                  <a:srgbClr val="FFFFFF"/>
                </a:solidFill>
                <a:latin typeface="Gidole"/>
              </a:rPr>
              <a:t>THANKS</a:t>
            </a:r>
            <a:endParaRPr lang="zh-CN" altLang="en-US" sz="9600" dirty="0">
              <a:solidFill>
                <a:srgbClr val="FFFFFF"/>
              </a:solidFill>
              <a:latin typeface="Gidole"/>
            </a:endParaRPr>
          </a:p>
        </p:txBody>
      </p:sp>
      <p:pic>
        <p:nvPicPr>
          <p:cNvPr id="7"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64225" y="2550097"/>
            <a:ext cx="1815803" cy="209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p:nvPr userDrawn="1"/>
        </p:nvCxnSpPr>
        <p:spPr>
          <a:xfrm>
            <a:off x="5245545" y="2452522"/>
            <a:ext cx="0" cy="2334012"/>
          </a:xfrm>
          <a:prstGeom prst="line">
            <a:avLst/>
          </a:prstGeom>
          <a:noFill/>
          <a:ln w="12700" cap="flat" cmpd="sng" algn="ctr">
            <a:solidFill>
              <a:schemeClr val="bg1"/>
            </a:solidFill>
            <a:prstDash val="solid"/>
            <a:miter lim="800000"/>
            <a:headEnd type="none"/>
            <a:tailEnd type="none"/>
          </a:ln>
          <a:effectLst/>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1" y="1"/>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6"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25267" y="2359817"/>
            <a:ext cx="2147888"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9892" y="383297"/>
            <a:ext cx="11038642" cy="1391534"/>
          </a:xfrm>
        </p:spPr>
        <p:txBody>
          <a:bodyPr/>
          <a:lstStyle/>
          <a:p>
            <a:r>
              <a:rPr lang="zh-CN" altLang="en-US"/>
              <a:t>单击此处编辑母版标题样式</a:t>
            </a:r>
            <a:endParaRPr lang="zh-CN" altLang="en-US"/>
          </a:p>
        </p:txBody>
      </p:sp>
      <p:sp>
        <p:nvSpPr>
          <p:cNvPr id="3" name="Date Placeholder 3"/>
          <p:cNvSpPr>
            <a:spLocks noGrp="1" noChangeArrowheads="1"/>
          </p:cNvSpPr>
          <p:nvPr>
            <p:ph type="dt" sz="half" idx="10"/>
          </p:nvPr>
        </p:nvSpPr>
        <p:spPr/>
        <p:txBody>
          <a:bodyPr/>
          <a:lstStyle>
            <a:lvl1pPr>
              <a:defRPr/>
            </a:lvl1pPr>
          </a:lstStyle>
          <a:p>
            <a:pPr>
              <a:defRPr/>
            </a:pPr>
            <a:endParaRPr lang="zh-CN" altLang="zh-CN">
              <a:solidFill>
                <a:srgbClr val="000000"/>
              </a:solidFill>
            </a:endParaRPr>
          </a:p>
        </p:txBody>
      </p:sp>
      <p:sp>
        <p:nvSpPr>
          <p:cNvPr id="4" name="Footer Placeholder 4"/>
          <p:cNvSpPr>
            <a:spLocks noGrp="1" noChangeArrowheads="1"/>
          </p:cNvSpPr>
          <p:nvPr>
            <p:ph type="ftr" sz="quarter" idx="11"/>
          </p:nvPr>
        </p:nvSpPr>
        <p:spPr/>
        <p:txBody>
          <a:bodyPr/>
          <a:lstStyle>
            <a:lvl1pPr>
              <a:defRPr/>
            </a:lvl1pPr>
          </a:lstStyle>
          <a:p>
            <a:pPr>
              <a:defRPr/>
            </a:pPr>
            <a:endParaRPr lang="zh-CN" altLang="zh-CN">
              <a:solidFill>
                <a:srgbClr val="000000"/>
              </a:solidFill>
            </a:endParaRPr>
          </a:p>
        </p:txBody>
      </p:sp>
      <p:sp>
        <p:nvSpPr>
          <p:cNvPr id="5" name="Slide Number Placeholder 5"/>
          <p:cNvSpPr>
            <a:spLocks noGrp="1" noChangeArrowheads="1"/>
          </p:cNvSpPr>
          <p:nvPr>
            <p:ph type="sldNum" sz="quarter" idx="12"/>
          </p:nvPr>
        </p:nvSpPr>
        <p:spPr/>
        <p:txBody>
          <a:bodyPr/>
          <a:lstStyle>
            <a:lvl1pPr>
              <a:defRPr/>
            </a:lvl1pPr>
          </a:lstStyle>
          <a:p>
            <a:pPr>
              <a:defRPr/>
            </a:pPr>
            <a:fld id="{18E4D054-12DA-4550-99C3-BE44F04C6C2B}" type="slidenum">
              <a:rPr lang="zh-CN" altLang="en-US">
                <a:solidFill>
                  <a:srgbClr val="000000"/>
                </a:solidFill>
              </a:rPr>
            </a:fld>
            <a:endParaRPr lang="zh-CN" altLang="en-US" sz="1890">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自定义版式">
    <p:bg>
      <p:bgPr>
        <a:solidFill>
          <a:srgbClr val="006EFF"/>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2798425" cy="7199313"/>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5">
              <a:solidFill>
                <a:srgbClr val="FFFFFF"/>
              </a:solidFill>
            </a:endParaRPr>
          </a:p>
        </p:txBody>
      </p:sp>
      <p:pic>
        <p:nvPicPr>
          <p:cNvPr id="4" name="图片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6000" y="2054805"/>
            <a:ext cx="2254723" cy="260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5" name="日期占位符 2"/>
          <p:cNvSpPr>
            <a:spLocks noGrp="1"/>
          </p:cNvSpPr>
          <p:nvPr>
            <p:ph type="dt" sz="half" idx="10"/>
          </p:nvPr>
        </p:nvSpPr>
        <p:spPr/>
        <p:txBody>
          <a:bodyPr/>
          <a:lstStyle>
            <a:lvl1pPr>
              <a:defRPr/>
            </a:lvl1pPr>
          </a:lstStyle>
          <a:p>
            <a:pPr>
              <a:defRPr/>
            </a:pPr>
            <a:endParaRPr lang="zh-CN" altLang="zh-CN">
              <a:solidFill>
                <a:srgbClr val="000000"/>
              </a:solidFill>
            </a:endParaRPr>
          </a:p>
        </p:txBody>
      </p:sp>
      <p:sp>
        <p:nvSpPr>
          <p:cNvPr id="6" name="页脚占位符 3"/>
          <p:cNvSpPr>
            <a:spLocks noGrp="1"/>
          </p:cNvSpPr>
          <p:nvPr>
            <p:ph type="ftr" sz="quarter" idx="11"/>
          </p:nvPr>
        </p:nvSpPr>
        <p:spPr/>
        <p:txBody>
          <a:bodyPr/>
          <a:lstStyle>
            <a:lvl1pPr>
              <a:defRPr/>
            </a:lvl1pPr>
          </a:lstStyle>
          <a:p>
            <a:pPr>
              <a:defRPr/>
            </a:pPr>
            <a:endParaRPr lang="zh-CN" altLang="zh-CN">
              <a:solidFill>
                <a:srgbClr val="000000"/>
              </a:solidFill>
            </a:endParaRPr>
          </a:p>
        </p:txBody>
      </p:sp>
      <p:sp>
        <p:nvSpPr>
          <p:cNvPr id="7" name="灯片编号占位符 4"/>
          <p:cNvSpPr>
            <a:spLocks noGrp="1"/>
          </p:cNvSpPr>
          <p:nvPr>
            <p:ph type="sldNum" sz="quarter" idx="12"/>
          </p:nvPr>
        </p:nvSpPr>
        <p:spPr/>
        <p:txBody>
          <a:bodyPr/>
          <a:lstStyle>
            <a:lvl1pPr>
              <a:defRPr/>
            </a:lvl1pPr>
          </a:lstStyle>
          <a:p>
            <a:pPr>
              <a:defRPr/>
            </a:pPr>
            <a:fld id="{ABB2EE5F-2D43-48C8-A2F0-58BC4444AAEC}" type="slidenum">
              <a:rPr lang="zh-CN" altLang="zh-CN">
                <a:solidFill>
                  <a:srgbClr val="000000"/>
                </a:solidFill>
              </a:rPr>
            </a:fld>
            <a:endParaRPr lang="zh-CN" altLang="zh-CN">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6" name="图片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10313" y="6699361"/>
            <a:ext cx="1436490" cy="38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2"/>
          <p:cNvSpPr txBox="1"/>
          <p:nvPr userDrawn="1"/>
        </p:nvSpPr>
        <p:spPr>
          <a:xfrm>
            <a:off x="194977" y="6926006"/>
            <a:ext cx="3482905" cy="383297"/>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1598295" rtl="0" eaLnBrk="1" fontAlgn="base" latinLnBrk="0" hangingPunct="1">
              <a:lnSpc>
                <a:spcPct val="100000"/>
              </a:lnSpc>
              <a:spcBef>
                <a:spcPct val="0"/>
              </a:spcBef>
              <a:spcAft>
                <a:spcPct val="0"/>
              </a:spcAft>
              <a:buClrTx/>
              <a:buSzTx/>
              <a:buFontTx/>
              <a:buNone/>
              <a:defRPr/>
            </a:pPr>
            <a:r>
              <a:rPr kumimoji="0" lang="en-US"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confidential material from Tencent Cloud</a:t>
            </a:r>
            <a:endParaRPr kumimoji="0" lang="en-US"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1598295" rtl="0" eaLnBrk="1" fontAlgn="base" latinLnBrk="0" hangingPunct="1">
              <a:lnSpc>
                <a:spcPct val="100000"/>
              </a:lnSpc>
              <a:spcBef>
                <a:spcPct val="0"/>
              </a:spcBef>
              <a:spcAft>
                <a:spcPct val="0"/>
              </a:spcAft>
              <a:buClrTx/>
              <a:buSzTx/>
              <a:buFontTx/>
              <a:buNone/>
              <a:defRPr/>
            </a:pPr>
            <a:endParaRPr kumimoji="0" lang="zh-CN" altLang="zh-CN" sz="105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Footer Placeholder 4"/>
          <p:cNvSpPr>
            <a:spLocks noGrp="1"/>
          </p:cNvSpPr>
          <p:nvPr>
            <p:ph type="ftr" sz="quarter" idx="10"/>
          </p:nvPr>
        </p:nvSpPr>
        <p:spPr/>
        <p:txBody>
          <a:bodyPr/>
          <a:lstStyle>
            <a:lvl1pPr fontAlgn="base">
              <a:spcBef>
                <a:spcPct val="0"/>
              </a:spcBef>
              <a:spcAft>
                <a:spcPct val="0"/>
              </a:spcAft>
              <a:defRPr>
                <a:latin typeface="Arial" panose="020B0604020202020204" pitchFamily="34" charset="0"/>
              </a:defRPr>
            </a:lvl1pPr>
          </a:lstStyle>
          <a:p>
            <a:pPr marL="0" marR="0" lvl="0" indent="0" algn="l" defTabSz="1598295" rtl="0" eaLnBrk="1" fontAlgn="base" latinLnBrk="0" hangingPunct="1">
              <a:lnSpc>
                <a:spcPct val="100000"/>
              </a:lnSpc>
              <a:spcBef>
                <a:spcPct val="0"/>
              </a:spcBef>
              <a:spcAft>
                <a:spcPct val="0"/>
              </a:spcAft>
              <a:buClrTx/>
              <a:buSzTx/>
              <a:buFontTx/>
              <a:buNone/>
              <a:defRPr/>
            </a:pPr>
            <a:endParaRPr kumimoji="0" lang="zh-CN" altLang="zh-CN" sz="3145"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1" name="Slide Number Placeholder 5"/>
          <p:cNvSpPr>
            <a:spLocks noGrp="1"/>
          </p:cNvSpPr>
          <p:nvPr>
            <p:ph type="sldNum" sz="quarter" idx="11"/>
          </p:nvPr>
        </p:nvSpPr>
        <p:spPr/>
        <p:txBody>
          <a:bodyPr/>
          <a:lstStyle>
            <a:lvl1pPr fontAlgn="base">
              <a:spcBef>
                <a:spcPct val="0"/>
              </a:spcBef>
              <a:spcAft>
                <a:spcPct val="0"/>
              </a:spcAft>
              <a:defRPr>
                <a:latin typeface="Arial" panose="020B0604020202020204" pitchFamily="34" charset="0"/>
              </a:defRPr>
            </a:lvl1pPr>
          </a:lstStyle>
          <a:p>
            <a:pPr marL="0" marR="0" lvl="0" indent="0" algn="l" defTabSz="1598295" rtl="0" eaLnBrk="1" fontAlgn="base" latinLnBrk="0" hangingPunct="1">
              <a:lnSpc>
                <a:spcPct val="100000"/>
              </a:lnSpc>
              <a:spcBef>
                <a:spcPct val="0"/>
              </a:spcBef>
              <a:spcAft>
                <a:spcPct val="0"/>
              </a:spcAft>
              <a:buClrTx/>
              <a:buSzTx/>
              <a:buFontTx/>
              <a:buNone/>
              <a:defRPr/>
            </a:pPr>
            <a:fld id="{921B96E1-4660-412E-8EFC-FAE27CD82801}" type="slidenum">
              <a:rPr kumimoji="0" lang="zh-CN" altLang="zh-CN" sz="3145" b="0"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fld>
            <a:endParaRPr kumimoji="0" lang="zh-CN" altLang="zh-CN" sz="3145"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pic>
        <p:nvPicPr>
          <p:cNvPr id="14" name="图片 3"/>
          <p:cNvPicPr>
            <a:picLocks noChangeAspect="1" noChangeArrowheads="1"/>
          </p:cNvPicPr>
          <p:nvPr userDrawn="1"/>
        </p:nvPicPr>
        <p:blipFill>
          <a:blip r:embed="rId3">
            <a:extLst>
              <a:ext uri="{28A0092B-C50C-407E-A947-70E740481C1C}">
                <a14:useLocalDpi xmlns:a14="http://schemas.microsoft.com/office/drawing/2010/main" val="0"/>
              </a:ext>
            </a:extLst>
          </a:blip>
          <a:srcRect t="10947" b="12842"/>
          <a:stretch>
            <a:fillRect/>
          </a:stretch>
        </p:blipFill>
        <p:spPr bwMode="auto">
          <a:xfrm>
            <a:off x="-1" y="-7938"/>
            <a:ext cx="12798425" cy="723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userDrawn="1"/>
        </p:nvSpPr>
        <p:spPr>
          <a:xfrm>
            <a:off x="3767721" y="1682081"/>
            <a:ext cx="5262979" cy="769441"/>
          </a:xfrm>
          <a:prstGeom prst="rect">
            <a:avLst/>
          </a:prstGeom>
          <a:noFill/>
        </p:spPr>
        <p:txBody>
          <a:bodyPr wrap="none" rtlCol="0">
            <a:spAutoFit/>
          </a:bodyPr>
          <a:lstStyle/>
          <a:p>
            <a:pPr marL="0" marR="0" lvl="0" indent="0" algn="l" defTabSz="1598295"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FFFFFF"/>
                </a:solidFill>
                <a:effectLst/>
                <a:uLnTx/>
                <a:uFillTx/>
                <a:latin typeface="Georgia" panose="02040502050405020303"/>
                <a:ea typeface="微软雅黑" panose="020B0503020204020204" pitchFamily="34" charset="-122"/>
                <a:cs typeface="+mn-ea"/>
                <a:sym typeface="+mn-lt"/>
              </a:rPr>
              <a:t>智慧安全，护航云端</a:t>
            </a:r>
            <a:endParaRPr kumimoji="0" lang="zh-CN" altLang="en-US" sz="4400" b="1" i="0" u="none" strike="noStrike" kern="1200" cap="none" spc="0" normalizeH="0" baseline="0" noProof="0" dirty="0">
              <a:ln>
                <a:noFill/>
              </a:ln>
              <a:solidFill>
                <a:srgbClr val="FFFFFF"/>
              </a:solidFill>
              <a:effectLst/>
              <a:uLnTx/>
              <a:uFillTx/>
              <a:latin typeface="Georgia" panose="02040502050405020303"/>
              <a:ea typeface="微软雅黑" panose="020B0503020204020204" pitchFamily="34" charset="-122"/>
              <a:cs typeface="+mn-ea"/>
              <a:sym typeface="+mn-lt"/>
            </a:endParaRPr>
          </a:p>
        </p:txBody>
      </p:sp>
      <p:pic>
        <p:nvPicPr>
          <p:cNvPr id="13" name="图形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33839" y="975890"/>
            <a:ext cx="1530742" cy="408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2" y="2"/>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598295" rtl="0" eaLnBrk="1" fontAlgn="auto" latinLnBrk="0" hangingPunct="1">
              <a:lnSpc>
                <a:spcPct val="100000"/>
              </a:lnSpc>
              <a:spcBef>
                <a:spcPts val="0"/>
              </a:spcBef>
              <a:spcAft>
                <a:spcPts val="0"/>
              </a:spcAft>
              <a:buClrTx/>
              <a:buSzTx/>
              <a:buFontTx/>
              <a:buNone/>
              <a:defRPr/>
            </a:pPr>
            <a:endParaRPr kumimoji="0" lang="zh-CN" altLang="en-US" sz="314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6"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64225" y="2550097"/>
            <a:ext cx="1815803" cy="209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userDrawn="1"/>
        </p:nvSpPr>
        <p:spPr>
          <a:xfrm>
            <a:off x="6211696" y="2465366"/>
            <a:ext cx="497694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智慧安全</a:t>
            </a:r>
            <a:endParaRPr kumimoji="0" lang="en-US" altLang="zh-CN" sz="7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护航云端</a:t>
            </a:r>
            <a:endParaRPr kumimoji="0" lang="zh-CN" altLang="en-US" sz="7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p:cNvCxnSpPr/>
          <p:nvPr userDrawn="1"/>
        </p:nvCxnSpPr>
        <p:spPr>
          <a:xfrm>
            <a:off x="5245545" y="2452522"/>
            <a:ext cx="0" cy="2334012"/>
          </a:xfrm>
          <a:prstGeom prst="line">
            <a:avLst/>
          </a:prstGeom>
          <a:noFill/>
          <a:ln w="12700" cap="flat" cmpd="sng" algn="ctr">
            <a:solidFill>
              <a:schemeClr val="bg1"/>
            </a:solidFill>
            <a:prstDash val="solid"/>
            <a:miter lim="800000"/>
            <a:headEnd type="none"/>
            <a:tailEnd type="none"/>
          </a:ln>
          <a:effectLst/>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2" y="2"/>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598295" rtl="0" eaLnBrk="1" fontAlgn="auto" latinLnBrk="0" hangingPunct="1">
              <a:lnSpc>
                <a:spcPct val="100000"/>
              </a:lnSpc>
              <a:spcBef>
                <a:spcPts val="0"/>
              </a:spcBef>
              <a:spcAft>
                <a:spcPts val="0"/>
              </a:spcAft>
              <a:buClrTx/>
              <a:buSzTx/>
              <a:buFontTx/>
              <a:buNone/>
              <a:defRPr/>
            </a:pPr>
            <a:endParaRPr kumimoji="0" lang="zh-CN" altLang="en-US" sz="314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6"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64225" y="2550097"/>
            <a:ext cx="1815803" cy="209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userDrawn="1"/>
        </p:nvSpPr>
        <p:spPr>
          <a:xfrm>
            <a:off x="6211696" y="2465366"/>
            <a:ext cx="497694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安全，</a:t>
            </a:r>
            <a:endParaRPr kumimoji="0" lang="en-US" altLang="zh-CN" sz="7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值得信赖</a:t>
            </a:r>
            <a:endParaRPr kumimoji="0" lang="zh-CN" altLang="en-US" sz="7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p:cNvCxnSpPr/>
          <p:nvPr userDrawn="1"/>
        </p:nvCxnSpPr>
        <p:spPr>
          <a:xfrm>
            <a:off x="5245545" y="2452522"/>
            <a:ext cx="0" cy="2334012"/>
          </a:xfrm>
          <a:prstGeom prst="line">
            <a:avLst/>
          </a:prstGeom>
          <a:noFill/>
          <a:ln w="12700" cap="flat" cmpd="sng" algn="ctr">
            <a:solidFill>
              <a:schemeClr val="bg1"/>
            </a:solidFill>
            <a:prstDash val="solid"/>
            <a:miter lim="800000"/>
            <a:headEnd type="none"/>
            <a:tailEnd type="none"/>
          </a:ln>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1" y="1"/>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598295" rtl="0" eaLnBrk="1" fontAlgn="auto" latinLnBrk="0" hangingPunct="1">
              <a:lnSpc>
                <a:spcPct val="100000"/>
              </a:lnSpc>
              <a:spcBef>
                <a:spcPts val="0"/>
              </a:spcBef>
              <a:spcAft>
                <a:spcPts val="0"/>
              </a:spcAft>
              <a:buClrTx/>
              <a:buSzTx/>
              <a:buFontTx/>
              <a:buNone/>
              <a:defRPr/>
            </a:pPr>
            <a:endParaRPr kumimoji="0" lang="zh-CN" altLang="en-US" sz="314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userDrawn="1"/>
        </p:nvSpPr>
        <p:spPr>
          <a:xfrm>
            <a:off x="6211063" y="2834698"/>
            <a:ext cx="422910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srgbClr val="FFFFFF"/>
                </a:solidFill>
                <a:effectLst/>
                <a:uLnTx/>
                <a:uFillTx/>
                <a:latin typeface="Gidole"/>
                <a:ea typeface="宋体" panose="02010600030101010101" pitchFamily="2" charset="-122"/>
                <a:cs typeface="+mn-cs"/>
              </a:rPr>
              <a:t>THANKS</a:t>
            </a:r>
            <a:endParaRPr kumimoji="0" lang="zh-CN" altLang="en-US" sz="9600" b="0" i="0" u="none" strike="noStrike" kern="1200" cap="none" spc="0" normalizeH="0" baseline="0" noProof="0" dirty="0">
              <a:ln>
                <a:noFill/>
              </a:ln>
              <a:solidFill>
                <a:srgbClr val="FFFFFF"/>
              </a:solidFill>
              <a:effectLst/>
              <a:uLnTx/>
              <a:uFillTx/>
              <a:latin typeface="Gidole"/>
              <a:ea typeface="宋体" panose="02010600030101010101" pitchFamily="2" charset="-122"/>
              <a:cs typeface="+mn-cs"/>
            </a:endParaRPr>
          </a:p>
        </p:txBody>
      </p:sp>
      <p:pic>
        <p:nvPicPr>
          <p:cNvPr id="7"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64225" y="2550097"/>
            <a:ext cx="1815803" cy="209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p:nvPr userDrawn="1"/>
        </p:nvCxnSpPr>
        <p:spPr>
          <a:xfrm>
            <a:off x="5245545" y="2452522"/>
            <a:ext cx="0" cy="2334012"/>
          </a:xfrm>
          <a:prstGeom prst="line">
            <a:avLst/>
          </a:prstGeom>
          <a:noFill/>
          <a:ln w="12700" cap="flat" cmpd="sng" algn="ctr">
            <a:solidFill>
              <a:schemeClr val="bg1"/>
            </a:solidFill>
            <a:prstDash val="solid"/>
            <a:miter lim="800000"/>
            <a:headEnd type="none"/>
            <a:tailEnd type="none"/>
          </a:ln>
          <a:effectLst/>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userDrawn="1"/>
        </p:nvSpPr>
        <p:spPr>
          <a:xfrm>
            <a:off x="1" y="1"/>
            <a:ext cx="12798423" cy="7199311"/>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598295" rtl="0" eaLnBrk="1" fontAlgn="auto" latinLnBrk="0" hangingPunct="1">
              <a:lnSpc>
                <a:spcPct val="100000"/>
              </a:lnSpc>
              <a:spcBef>
                <a:spcPts val="0"/>
              </a:spcBef>
              <a:spcAft>
                <a:spcPts val="0"/>
              </a:spcAft>
              <a:buClrTx/>
              <a:buSzTx/>
              <a:buFontTx/>
              <a:buNone/>
              <a:defRPr/>
            </a:pPr>
            <a:endParaRPr kumimoji="0" lang="zh-CN" altLang="en-US" sz="314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6"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25267" y="2359817"/>
            <a:ext cx="2147888"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graphicFrame>
        <p:nvGraphicFramePr>
          <p:cNvPr id="9" name="图表 8"/>
          <p:cNvGraphicFramePr/>
          <p:nvPr userDrawn="1"/>
        </p:nvGraphicFramePr>
        <p:xfrm>
          <a:off x="-1" y="-1"/>
          <a:ext cx="12798425" cy="7199313"/>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63018" y="6740956"/>
            <a:ext cx="1162529" cy="31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image" Target="../media/image1.png"/><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2" Type="http://schemas.openxmlformats.org/officeDocument/2006/relationships/theme" Target="../theme/theme3.xml"/><Relationship Id="rId11" Type="http://schemas.openxmlformats.org/officeDocument/2006/relationships/image" Target="../media/image4.png"/><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3" Type="http://schemas.openxmlformats.org/officeDocument/2006/relationships/theme" Target="../theme/theme4.xml"/><Relationship Id="rId12" Type="http://schemas.openxmlformats.org/officeDocument/2006/relationships/image" Target="../media/image4.png"/><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9" name="矩形 8"/>
          <p:cNvSpPr/>
          <p:nvPr userDrawn="1"/>
        </p:nvSpPr>
        <p:spPr>
          <a:xfrm>
            <a:off x="-1" y="-1"/>
            <a:ext cx="12798425" cy="7199313"/>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598295" rtl="0" eaLnBrk="1" fontAlgn="auto" latinLnBrk="0" hangingPunct="1">
              <a:lnSpc>
                <a:spcPct val="100000"/>
              </a:lnSpc>
              <a:spcBef>
                <a:spcPts val="0"/>
              </a:spcBef>
              <a:spcAft>
                <a:spcPts val="0"/>
              </a:spcAft>
              <a:buClrTx/>
              <a:buSzTx/>
              <a:buFontTx/>
              <a:buNone/>
              <a:defRPr/>
            </a:pPr>
            <a:endParaRPr kumimoji="0" lang="zh-CN" altLang="en-US" sz="314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14" name="图片 9"/>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67758" y="244467"/>
            <a:ext cx="1586751" cy="42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p:txStyles>
    <p:titleStyle>
      <a:lvl1pPr marL="960120" indent="-960120" algn="l" rtl="0" eaLnBrk="0" fontAlgn="base" hangingPunct="0">
        <a:lnSpc>
          <a:spcPct val="90000"/>
        </a:lnSpc>
        <a:spcBef>
          <a:spcPct val="0"/>
        </a:spcBef>
        <a:spcAft>
          <a:spcPct val="0"/>
        </a:spcAft>
        <a:defRPr sz="4620" kern="1200">
          <a:solidFill>
            <a:schemeClr val="tx1"/>
          </a:solidFill>
          <a:latin typeface="+mj-lt"/>
          <a:ea typeface="+mj-ea"/>
          <a:cs typeface="+mj-cs"/>
          <a:sym typeface="Calibri Light" panose="020F0302020204030204" pitchFamily="34" charset="0"/>
        </a:defRPr>
      </a:lvl1pPr>
      <a:lvl2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43954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91960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39966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87972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40030" indent="-240030" algn="l" rtl="0" eaLnBrk="0" fontAlgn="base" hangingPunct="0">
        <a:lnSpc>
          <a:spcPct val="90000"/>
        </a:lnSpc>
        <a:spcBef>
          <a:spcPts val="1050"/>
        </a:spcBef>
        <a:spcAft>
          <a:spcPct val="0"/>
        </a:spcAft>
        <a:buFont typeface="Arial" panose="020B0604020202020204" pitchFamily="34" charset="0"/>
        <a:buChar char="•"/>
        <a:defRPr sz="2940" kern="1200">
          <a:solidFill>
            <a:schemeClr val="tx1"/>
          </a:solidFill>
          <a:latin typeface="+mn-lt"/>
          <a:ea typeface="+mn-ea"/>
          <a:cs typeface="+mn-cs"/>
          <a:sym typeface="Calibri" panose="020F0502020204030204" pitchFamily="34" charset="0"/>
        </a:defRPr>
      </a:lvl1pPr>
      <a:lvl2pPr marL="720090" indent="-240030" algn="l" rtl="0" eaLnBrk="0" fontAlgn="base" hangingPunct="0">
        <a:lnSpc>
          <a:spcPct val="90000"/>
        </a:lnSpc>
        <a:spcBef>
          <a:spcPts val="525"/>
        </a:spcBef>
        <a:spcAft>
          <a:spcPct val="0"/>
        </a:spcAft>
        <a:buFont typeface="Arial" panose="020B0604020202020204" pitchFamily="34" charset="0"/>
        <a:buChar char="•"/>
        <a:defRPr sz="2520" kern="1200">
          <a:solidFill>
            <a:schemeClr val="tx1"/>
          </a:solidFill>
          <a:latin typeface="+mn-lt"/>
          <a:ea typeface="+mn-ea"/>
          <a:cs typeface="+mn-cs"/>
          <a:sym typeface="Calibri" panose="020F0502020204030204" pitchFamily="34" charset="0"/>
        </a:defRPr>
      </a:lvl2pPr>
      <a:lvl3pPr marL="1199515" indent="-240030" algn="l" rtl="0" eaLnBrk="0" fontAlgn="base" hangingPunct="0">
        <a:lnSpc>
          <a:spcPct val="90000"/>
        </a:lnSpc>
        <a:spcBef>
          <a:spcPts val="525"/>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3pPr>
      <a:lvl4pPr marL="1679575" indent="-240030" algn="l"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159635" indent="-240030" algn="l"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639695"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19755"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599180"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79240"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zh-CN"/>
      </a:defPPr>
      <a:lvl1pPr marL="0" algn="l" defTabSz="959485" rtl="0" eaLnBrk="1" latinLnBrk="0" hangingPunct="1">
        <a:defRPr sz="1890" kern="1200">
          <a:solidFill>
            <a:schemeClr val="tx1"/>
          </a:solidFill>
          <a:latin typeface="+mn-lt"/>
          <a:ea typeface="+mn-ea"/>
          <a:cs typeface="+mn-cs"/>
        </a:defRPr>
      </a:lvl1pPr>
      <a:lvl2pPr marL="480060" algn="l" defTabSz="959485" rtl="0" eaLnBrk="1" latinLnBrk="0" hangingPunct="1">
        <a:defRPr sz="1890" kern="1200">
          <a:solidFill>
            <a:schemeClr val="tx1"/>
          </a:solidFill>
          <a:latin typeface="+mn-lt"/>
          <a:ea typeface="+mn-ea"/>
          <a:cs typeface="+mn-cs"/>
        </a:defRPr>
      </a:lvl2pPr>
      <a:lvl3pPr marL="960120" algn="l" defTabSz="959485" rtl="0" eaLnBrk="1" latinLnBrk="0" hangingPunct="1">
        <a:defRPr sz="1890" kern="1200">
          <a:solidFill>
            <a:schemeClr val="tx1"/>
          </a:solidFill>
          <a:latin typeface="+mn-lt"/>
          <a:ea typeface="+mn-ea"/>
          <a:cs typeface="+mn-cs"/>
        </a:defRPr>
      </a:lvl3pPr>
      <a:lvl4pPr marL="1439545" algn="l" defTabSz="959485" rtl="0" eaLnBrk="1" latinLnBrk="0" hangingPunct="1">
        <a:defRPr sz="1890" kern="1200">
          <a:solidFill>
            <a:schemeClr val="tx1"/>
          </a:solidFill>
          <a:latin typeface="+mn-lt"/>
          <a:ea typeface="+mn-ea"/>
          <a:cs typeface="+mn-cs"/>
        </a:defRPr>
      </a:lvl4pPr>
      <a:lvl5pPr marL="1919605" algn="l" defTabSz="959485" rtl="0" eaLnBrk="1" latinLnBrk="0" hangingPunct="1">
        <a:defRPr sz="1890" kern="1200">
          <a:solidFill>
            <a:schemeClr val="tx1"/>
          </a:solidFill>
          <a:latin typeface="+mn-lt"/>
          <a:ea typeface="+mn-ea"/>
          <a:cs typeface="+mn-cs"/>
        </a:defRPr>
      </a:lvl5pPr>
      <a:lvl6pPr marL="2399665" algn="l" defTabSz="959485" rtl="0" eaLnBrk="1" latinLnBrk="0" hangingPunct="1">
        <a:defRPr sz="1890" kern="1200">
          <a:solidFill>
            <a:schemeClr val="tx1"/>
          </a:solidFill>
          <a:latin typeface="+mn-lt"/>
          <a:ea typeface="+mn-ea"/>
          <a:cs typeface="+mn-cs"/>
        </a:defRPr>
      </a:lvl6pPr>
      <a:lvl7pPr marL="2879725" algn="l" defTabSz="959485" rtl="0" eaLnBrk="1" latinLnBrk="0" hangingPunct="1">
        <a:defRPr sz="1890" kern="1200">
          <a:solidFill>
            <a:schemeClr val="tx1"/>
          </a:solidFill>
          <a:latin typeface="+mn-lt"/>
          <a:ea typeface="+mn-ea"/>
          <a:cs typeface="+mn-cs"/>
        </a:defRPr>
      </a:lvl7pPr>
      <a:lvl8pPr marL="3359150" algn="l" defTabSz="959485" rtl="0" eaLnBrk="1" latinLnBrk="0" hangingPunct="1">
        <a:defRPr sz="1890" kern="1200">
          <a:solidFill>
            <a:schemeClr val="tx1"/>
          </a:solidFill>
          <a:latin typeface="+mn-lt"/>
          <a:ea typeface="+mn-ea"/>
          <a:cs typeface="+mn-cs"/>
        </a:defRPr>
      </a:lvl8pPr>
      <a:lvl9pPr marL="3839210" algn="l" defTabSz="959485" rtl="0" eaLnBrk="1" latinLnBrk="0" hangingPunct="1">
        <a:defRPr sz="189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9"/>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80059" y="257616"/>
            <a:ext cx="1520339" cy="4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Lst>
  <p:txStyles>
    <p:titleStyle>
      <a:lvl1pPr algn="l" defTabSz="812165" rtl="0" eaLnBrk="1" latinLnBrk="0" hangingPunct="1">
        <a:lnSpc>
          <a:spcPct val="90000"/>
        </a:lnSpc>
        <a:spcBef>
          <a:spcPct val="0"/>
        </a:spcBef>
        <a:buNone/>
        <a:defRPr sz="3910" kern="1200">
          <a:solidFill>
            <a:schemeClr val="tx1"/>
          </a:solidFill>
          <a:latin typeface="+mj-lt"/>
          <a:ea typeface="+mj-ea"/>
          <a:cs typeface="+mj-cs"/>
        </a:defRPr>
      </a:lvl1pPr>
    </p:titleStyle>
    <p:bodyStyle>
      <a:lvl1pPr marL="203200" indent="-203200" algn="l" defTabSz="812165" rtl="0" eaLnBrk="1" latinLnBrk="0" hangingPunct="1">
        <a:lnSpc>
          <a:spcPct val="90000"/>
        </a:lnSpc>
        <a:spcBef>
          <a:spcPts val="890"/>
        </a:spcBef>
        <a:buFont typeface="Arial" panose="020B0604020202020204" pitchFamily="34" charset="0"/>
        <a:buChar char="•"/>
        <a:defRPr sz="2490" kern="1200">
          <a:solidFill>
            <a:schemeClr val="tx1"/>
          </a:solidFill>
          <a:latin typeface="+mn-lt"/>
          <a:ea typeface="+mn-ea"/>
          <a:cs typeface="+mn-cs"/>
        </a:defRPr>
      </a:lvl1pPr>
      <a:lvl2pPr marL="609600" indent="-203200" algn="l" defTabSz="812165" rtl="0" eaLnBrk="1" latinLnBrk="0" hangingPunct="1">
        <a:lnSpc>
          <a:spcPct val="90000"/>
        </a:lnSpc>
        <a:spcBef>
          <a:spcPts val="445"/>
        </a:spcBef>
        <a:buFont typeface="Arial" panose="020B0604020202020204" pitchFamily="34" charset="0"/>
        <a:buChar char="•"/>
        <a:defRPr sz="2135" kern="1200">
          <a:solidFill>
            <a:schemeClr val="tx1"/>
          </a:solidFill>
          <a:latin typeface="+mn-lt"/>
          <a:ea typeface="+mn-ea"/>
          <a:cs typeface="+mn-cs"/>
        </a:defRPr>
      </a:lvl2pPr>
      <a:lvl3pPr marL="1016000" indent="-203200" algn="l" defTabSz="812165" rtl="0" eaLnBrk="1" latinLnBrk="0" hangingPunct="1">
        <a:lnSpc>
          <a:spcPct val="90000"/>
        </a:lnSpc>
        <a:spcBef>
          <a:spcPts val="445"/>
        </a:spcBef>
        <a:buFont typeface="Arial" panose="020B0604020202020204" pitchFamily="34" charset="0"/>
        <a:buChar char="•"/>
        <a:defRPr sz="1780" kern="1200">
          <a:solidFill>
            <a:schemeClr val="tx1"/>
          </a:solidFill>
          <a:latin typeface="+mn-lt"/>
          <a:ea typeface="+mn-ea"/>
          <a:cs typeface="+mn-cs"/>
        </a:defRPr>
      </a:lvl3pPr>
      <a:lvl4pPr marL="1422400" indent="-203200" algn="l" defTabSz="812165" rtl="0" eaLnBrk="1" latinLnBrk="0" hangingPunct="1">
        <a:lnSpc>
          <a:spcPct val="90000"/>
        </a:lnSpc>
        <a:spcBef>
          <a:spcPts val="445"/>
        </a:spcBef>
        <a:buFont typeface="Arial" panose="020B0604020202020204" pitchFamily="34" charset="0"/>
        <a:buChar char="•"/>
        <a:defRPr sz="1600" kern="1200">
          <a:solidFill>
            <a:schemeClr val="tx1"/>
          </a:solidFill>
          <a:latin typeface="+mn-lt"/>
          <a:ea typeface="+mn-ea"/>
          <a:cs typeface="+mn-cs"/>
        </a:defRPr>
      </a:lvl4pPr>
      <a:lvl5pPr marL="1828800" indent="-203200" algn="l" defTabSz="812165" rtl="0" eaLnBrk="1" latinLnBrk="0" hangingPunct="1">
        <a:lnSpc>
          <a:spcPct val="90000"/>
        </a:lnSpc>
        <a:spcBef>
          <a:spcPts val="445"/>
        </a:spcBef>
        <a:buFont typeface="Arial" panose="020B0604020202020204" pitchFamily="34" charset="0"/>
        <a:buChar char="•"/>
        <a:defRPr sz="1600" kern="1200">
          <a:solidFill>
            <a:schemeClr val="tx1"/>
          </a:solidFill>
          <a:latin typeface="+mn-lt"/>
          <a:ea typeface="+mn-ea"/>
          <a:cs typeface="+mn-cs"/>
        </a:defRPr>
      </a:lvl5pPr>
      <a:lvl6pPr marL="2235200" indent="-203200" algn="l" defTabSz="812165" rtl="0" eaLnBrk="1" latinLnBrk="0" hangingPunct="1">
        <a:lnSpc>
          <a:spcPct val="90000"/>
        </a:lnSpc>
        <a:spcBef>
          <a:spcPts val="445"/>
        </a:spcBef>
        <a:buFont typeface="Arial" panose="020B0604020202020204" pitchFamily="34" charset="0"/>
        <a:buChar char="•"/>
        <a:defRPr sz="1600" kern="1200">
          <a:solidFill>
            <a:schemeClr val="tx1"/>
          </a:solidFill>
          <a:latin typeface="+mn-lt"/>
          <a:ea typeface="+mn-ea"/>
          <a:cs typeface="+mn-cs"/>
        </a:defRPr>
      </a:lvl6pPr>
      <a:lvl7pPr marL="2641600" indent="-203200" algn="l" defTabSz="812165" rtl="0" eaLnBrk="1" latinLnBrk="0" hangingPunct="1">
        <a:lnSpc>
          <a:spcPct val="90000"/>
        </a:lnSpc>
        <a:spcBef>
          <a:spcPts val="445"/>
        </a:spcBef>
        <a:buFont typeface="Arial" panose="020B0604020202020204" pitchFamily="34" charset="0"/>
        <a:buChar char="•"/>
        <a:defRPr sz="1600" kern="1200">
          <a:solidFill>
            <a:schemeClr val="tx1"/>
          </a:solidFill>
          <a:latin typeface="+mn-lt"/>
          <a:ea typeface="+mn-ea"/>
          <a:cs typeface="+mn-cs"/>
        </a:defRPr>
      </a:lvl7pPr>
      <a:lvl8pPr marL="3048000" indent="-203200" algn="l" defTabSz="812165" rtl="0" eaLnBrk="1" latinLnBrk="0" hangingPunct="1">
        <a:lnSpc>
          <a:spcPct val="90000"/>
        </a:lnSpc>
        <a:spcBef>
          <a:spcPts val="445"/>
        </a:spcBef>
        <a:buFont typeface="Arial" panose="020B0604020202020204" pitchFamily="34" charset="0"/>
        <a:buChar char="•"/>
        <a:defRPr sz="1600" kern="1200">
          <a:solidFill>
            <a:schemeClr val="tx1"/>
          </a:solidFill>
          <a:latin typeface="+mn-lt"/>
          <a:ea typeface="+mn-ea"/>
          <a:cs typeface="+mn-cs"/>
        </a:defRPr>
      </a:lvl8pPr>
      <a:lvl9pPr marL="3453765" indent="-203200" algn="l" defTabSz="812165" rtl="0" eaLnBrk="1" latinLnBrk="0" hangingPunct="1">
        <a:lnSpc>
          <a:spcPct val="90000"/>
        </a:lnSpc>
        <a:spcBef>
          <a:spcPts val="445"/>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2165" rtl="0" eaLnBrk="1" latinLnBrk="0" hangingPunct="1">
        <a:defRPr sz="1600" kern="1200">
          <a:solidFill>
            <a:schemeClr val="tx1"/>
          </a:solidFill>
          <a:latin typeface="+mn-lt"/>
          <a:ea typeface="+mn-ea"/>
          <a:cs typeface="+mn-cs"/>
        </a:defRPr>
      </a:lvl1pPr>
      <a:lvl2pPr marL="406400" algn="l" defTabSz="812165" rtl="0" eaLnBrk="1" latinLnBrk="0" hangingPunct="1">
        <a:defRPr sz="1600" kern="1200">
          <a:solidFill>
            <a:schemeClr val="tx1"/>
          </a:solidFill>
          <a:latin typeface="+mn-lt"/>
          <a:ea typeface="+mn-ea"/>
          <a:cs typeface="+mn-cs"/>
        </a:defRPr>
      </a:lvl2pPr>
      <a:lvl3pPr marL="812800" algn="l" defTabSz="812165" rtl="0" eaLnBrk="1" latinLnBrk="0" hangingPunct="1">
        <a:defRPr sz="1600" kern="1200">
          <a:solidFill>
            <a:schemeClr val="tx1"/>
          </a:solidFill>
          <a:latin typeface="+mn-lt"/>
          <a:ea typeface="+mn-ea"/>
          <a:cs typeface="+mn-cs"/>
        </a:defRPr>
      </a:lvl3pPr>
      <a:lvl4pPr marL="1219200" algn="l" defTabSz="812165" rtl="0" eaLnBrk="1" latinLnBrk="0" hangingPunct="1">
        <a:defRPr sz="1600" kern="1200">
          <a:solidFill>
            <a:schemeClr val="tx1"/>
          </a:solidFill>
          <a:latin typeface="+mn-lt"/>
          <a:ea typeface="+mn-ea"/>
          <a:cs typeface="+mn-cs"/>
        </a:defRPr>
      </a:lvl4pPr>
      <a:lvl5pPr marL="1625600" algn="l" defTabSz="812165" rtl="0" eaLnBrk="1" latinLnBrk="0" hangingPunct="1">
        <a:defRPr sz="1600" kern="1200">
          <a:solidFill>
            <a:schemeClr val="tx1"/>
          </a:solidFill>
          <a:latin typeface="+mn-lt"/>
          <a:ea typeface="+mn-ea"/>
          <a:cs typeface="+mn-cs"/>
        </a:defRPr>
      </a:lvl5pPr>
      <a:lvl6pPr marL="2032000" algn="l" defTabSz="812165" rtl="0" eaLnBrk="1" latinLnBrk="0" hangingPunct="1">
        <a:defRPr sz="1600" kern="1200">
          <a:solidFill>
            <a:schemeClr val="tx1"/>
          </a:solidFill>
          <a:latin typeface="+mn-lt"/>
          <a:ea typeface="+mn-ea"/>
          <a:cs typeface="+mn-cs"/>
        </a:defRPr>
      </a:lvl6pPr>
      <a:lvl7pPr marL="2438400" algn="l" defTabSz="812165" rtl="0" eaLnBrk="1" latinLnBrk="0" hangingPunct="1">
        <a:defRPr sz="1600" kern="1200">
          <a:solidFill>
            <a:schemeClr val="tx1"/>
          </a:solidFill>
          <a:latin typeface="+mn-lt"/>
          <a:ea typeface="+mn-ea"/>
          <a:cs typeface="+mn-cs"/>
        </a:defRPr>
      </a:lvl7pPr>
      <a:lvl8pPr marL="2844800" algn="l" defTabSz="812165" rtl="0" eaLnBrk="1" latinLnBrk="0" hangingPunct="1">
        <a:defRPr sz="1600" kern="1200">
          <a:solidFill>
            <a:schemeClr val="tx1"/>
          </a:solidFill>
          <a:latin typeface="+mn-lt"/>
          <a:ea typeface="+mn-ea"/>
          <a:cs typeface="+mn-cs"/>
        </a:defRPr>
      </a:lvl8pPr>
      <a:lvl9pPr marL="3250565" algn="l" defTabSz="812165"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9" name="矩形 8"/>
          <p:cNvSpPr/>
          <p:nvPr userDrawn="1"/>
        </p:nvSpPr>
        <p:spPr>
          <a:xfrm>
            <a:off x="-1" y="-1"/>
            <a:ext cx="12798425" cy="7199313"/>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14" name="图片 9"/>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233678" y="216067"/>
            <a:ext cx="1586751" cy="42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p:txStyles>
    <p:titleStyle>
      <a:lvl1pPr marL="960120" indent="-960120" algn="l" rtl="0" eaLnBrk="0" fontAlgn="base" hangingPunct="0">
        <a:lnSpc>
          <a:spcPct val="90000"/>
        </a:lnSpc>
        <a:spcBef>
          <a:spcPct val="0"/>
        </a:spcBef>
        <a:spcAft>
          <a:spcPct val="0"/>
        </a:spcAft>
        <a:defRPr sz="4620" kern="1200">
          <a:solidFill>
            <a:schemeClr val="tx1"/>
          </a:solidFill>
          <a:latin typeface="+mj-lt"/>
          <a:ea typeface="+mj-ea"/>
          <a:cs typeface="+mj-cs"/>
          <a:sym typeface="Calibri Light" panose="020F0302020204030204" pitchFamily="34" charset="0"/>
        </a:defRPr>
      </a:lvl1pPr>
      <a:lvl2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43954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91960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39966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87972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40030" indent="-240030" algn="l" rtl="0" eaLnBrk="0" fontAlgn="base" hangingPunct="0">
        <a:lnSpc>
          <a:spcPct val="90000"/>
        </a:lnSpc>
        <a:spcBef>
          <a:spcPts val="1050"/>
        </a:spcBef>
        <a:spcAft>
          <a:spcPct val="0"/>
        </a:spcAft>
        <a:buFont typeface="Arial" panose="020B0604020202020204" pitchFamily="34" charset="0"/>
        <a:buChar char="•"/>
        <a:defRPr sz="2940" kern="1200">
          <a:solidFill>
            <a:schemeClr val="tx1"/>
          </a:solidFill>
          <a:latin typeface="+mn-lt"/>
          <a:ea typeface="+mn-ea"/>
          <a:cs typeface="+mn-cs"/>
          <a:sym typeface="Calibri" panose="020F0502020204030204" pitchFamily="34" charset="0"/>
        </a:defRPr>
      </a:lvl1pPr>
      <a:lvl2pPr marL="720090" indent="-240030" algn="l" rtl="0" eaLnBrk="0" fontAlgn="base" hangingPunct="0">
        <a:lnSpc>
          <a:spcPct val="90000"/>
        </a:lnSpc>
        <a:spcBef>
          <a:spcPts val="525"/>
        </a:spcBef>
        <a:spcAft>
          <a:spcPct val="0"/>
        </a:spcAft>
        <a:buFont typeface="Arial" panose="020B0604020202020204" pitchFamily="34" charset="0"/>
        <a:buChar char="•"/>
        <a:defRPr sz="2520" kern="1200">
          <a:solidFill>
            <a:schemeClr val="tx1"/>
          </a:solidFill>
          <a:latin typeface="+mn-lt"/>
          <a:ea typeface="+mn-ea"/>
          <a:cs typeface="+mn-cs"/>
          <a:sym typeface="Calibri" panose="020F0502020204030204" pitchFamily="34" charset="0"/>
        </a:defRPr>
      </a:lvl2pPr>
      <a:lvl3pPr marL="1199515" indent="-240030" algn="l" rtl="0" eaLnBrk="0" fontAlgn="base" hangingPunct="0">
        <a:lnSpc>
          <a:spcPct val="90000"/>
        </a:lnSpc>
        <a:spcBef>
          <a:spcPts val="525"/>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3pPr>
      <a:lvl4pPr marL="1679575" indent="-240030" algn="l"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159635" indent="-240030" algn="l"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639695"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19755"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599180"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79240"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zh-CN"/>
      </a:defPPr>
      <a:lvl1pPr marL="0" algn="l" defTabSz="959485" rtl="0" eaLnBrk="1" latinLnBrk="0" hangingPunct="1">
        <a:defRPr sz="1890" kern="1200">
          <a:solidFill>
            <a:schemeClr val="tx1"/>
          </a:solidFill>
          <a:latin typeface="+mn-lt"/>
          <a:ea typeface="+mn-ea"/>
          <a:cs typeface="+mn-cs"/>
        </a:defRPr>
      </a:lvl1pPr>
      <a:lvl2pPr marL="480060" algn="l" defTabSz="959485" rtl="0" eaLnBrk="1" latinLnBrk="0" hangingPunct="1">
        <a:defRPr sz="1890" kern="1200">
          <a:solidFill>
            <a:schemeClr val="tx1"/>
          </a:solidFill>
          <a:latin typeface="+mn-lt"/>
          <a:ea typeface="+mn-ea"/>
          <a:cs typeface="+mn-cs"/>
        </a:defRPr>
      </a:lvl2pPr>
      <a:lvl3pPr marL="960120" algn="l" defTabSz="959485" rtl="0" eaLnBrk="1" latinLnBrk="0" hangingPunct="1">
        <a:defRPr sz="1890" kern="1200">
          <a:solidFill>
            <a:schemeClr val="tx1"/>
          </a:solidFill>
          <a:latin typeface="+mn-lt"/>
          <a:ea typeface="+mn-ea"/>
          <a:cs typeface="+mn-cs"/>
        </a:defRPr>
      </a:lvl3pPr>
      <a:lvl4pPr marL="1439545" algn="l" defTabSz="959485" rtl="0" eaLnBrk="1" latinLnBrk="0" hangingPunct="1">
        <a:defRPr sz="1890" kern="1200">
          <a:solidFill>
            <a:schemeClr val="tx1"/>
          </a:solidFill>
          <a:latin typeface="+mn-lt"/>
          <a:ea typeface="+mn-ea"/>
          <a:cs typeface="+mn-cs"/>
        </a:defRPr>
      </a:lvl4pPr>
      <a:lvl5pPr marL="1919605" algn="l" defTabSz="959485" rtl="0" eaLnBrk="1" latinLnBrk="0" hangingPunct="1">
        <a:defRPr sz="1890" kern="1200">
          <a:solidFill>
            <a:schemeClr val="tx1"/>
          </a:solidFill>
          <a:latin typeface="+mn-lt"/>
          <a:ea typeface="+mn-ea"/>
          <a:cs typeface="+mn-cs"/>
        </a:defRPr>
      </a:lvl5pPr>
      <a:lvl6pPr marL="2399665" algn="l" defTabSz="959485" rtl="0" eaLnBrk="1" latinLnBrk="0" hangingPunct="1">
        <a:defRPr sz="1890" kern="1200">
          <a:solidFill>
            <a:schemeClr val="tx1"/>
          </a:solidFill>
          <a:latin typeface="+mn-lt"/>
          <a:ea typeface="+mn-ea"/>
          <a:cs typeface="+mn-cs"/>
        </a:defRPr>
      </a:lvl6pPr>
      <a:lvl7pPr marL="2879725" algn="l" defTabSz="959485" rtl="0" eaLnBrk="1" latinLnBrk="0" hangingPunct="1">
        <a:defRPr sz="1890" kern="1200">
          <a:solidFill>
            <a:schemeClr val="tx1"/>
          </a:solidFill>
          <a:latin typeface="+mn-lt"/>
          <a:ea typeface="+mn-ea"/>
          <a:cs typeface="+mn-cs"/>
        </a:defRPr>
      </a:lvl7pPr>
      <a:lvl8pPr marL="3359150" algn="l" defTabSz="959485" rtl="0" eaLnBrk="1" latinLnBrk="0" hangingPunct="1">
        <a:defRPr sz="1890" kern="1200">
          <a:solidFill>
            <a:schemeClr val="tx1"/>
          </a:solidFill>
          <a:latin typeface="+mn-lt"/>
          <a:ea typeface="+mn-ea"/>
          <a:cs typeface="+mn-cs"/>
        </a:defRPr>
      </a:lvl8pPr>
      <a:lvl9pPr marL="3839210" algn="l" defTabSz="959485" rtl="0" eaLnBrk="1" latinLnBrk="0" hangingPunct="1">
        <a:defRPr sz="189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9" name="矩形 8"/>
          <p:cNvSpPr/>
          <p:nvPr userDrawn="1"/>
        </p:nvSpPr>
        <p:spPr>
          <a:xfrm>
            <a:off x="-1" y="-1"/>
            <a:ext cx="12798425" cy="7199313"/>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14" name="图片 9"/>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33678" y="216067"/>
            <a:ext cx="1586751" cy="42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p:txStyles>
    <p:titleStyle>
      <a:lvl1pPr marL="960120" indent="-960120" algn="l" rtl="0" eaLnBrk="0" fontAlgn="base" hangingPunct="0">
        <a:lnSpc>
          <a:spcPct val="90000"/>
        </a:lnSpc>
        <a:spcBef>
          <a:spcPct val="0"/>
        </a:spcBef>
        <a:spcAft>
          <a:spcPct val="0"/>
        </a:spcAft>
        <a:defRPr sz="4620" kern="1200">
          <a:solidFill>
            <a:schemeClr val="tx1"/>
          </a:solidFill>
          <a:latin typeface="+mj-lt"/>
          <a:ea typeface="+mj-ea"/>
          <a:cs typeface="+mj-cs"/>
          <a:sym typeface="Calibri Light" panose="020F0302020204030204" pitchFamily="34" charset="0"/>
        </a:defRPr>
      </a:lvl1pPr>
      <a:lvl2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43954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91960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39966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87972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40030" indent="-240030" algn="l" rtl="0" eaLnBrk="0" fontAlgn="base" hangingPunct="0">
        <a:lnSpc>
          <a:spcPct val="90000"/>
        </a:lnSpc>
        <a:spcBef>
          <a:spcPts val="1050"/>
        </a:spcBef>
        <a:spcAft>
          <a:spcPct val="0"/>
        </a:spcAft>
        <a:buFont typeface="Arial" panose="020B0604020202020204" pitchFamily="34" charset="0"/>
        <a:buChar char="•"/>
        <a:defRPr sz="2940" kern="1200">
          <a:solidFill>
            <a:schemeClr val="tx1"/>
          </a:solidFill>
          <a:latin typeface="+mn-lt"/>
          <a:ea typeface="+mn-ea"/>
          <a:cs typeface="+mn-cs"/>
          <a:sym typeface="Calibri" panose="020F0502020204030204" pitchFamily="34" charset="0"/>
        </a:defRPr>
      </a:lvl1pPr>
      <a:lvl2pPr marL="720090" indent="-240030" algn="l" rtl="0" eaLnBrk="0" fontAlgn="base" hangingPunct="0">
        <a:lnSpc>
          <a:spcPct val="90000"/>
        </a:lnSpc>
        <a:spcBef>
          <a:spcPts val="525"/>
        </a:spcBef>
        <a:spcAft>
          <a:spcPct val="0"/>
        </a:spcAft>
        <a:buFont typeface="Arial" panose="020B0604020202020204" pitchFamily="34" charset="0"/>
        <a:buChar char="•"/>
        <a:defRPr sz="2520" kern="1200">
          <a:solidFill>
            <a:schemeClr val="tx1"/>
          </a:solidFill>
          <a:latin typeface="+mn-lt"/>
          <a:ea typeface="+mn-ea"/>
          <a:cs typeface="+mn-cs"/>
          <a:sym typeface="Calibri" panose="020F0502020204030204" pitchFamily="34" charset="0"/>
        </a:defRPr>
      </a:lvl2pPr>
      <a:lvl3pPr marL="1199515" indent="-240030" algn="l" rtl="0" eaLnBrk="0" fontAlgn="base" hangingPunct="0">
        <a:lnSpc>
          <a:spcPct val="90000"/>
        </a:lnSpc>
        <a:spcBef>
          <a:spcPts val="525"/>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3pPr>
      <a:lvl4pPr marL="1679575" indent="-240030" algn="l"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159635" indent="-240030" algn="l"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639695"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19755"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599180"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79240"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zh-CN"/>
      </a:defPPr>
      <a:lvl1pPr marL="0" algn="l" defTabSz="959485" rtl="0" eaLnBrk="1" latinLnBrk="0" hangingPunct="1">
        <a:defRPr sz="1890" kern="1200">
          <a:solidFill>
            <a:schemeClr val="tx1"/>
          </a:solidFill>
          <a:latin typeface="+mn-lt"/>
          <a:ea typeface="+mn-ea"/>
          <a:cs typeface="+mn-cs"/>
        </a:defRPr>
      </a:lvl1pPr>
      <a:lvl2pPr marL="480060" algn="l" defTabSz="959485" rtl="0" eaLnBrk="1" latinLnBrk="0" hangingPunct="1">
        <a:defRPr sz="1890" kern="1200">
          <a:solidFill>
            <a:schemeClr val="tx1"/>
          </a:solidFill>
          <a:latin typeface="+mn-lt"/>
          <a:ea typeface="+mn-ea"/>
          <a:cs typeface="+mn-cs"/>
        </a:defRPr>
      </a:lvl2pPr>
      <a:lvl3pPr marL="960120" algn="l" defTabSz="959485" rtl="0" eaLnBrk="1" latinLnBrk="0" hangingPunct="1">
        <a:defRPr sz="1890" kern="1200">
          <a:solidFill>
            <a:schemeClr val="tx1"/>
          </a:solidFill>
          <a:latin typeface="+mn-lt"/>
          <a:ea typeface="+mn-ea"/>
          <a:cs typeface="+mn-cs"/>
        </a:defRPr>
      </a:lvl3pPr>
      <a:lvl4pPr marL="1439545" algn="l" defTabSz="959485" rtl="0" eaLnBrk="1" latinLnBrk="0" hangingPunct="1">
        <a:defRPr sz="1890" kern="1200">
          <a:solidFill>
            <a:schemeClr val="tx1"/>
          </a:solidFill>
          <a:latin typeface="+mn-lt"/>
          <a:ea typeface="+mn-ea"/>
          <a:cs typeface="+mn-cs"/>
        </a:defRPr>
      </a:lvl4pPr>
      <a:lvl5pPr marL="1919605" algn="l" defTabSz="959485" rtl="0" eaLnBrk="1" latinLnBrk="0" hangingPunct="1">
        <a:defRPr sz="1890" kern="1200">
          <a:solidFill>
            <a:schemeClr val="tx1"/>
          </a:solidFill>
          <a:latin typeface="+mn-lt"/>
          <a:ea typeface="+mn-ea"/>
          <a:cs typeface="+mn-cs"/>
        </a:defRPr>
      </a:lvl5pPr>
      <a:lvl6pPr marL="2399665" algn="l" defTabSz="959485" rtl="0" eaLnBrk="1" latinLnBrk="0" hangingPunct="1">
        <a:defRPr sz="1890" kern="1200">
          <a:solidFill>
            <a:schemeClr val="tx1"/>
          </a:solidFill>
          <a:latin typeface="+mn-lt"/>
          <a:ea typeface="+mn-ea"/>
          <a:cs typeface="+mn-cs"/>
        </a:defRPr>
      </a:lvl6pPr>
      <a:lvl7pPr marL="2879725" algn="l" defTabSz="959485" rtl="0" eaLnBrk="1" latinLnBrk="0" hangingPunct="1">
        <a:defRPr sz="1890" kern="1200">
          <a:solidFill>
            <a:schemeClr val="tx1"/>
          </a:solidFill>
          <a:latin typeface="+mn-lt"/>
          <a:ea typeface="+mn-ea"/>
          <a:cs typeface="+mn-cs"/>
        </a:defRPr>
      </a:lvl7pPr>
      <a:lvl8pPr marL="3359150" algn="l" defTabSz="959485" rtl="0" eaLnBrk="1" latinLnBrk="0" hangingPunct="1">
        <a:defRPr sz="1890" kern="1200">
          <a:solidFill>
            <a:schemeClr val="tx1"/>
          </a:solidFill>
          <a:latin typeface="+mn-lt"/>
          <a:ea typeface="+mn-ea"/>
          <a:cs typeface="+mn-cs"/>
        </a:defRPr>
      </a:lvl8pPr>
      <a:lvl9pPr marL="3839210" algn="l" defTabSz="959485"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image" Target="../media/image33.jpeg"/><Relationship Id="rId7" Type="http://schemas.openxmlformats.org/officeDocument/2006/relationships/image" Target="../media/image24.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0" Type="http://schemas.openxmlformats.org/officeDocument/2006/relationships/notesSlide" Target="../notesSlides/notesSlide5.xml"/><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tags" Target="../tags/tag1.xml"/><Relationship Id="rId2" Type="http://schemas.openxmlformats.org/officeDocument/2006/relationships/image" Target="../media/image34.jpe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38.png"/><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7.xml"/><Relationship Id="rId2" Type="http://schemas.openxmlformats.org/officeDocument/2006/relationships/image" Target="../media/image27.png"/><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8.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7.xml"/><Relationship Id="rId7" Type="http://schemas.openxmlformats.org/officeDocument/2006/relationships/image" Target="../media/image45.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8.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7.xml"/><Relationship Id="rId4" Type="http://schemas.openxmlformats.org/officeDocument/2006/relationships/image" Target="../media/image27.png"/><Relationship Id="rId3" Type="http://schemas.openxmlformats.org/officeDocument/2006/relationships/image" Target="../media/image28.png"/><Relationship Id="rId2" Type="http://schemas.openxmlformats.org/officeDocument/2006/relationships/image" Target="../media/image47.png"/><Relationship Id="rId1" Type="http://schemas.openxmlformats.org/officeDocument/2006/relationships/image" Target="../media/image4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7.xml"/><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24.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7.xml"/><Relationship Id="rId2" Type="http://schemas.openxmlformats.org/officeDocument/2006/relationships/image" Target="../media/image56.png"/><Relationship Id="rId1" Type="http://schemas.openxmlformats.org/officeDocument/2006/relationships/image" Target="../media/image55.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7.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6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65.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27.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microsoft.com/office/2007/relationships/hdphoto" Target="../media/image75.wdp"/><Relationship Id="rId6" Type="http://schemas.openxmlformats.org/officeDocument/2006/relationships/image" Target="../media/image74.jpeg"/><Relationship Id="rId5" Type="http://schemas.microsoft.com/office/2007/relationships/hdphoto" Target="../media/image73.wdp"/><Relationship Id="rId4" Type="http://schemas.openxmlformats.org/officeDocument/2006/relationships/image" Target="../media/image72.jpeg"/><Relationship Id="rId3" Type="http://schemas.openxmlformats.org/officeDocument/2006/relationships/image" Target="../media/image71.png"/><Relationship Id="rId2" Type="http://schemas.openxmlformats.org/officeDocument/2006/relationships/image" Target="../media/image70.png"/><Relationship Id="rId10" Type="http://schemas.openxmlformats.org/officeDocument/2006/relationships/slideLayout" Target="../slideLayouts/slideLayout27.xml"/><Relationship Id="rId1"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80.png"/><Relationship Id="rId1"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81.pn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88.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7.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2" Type="http://schemas.openxmlformats.org/officeDocument/2006/relationships/slideLayout" Target="../slideLayouts/slideLayout2.xml"/><Relationship Id="rId11"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19090" y="1818404"/>
            <a:ext cx="7109639" cy="2585323"/>
          </a:xfrm>
          <a:prstGeom prst="rect">
            <a:avLst/>
          </a:prstGeom>
          <a:noFill/>
        </p:spPr>
        <p:txBody>
          <a:bodyPr wrap="none" rtlCol="0">
            <a:spAutoFit/>
          </a:bodyPr>
          <a:lstStyle/>
          <a:p>
            <a:pPr algn="ctr">
              <a:lnSpc>
                <a:spcPct val="150000"/>
              </a:lnSpc>
            </a:pPr>
            <a:r>
              <a:rPr lang="zh-CN" altLang="en-US" sz="5400" b="1" dirty="0" smtClean="0">
                <a:solidFill>
                  <a:schemeClr val="bg1"/>
                </a:solidFill>
                <a:latin typeface="微软雅黑" panose="020B0503020204020204" pitchFamily="34" charset="-122"/>
                <a:ea typeface="微软雅黑" panose="020B0503020204020204" pitchFamily="34" charset="-122"/>
              </a:rPr>
              <a:t>智慧医疗</a:t>
            </a:r>
            <a:endParaRPr lang="en-US" altLang="zh-CN" sz="5400" b="1"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5400" b="1" dirty="0" smtClean="0">
                <a:solidFill>
                  <a:schemeClr val="bg1"/>
                </a:solidFill>
                <a:latin typeface="微软雅黑" panose="020B0503020204020204" pitchFamily="34" charset="-122"/>
                <a:ea typeface="微软雅黑" panose="020B0503020204020204" pitchFamily="34" charset="-122"/>
              </a:rPr>
              <a:t>全院电子签名解决</a:t>
            </a:r>
            <a:r>
              <a:rPr lang="zh-CN" altLang="en-US" sz="5400" b="1" dirty="0">
                <a:solidFill>
                  <a:schemeClr val="bg1"/>
                </a:solidFill>
                <a:latin typeface="微软雅黑" panose="020B0503020204020204" pitchFamily="34" charset="-122"/>
                <a:ea typeface="微软雅黑" panose="020B0503020204020204" pitchFamily="34" charset="-122"/>
              </a:rPr>
              <a:t>方案</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5" name="Shape 117"/>
          <p:cNvSpPr>
            <a:spLocks noChangeArrowheads="1"/>
          </p:cNvSpPr>
          <p:nvPr/>
        </p:nvSpPr>
        <p:spPr bwMode="auto">
          <a:xfrm>
            <a:off x="4095847" y="6516998"/>
            <a:ext cx="45561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eaLnBrk="0" hangingPunct="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eaLnBrk="0" hangingPunct="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eaLnBrk="0" hangingPunct="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eaLnBrk="0" hangingPunct="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eaLnBrk="0" hangingPunct="0">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algn="ctr" defTabSz="914400" eaLnBrk="1" fontAlgn="base">
              <a:spcBef>
                <a:spcPct val="0"/>
              </a:spcBef>
              <a:spcAft>
                <a:spcPct val="0"/>
              </a:spcAft>
            </a:pPr>
            <a:r>
              <a:rPr lang="zh-CN" altLang="en-US" sz="1400" dirty="0">
                <a:solidFill>
                  <a:schemeClr val="bg1"/>
                </a:solidFill>
                <a:latin typeface="微软雅黑" panose="020B0503020204020204" pitchFamily="34" charset="-122"/>
                <a:ea typeface="微软雅黑" panose="020B0503020204020204" pitchFamily="34" charset="-122"/>
              </a:rPr>
              <a:t>腾讯云 </a:t>
            </a: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Tencent Cloud</a:t>
            </a:r>
            <a:r>
              <a:rPr lang="en-US" altLang="zh-CN" sz="1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Cicilu</a:t>
            </a:r>
            <a:endParaRPr lang="en-US" altLang="zh-CN" sz="1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医护人员手机实名认证和采集手写签字</a:t>
            </a:r>
            <a:endParaRPr lang="zh-CN" altLang="en-US" sz="2800" dirty="0">
              <a:solidFill>
                <a:srgbClr val="007CEA"/>
              </a:solidFill>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35733" y="2356861"/>
            <a:ext cx="1311605" cy="2277168"/>
          </a:xfrm>
          <a:prstGeom prst="rect">
            <a:avLst/>
          </a:prstGeom>
        </p:spPr>
      </p:pic>
      <p:sp>
        <p:nvSpPr>
          <p:cNvPr id="19" name="圆角矩形 18"/>
          <p:cNvSpPr/>
          <p:nvPr/>
        </p:nvSpPr>
        <p:spPr>
          <a:xfrm>
            <a:off x="1868154" y="4559877"/>
            <a:ext cx="2304256" cy="93610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电子签名系统</a:t>
            </a: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1" name="直线箭头连接符 20"/>
          <p:cNvCxnSpPr>
            <a:endCxn id="19" idx="0"/>
          </p:cNvCxnSpPr>
          <p:nvPr/>
        </p:nvCxnSpPr>
        <p:spPr>
          <a:xfrm>
            <a:off x="3011128" y="2599589"/>
            <a:ext cx="9154" cy="1960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047" y="864408"/>
            <a:ext cx="1053976" cy="1053976"/>
          </a:xfrm>
          <a:prstGeom prst="rect">
            <a:avLst/>
          </a:prstGeom>
        </p:spPr>
      </p:pic>
      <p:cxnSp>
        <p:nvCxnSpPr>
          <p:cNvPr id="25" name="肘形连接符 24"/>
          <p:cNvCxnSpPr/>
          <p:nvPr/>
        </p:nvCxnSpPr>
        <p:spPr>
          <a:xfrm flipV="1">
            <a:off x="3875951" y="3361319"/>
            <a:ext cx="1719762" cy="1198559"/>
          </a:xfrm>
          <a:prstGeom prst="bentConnector3">
            <a:avLst>
              <a:gd name="adj1" fmla="val -38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2" idx="2"/>
            <a:endCxn id="19" idx="3"/>
          </p:cNvCxnSpPr>
          <p:nvPr/>
        </p:nvCxnSpPr>
        <p:spPr>
          <a:xfrm rot="5400000">
            <a:off x="7185023" y="1621416"/>
            <a:ext cx="393900" cy="64191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611018" y="2322590"/>
            <a:ext cx="800219" cy="276999"/>
          </a:xfrm>
          <a:prstGeom prst="rect">
            <a:avLst/>
          </a:prstGeom>
          <a:noFill/>
        </p:spPr>
        <p:txBody>
          <a:bodyPr wrap="none" rtlCol="0">
            <a:spAutoFit/>
          </a:bodyPr>
          <a:lstStyle/>
          <a:p>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企业微信</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29"/>
          <p:cNvSpPr txBox="1"/>
          <p:nvPr/>
        </p:nvSpPr>
        <p:spPr>
          <a:xfrm>
            <a:off x="5819925" y="1833129"/>
            <a:ext cx="800219" cy="276999"/>
          </a:xfrm>
          <a:prstGeom prst="rect">
            <a:avLst/>
          </a:prstGeom>
          <a:noFill/>
        </p:spPr>
        <p:txBody>
          <a:bodyPr wrap="none" rtlCol="0">
            <a:spAutoFit/>
          </a:bodyPr>
          <a:lstStyle/>
          <a:p>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医护人员</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文本框 30"/>
          <p:cNvSpPr txBox="1"/>
          <p:nvPr/>
        </p:nvSpPr>
        <p:spPr>
          <a:xfrm>
            <a:off x="2920058" y="2599589"/>
            <a:ext cx="1467068" cy="246221"/>
          </a:xfrm>
          <a:prstGeom prst="rect">
            <a:avLst/>
          </a:prstGeom>
          <a:noFill/>
        </p:spPr>
        <p:txBody>
          <a:bodyPr wrap="none" rtlCol="0">
            <a:spAutoFit/>
          </a:bodyPr>
          <a:lstStyle/>
          <a:p>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同步医护人员信息</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文本框 31"/>
          <p:cNvSpPr txBox="1"/>
          <p:nvPr/>
        </p:nvSpPr>
        <p:spPr>
          <a:xfrm>
            <a:off x="4172410" y="3076446"/>
            <a:ext cx="954107" cy="246221"/>
          </a:xfrm>
          <a:prstGeom prst="rect">
            <a:avLst/>
          </a:prstGeom>
          <a:noFill/>
        </p:spPr>
        <p:txBody>
          <a:bodyPr wrap="none" rtlCol="0">
            <a:spAutoFit/>
          </a:bodyPr>
          <a:lstStyle/>
          <a:p>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推送消息</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文本框 33"/>
          <p:cNvSpPr txBox="1"/>
          <p:nvPr/>
        </p:nvSpPr>
        <p:spPr>
          <a:xfrm>
            <a:off x="6755925" y="3402243"/>
            <a:ext cx="1210588" cy="246221"/>
          </a:xfrm>
          <a:prstGeom prst="rect">
            <a:avLst/>
          </a:prstGeom>
          <a:noFill/>
        </p:spPr>
        <p:txBody>
          <a:bodyPr wrap="none" rtlCol="0">
            <a:spAutoFit/>
          </a:bodyPr>
          <a:lstStyle/>
          <a:p>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刷脸实名认证</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文本框 34"/>
          <p:cNvSpPr txBox="1"/>
          <p:nvPr/>
        </p:nvSpPr>
        <p:spPr>
          <a:xfrm>
            <a:off x="5012520" y="5262133"/>
            <a:ext cx="5726248" cy="246221"/>
          </a:xfrm>
          <a:prstGeom prst="rect">
            <a:avLst/>
          </a:prstGeom>
          <a:noFill/>
        </p:spPr>
        <p:txBody>
          <a:bodyPr wrap="none" rtlCol="0">
            <a:spAutoFit/>
          </a:bodyPr>
          <a:lstStyle/>
          <a:p>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绑定企业微信</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OPENID</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、保存手写签字、自动制作服务端电子印章、签名服务器生成</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CA</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证书</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 2"/>
          <p:cNvGrpSpPr/>
          <p:nvPr/>
        </p:nvGrpSpPr>
        <p:grpSpPr>
          <a:xfrm>
            <a:off x="7933989" y="2404009"/>
            <a:ext cx="1069971" cy="2195749"/>
            <a:chOff x="7345982" y="760057"/>
            <a:chExt cx="2457919" cy="5044039"/>
          </a:xfrm>
        </p:grpSpPr>
        <p:pic>
          <p:nvPicPr>
            <p:cNvPr id="36"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5982" y="760057"/>
              <a:ext cx="2457919" cy="5044039"/>
            </a:xfrm>
            <a:prstGeom prst="rect">
              <a:avLst/>
            </a:prstGeom>
          </p:spPr>
        </p:pic>
        <p:pic>
          <p:nvPicPr>
            <p:cNvPr id="2" name="图片 1"/>
            <p:cNvPicPr>
              <a:picLocks noChangeAspect="1"/>
            </p:cNvPicPr>
            <p:nvPr/>
          </p:nvPicPr>
          <p:blipFill>
            <a:blip r:embed="rId4"/>
            <a:stretch>
              <a:fillRect/>
            </a:stretch>
          </p:blipFill>
          <p:spPr>
            <a:xfrm>
              <a:off x="7495409" y="1392017"/>
              <a:ext cx="2156745" cy="3789712"/>
            </a:xfrm>
            <a:prstGeom prst="rect">
              <a:avLst/>
            </a:prstGeom>
          </p:spPr>
        </p:pic>
      </p:grpSp>
      <p:cxnSp>
        <p:nvCxnSpPr>
          <p:cNvPr id="37" name="直线箭头连接符 36"/>
          <p:cNvCxnSpPr/>
          <p:nvPr/>
        </p:nvCxnSpPr>
        <p:spPr>
          <a:xfrm>
            <a:off x="8974532" y="3361319"/>
            <a:ext cx="1105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8936218" y="3402243"/>
            <a:ext cx="1143594" cy="246221"/>
          </a:xfrm>
          <a:prstGeom prst="rect">
            <a:avLst/>
          </a:prstGeom>
          <a:noFill/>
        </p:spPr>
        <p:txBody>
          <a:bodyPr wrap="square" rtlCol="0">
            <a:spAutoFit/>
          </a:bodyPr>
          <a:lstStyle/>
          <a:p>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采集手写签字</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片 17"/>
          <p:cNvPicPr>
            <a:picLocks noChangeAspect="1"/>
          </p:cNvPicPr>
          <p:nvPr/>
        </p:nvPicPr>
        <p:blipFill>
          <a:blip r:embed="rId5"/>
          <a:stretch>
            <a:fillRect/>
          </a:stretch>
        </p:blipFill>
        <p:spPr>
          <a:xfrm>
            <a:off x="4474535" y="5832587"/>
            <a:ext cx="807091" cy="766329"/>
          </a:xfrm>
          <a:prstGeom prst="rect">
            <a:avLst/>
          </a:prstGeom>
        </p:spPr>
      </p:pic>
      <p:sp>
        <p:nvSpPr>
          <p:cNvPr id="40" name="文本框 39"/>
          <p:cNvSpPr txBox="1"/>
          <p:nvPr/>
        </p:nvSpPr>
        <p:spPr>
          <a:xfrm>
            <a:off x="4402080" y="6646150"/>
            <a:ext cx="1011816" cy="276999"/>
          </a:xfrm>
          <a:prstGeom prst="rect">
            <a:avLst/>
          </a:prstGeom>
          <a:noFill/>
        </p:spPr>
        <p:txBody>
          <a:bodyPr wrap="none" rtlCol="0">
            <a:spAutoFit/>
          </a:bodyPr>
          <a:lstStyle/>
          <a:p>
            <a:pPr algn="ctr"/>
            <a:r>
              <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CA</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认证机构</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1" name="肘形连接符 40"/>
          <p:cNvCxnSpPr>
            <a:stCxn id="19" idx="2"/>
          </p:cNvCxnSpPr>
          <p:nvPr/>
        </p:nvCxnSpPr>
        <p:spPr>
          <a:xfrm rot="16200000" flipH="1">
            <a:off x="3404194" y="5112069"/>
            <a:ext cx="719770" cy="14875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924542" y="6302476"/>
            <a:ext cx="1386918" cy="246221"/>
          </a:xfrm>
          <a:prstGeom prst="rect">
            <a:avLst/>
          </a:prstGeom>
          <a:noFill/>
        </p:spPr>
        <p:txBody>
          <a:bodyPr wrap="none" rtlCol="0">
            <a:spAutoFit/>
          </a:bodyPr>
          <a:lstStyle/>
          <a:p>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签发</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CA</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数字证书</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3" name="图片 42"/>
          <p:cNvPicPr>
            <a:picLocks noChangeAspect="1"/>
          </p:cNvPicPr>
          <p:nvPr/>
        </p:nvPicPr>
        <p:blipFill>
          <a:blip r:embed="rId6"/>
          <a:stretch>
            <a:fillRect/>
          </a:stretch>
        </p:blipFill>
        <p:spPr>
          <a:xfrm>
            <a:off x="840300" y="6174490"/>
            <a:ext cx="1372105" cy="395744"/>
          </a:xfrm>
          <a:prstGeom prst="rect">
            <a:avLst/>
          </a:prstGeom>
        </p:spPr>
      </p:pic>
      <p:cxnSp>
        <p:nvCxnSpPr>
          <p:cNvPr id="46" name="肘形连接符 45"/>
          <p:cNvCxnSpPr>
            <a:stCxn id="19" idx="2"/>
            <a:endCxn id="43" idx="0"/>
          </p:cNvCxnSpPr>
          <p:nvPr/>
        </p:nvCxnSpPr>
        <p:spPr>
          <a:xfrm rot="5400000">
            <a:off x="1934064" y="5088271"/>
            <a:ext cx="678509" cy="14939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876981" y="6616170"/>
            <a:ext cx="1298753" cy="461665"/>
          </a:xfrm>
          <a:prstGeom prst="rect">
            <a:avLst/>
          </a:prstGeom>
          <a:noFill/>
        </p:spPr>
        <p:txBody>
          <a:bodyPr wrap="none" rtlCol="0">
            <a:spAutoFit/>
          </a:bodyPr>
          <a:lstStyle/>
          <a:p>
            <a:pPr algn="ct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数字签名服务器</a:t>
            </a:r>
            <a:endPar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（密码机）</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p:nvSpPr>
        <p:spPr bwMode="auto">
          <a:xfrm>
            <a:off x="2348377" y="1401704"/>
            <a:ext cx="1235503" cy="871153"/>
          </a:xfrm>
          <a:prstGeom prst="roundRect">
            <a:avLst/>
          </a:prstGeom>
          <a:no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9" name="图片 38"/>
          <p:cNvPicPr>
            <a:picLocks noChangeAspect="1"/>
          </p:cNvPicPr>
          <p:nvPr/>
        </p:nvPicPr>
        <p:blipFill>
          <a:blip r:embed="rId7"/>
          <a:stretch>
            <a:fillRect/>
          </a:stretch>
        </p:blipFill>
        <p:spPr>
          <a:xfrm>
            <a:off x="2581186" y="1504259"/>
            <a:ext cx="859881" cy="719789"/>
          </a:xfrm>
          <a:prstGeom prst="rect">
            <a:avLst/>
          </a:prstGeom>
        </p:spPr>
      </p:pic>
      <p:pic>
        <p:nvPicPr>
          <p:cNvPr id="42"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9509" y="2409339"/>
            <a:ext cx="1069971" cy="2195749"/>
          </a:xfrm>
          <a:prstGeom prst="rect">
            <a:avLst/>
          </a:prstGeom>
        </p:spPr>
      </p:pic>
      <p:pic>
        <p:nvPicPr>
          <p:cNvPr id="7" name="图片 6"/>
          <p:cNvPicPr>
            <a:picLocks noChangeAspect="1"/>
          </p:cNvPicPr>
          <p:nvPr/>
        </p:nvPicPr>
        <p:blipFill>
          <a:blip r:embed="rId8"/>
          <a:stretch>
            <a:fillRect/>
          </a:stretch>
        </p:blipFill>
        <p:spPr>
          <a:xfrm>
            <a:off x="5754931" y="2651834"/>
            <a:ext cx="943311" cy="1676998"/>
          </a:xfrm>
          <a:prstGeom prst="rect">
            <a:avLst/>
          </a:prstGeom>
        </p:spPr>
      </p:pic>
      <p:cxnSp>
        <p:nvCxnSpPr>
          <p:cNvPr id="9" name="直线箭头连接符 8"/>
          <p:cNvCxnSpPr/>
          <p:nvPr/>
        </p:nvCxnSpPr>
        <p:spPr bwMode="auto">
          <a:xfrm>
            <a:off x="6759480" y="3361319"/>
            <a:ext cx="1174509" cy="0"/>
          </a:xfrm>
          <a:prstGeom prst="straightConnector1">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线箭头连接符 12"/>
          <p:cNvCxnSpPr>
            <a:stCxn id="30" idx="2"/>
            <a:endCxn id="42" idx="0"/>
          </p:cNvCxnSpPr>
          <p:nvPr/>
        </p:nvCxnSpPr>
        <p:spPr bwMode="auto">
          <a:xfrm>
            <a:off x="6220035" y="2110128"/>
            <a:ext cx="4460" cy="299211"/>
          </a:xfrm>
          <a:prstGeom prst="straightConnector1">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5387804"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医护人员身份证采集和核验</a:t>
            </a:r>
            <a:endParaRPr lang="zh-CN" altLang="en-US" sz="2800" dirty="0">
              <a:solidFill>
                <a:srgbClr val="007CEA"/>
              </a:solidFill>
            </a:endParaRPr>
          </a:p>
        </p:txBody>
      </p:sp>
      <p:sp>
        <p:nvSpPr>
          <p:cNvPr id="3" name="矩形 2"/>
          <p:cNvSpPr/>
          <p:nvPr/>
        </p:nvSpPr>
        <p:spPr>
          <a:xfrm>
            <a:off x="-1" y="2070191"/>
            <a:ext cx="12798425" cy="1009893"/>
          </a:xfrm>
          <a:prstGeom prst="rect">
            <a:avLst/>
          </a:prstGeom>
          <a:solidFill>
            <a:srgbClr val="00B0F0">
              <a:alpha val="88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6"/>
          <p:cNvGrpSpPr/>
          <p:nvPr/>
        </p:nvGrpSpPr>
        <p:grpSpPr>
          <a:xfrm>
            <a:off x="6545531" y="1136117"/>
            <a:ext cx="2457919" cy="5044039"/>
            <a:chOff x="10580205" y="1385216"/>
            <a:chExt cx="2457919" cy="5044039"/>
          </a:xfrm>
        </p:grpSpPr>
        <p:pic>
          <p:nvPicPr>
            <p:cNvPr id="5"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580205" y="1385216"/>
              <a:ext cx="2457919" cy="5044039"/>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7564" y="1900709"/>
              <a:ext cx="2203200" cy="3916800"/>
            </a:xfrm>
            <a:prstGeom prst="rect">
              <a:avLst/>
            </a:prstGeom>
          </p:spPr>
        </p:pic>
      </p:grpSp>
      <p:sp>
        <p:nvSpPr>
          <p:cNvPr id="7" name="文本框 8"/>
          <p:cNvSpPr txBox="1"/>
          <p:nvPr/>
        </p:nvSpPr>
        <p:spPr>
          <a:xfrm>
            <a:off x="688068" y="2251971"/>
            <a:ext cx="5381955"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拍摄身份证和个人照片</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1384593" y="3354659"/>
            <a:ext cx="4575940" cy="2554545"/>
          </a:xfrm>
          <a:prstGeom prst="rect">
            <a:avLst/>
          </a:prstGeom>
          <a:noFill/>
        </p:spPr>
        <p:txBody>
          <a:bodyPr wrap="square" rtlCol="0">
            <a:spAutoFit/>
          </a:bodyPr>
          <a:lstStyle/>
          <a:p>
            <a:pPr>
              <a:lnSpc>
                <a:spcPct val="200000"/>
              </a:lnSpc>
            </a:pP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）对手机拍摄身份证</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rPr>
              <a:t>OCR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200000"/>
              </a:lnSpc>
            </a:pP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）对接公安数据库比对身份证信息的真实性；</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200000"/>
              </a:lnSpc>
            </a:pP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签发实名</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CA</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数字证书</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9" name="组合 12"/>
          <p:cNvGrpSpPr/>
          <p:nvPr/>
        </p:nvGrpSpPr>
        <p:grpSpPr>
          <a:xfrm>
            <a:off x="865794" y="3639707"/>
            <a:ext cx="468000" cy="475486"/>
            <a:chOff x="2890152" y="3407064"/>
            <a:chExt cx="468000" cy="475486"/>
          </a:xfrm>
        </p:grpSpPr>
        <p:sp>
          <p:nvSpPr>
            <p:cNvPr id="10" name="圆角矩形 1"/>
            <p:cNvSpPr>
              <a:spLocks noChangeArrowheads="1"/>
            </p:cNvSpPr>
            <p:nvPr>
              <p:custDataLst>
                <p:tags r:id="rId3"/>
              </p:custDataLst>
            </p:nvPr>
          </p:nvSpPr>
          <p:spPr bwMode="auto">
            <a:xfrm>
              <a:off x="2890152" y="3407064"/>
              <a:ext cx="468000" cy="475486"/>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a:bodyPr>
            <a:lstStyle>
              <a:lvl1pPr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algn="ctr">
                <a:spcBef>
                  <a:spcPct val="0"/>
                </a:spcBef>
              </a:pPr>
              <a:endParaRPr lang="zh-CN"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Freeform 143"/>
            <p:cNvSpPr>
              <a:spLocks noEditPoints="1"/>
            </p:cNvSpPr>
            <p:nvPr/>
          </p:nvSpPr>
          <p:spPr bwMode="auto">
            <a:xfrm>
              <a:off x="2988827" y="3527092"/>
              <a:ext cx="276934" cy="235430"/>
            </a:xfrm>
            <a:custGeom>
              <a:avLst/>
              <a:gdLst>
                <a:gd name="T0" fmla="*/ 66 w 150"/>
                <a:gd name="T1" fmla="*/ 32 h 110"/>
                <a:gd name="T2" fmla="*/ 66 w 150"/>
                <a:gd name="T3" fmla="*/ 90 h 110"/>
                <a:gd name="T4" fmla="*/ 64 w 150"/>
                <a:gd name="T5" fmla="*/ 92 h 110"/>
                <a:gd name="T6" fmla="*/ 14 w 150"/>
                <a:gd name="T7" fmla="*/ 92 h 110"/>
                <a:gd name="T8" fmla="*/ 12 w 150"/>
                <a:gd name="T9" fmla="*/ 90 h 110"/>
                <a:gd name="T10" fmla="*/ 12 w 150"/>
                <a:gd name="T11" fmla="*/ 32 h 110"/>
                <a:gd name="T12" fmla="*/ 14 w 150"/>
                <a:gd name="T13" fmla="*/ 30 h 110"/>
                <a:gd name="T14" fmla="*/ 64 w 150"/>
                <a:gd name="T15" fmla="*/ 30 h 110"/>
                <a:gd name="T16" fmla="*/ 66 w 150"/>
                <a:gd name="T17" fmla="*/ 32 h 110"/>
                <a:gd name="T18" fmla="*/ 150 w 150"/>
                <a:gd name="T19" fmla="*/ 19 h 110"/>
                <a:gd name="T20" fmla="*/ 150 w 150"/>
                <a:gd name="T21" fmla="*/ 90 h 110"/>
                <a:gd name="T22" fmla="*/ 130 w 150"/>
                <a:gd name="T23" fmla="*/ 110 h 110"/>
                <a:gd name="T24" fmla="*/ 20 w 150"/>
                <a:gd name="T25" fmla="*/ 110 h 110"/>
                <a:gd name="T26" fmla="*/ 0 w 150"/>
                <a:gd name="T27" fmla="*/ 90 h 110"/>
                <a:gd name="T28" fmla="*/ 0 w 150"/>
                <a:gd name="T29" fmla="*/ 19 h 110"/>
                <a:gd name="T30" fmla="*/ 20 w 150"/>
                <a:gd name="T31" fmla="*/ 0 h 110"/>
                <a:gd name="T32" fmla="*/ 130 w 150"/>
                <a:gd name="T33" fmla="*/ 0 h 110"/>
                <a:gd name="T34" fmla="*/ 150 w 150"/>
                <a:gd name="T35" fmla="*/ 19 h 110"/>
                <a:gd name="T36" fmla="*/ 70 w 150"/>
                <a:gd name="T37" fmla="*/ 32 h 110"/>
                <a:gd name="T38" fmla="*/ 64 w 150"/>
                <a:gd name="T39" fmla="*/ 26 h 110"/>
                <a:gd name="T40" fmla="*/ 14 w 150"/>
                <a:gd name="T41" fmla="*/ 26 h 110"/>
                <a:gd name="T42" fmla="*/ 8 w 150"/>
                <a:gd name="T43" fmla="*/ 32 h 110"/>
                <a:gd name="T44" fmla="*/ 8 w 150"/>
                <a:gd name="T45" fmla="*/ 90 h 110"/>
                <a:gd name="T46" fmla="*/ 14 w 150"/>
                <a:gd name="T47" fmla="*/ 96 h 110"/>
                <a:gd name="T48" fmla="*/ 64 w 150"/>
                <a:gd name="T49" fmla="*/ 96 h 110"/>
                <a:gd name="T50" fmla="*/ 70 w 150"/>
                <a:gd name="T51" fmla="*/ 90 h 110"/>
                <a:gd name="T52" fmla="*/ 70 w 150"/>
                <a:gd name="T53" fmla="*/ 32 h 110"/>
                <a:gd name="T54" fmla="*/ 75 w 150"/>
                <a:gd name="T55" fmla="*/ 18 h 110"/>
                <a:gd name="T56" fmla="*/ 81 w 150"/>
                <a:gd name="T57" fmla="*/ 12 h 110"/>
                <a:gd name="T58" fmla="*/ 75 w 150"/>
                <a:gd name="T59" fmla="*/ 6 h 110"/>
                <a:gd name="T60" fmla="*/ 70 w 150"/>
                <a:gd name="T61" fmla="*/ 12 h 110"/>
                <a:gd name="T62" fmla="*/ 75 w 150"/>
                <a:gd name="T63" fmla="*/ 18 h 110"/>
                <a:gd name="T64" fmla="*/ 141 w 150"/>
                <a:gd name="T65" fmla="*/ 76 h 110"/>
                <a:gd name="T66" fmla="*/ 138 w 150"/>
                <a:gd name="T67" fmla="*/ 74 h 110"/>
                <a:gd name="T68" fmla="*/ 80 w 150"/>
                <a:gd name="T69" fmla="*/ 74 h 110"/>
                <a:gd name="T70" fmla="*/ 78 w 150"/>
                <a:gd name="T71" fmla="*/ 76 h 110"/>
                <a:gd name="T72" fmla="*/ 80 w 150"/>
                <a:gd name="T73" fmla="*/ 79 h 110"/>
                <a:gd name="T74" fmla="*/ 138 w 150"/>
                <a:gd name="T75" fmla="*/ 79 h 110"/>
                <a:gd name="T76" fmla="*/ 141 w 150"/>
                <a:gd name="T77" fmla="*/ 76 h 110"/>
                <a:gd name="T78" fmla="*/ 141 w 150"/>
                <a:gd name="T79" fmla="*/ 61 h 110"/>
                <a:gd name="T80" fmla="*/ 138 w 150"/>
                <a:gd name="T81" fmla="*/ 58 h 110"/>
                <a:gd name="T82" fmla="*/ 80 w 150"/>
                <a:gd name="T83" fmla="*/ 58 h 110"/>
                <a:gd name="T84" fmla="*/ 78 w 150"/>
                <a:gd name="T85" fmla="*/ 61 h 110"/>
                <a:gd name="T86" fmla="*/ 80 w 150"/>
                <a:gd name="T87" fmla="*/ 63 h 110"/>
                <a:gd name="T88" fmla="*/ 138 w 150"/>
                <a:gd name="T89" fmla="*/ 63 h 110"/>
                <a:gd name="T90" fmla="*/ 141 w 150"/>
                <a:gd name="T91" fmla="*/ 61 h 110"/>
                <a:gd name="T92" fmla="*/ 141 w 150"/>
                <a:gd name="T93" fmla="*/ 45 h 110"/>
                <a:gd name="T94" fmla="*/ 138 w 150"/>
                <a:gd name="T95" fmla="*/ 43 h 110"/>
                <a:gd name="T96" fmla="*/ 80 w 150"/>
                <a:gd name="T97" fmla="*/ 43 h 110"/>
                <a:gd name="T98" fmla="*/ 78 w 150"/>
                <a:gd name="T99" fmla="*/ 45 h 110"/>
                <a:gd name="T100" fmla="*/ 80 w 150"/>
                <a:gd name="T101" fmla="*/ 48 h 110"/>
                <a:gd name="T102" fmla="*/ 138 w 150"/>
                <a:gd name="T103" fmla="*/ 48 h 110"/>
                <a:gd name="T104" fmla="*/ 141 w 150"/>
                <a:gd name="T105"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110">
                  <a:moveTo>
                    <a:pt x="66" y="32"/>
                  </a:moveTo>
                  <a:cubicBezTo>
                    <a:pt x="66" y="90"/>
                    <a:pt x="66" y="90"/>
                    <a:pt x="66" y="90"/>
                  </a:cubicBezTo>
                  <a:cubicBezTo>
                    <a:pt x="66" y="91"/>
                    <a:pt x="65" y="92"/>
                    <a:pt x="64" y="92"/>
                  </a:cubicBezTo>
                  <a:cubicBezTo>
                    <a:pt x="14" y="92"/>
                    <a:pt x="14" y="92"/>
                    <a:pt x="14" y="92"/>
                  </a:cubicBezTo>
                  <a:cubicBezTo>
                    <a:pt x="13" y="92"/>
                    <a:pt x="12" y="91"/>
                    <a:pt x="12" y="90"/>
                  </a:cubicBezTo>
                  <a:cubicBezTo>
                    <a:pt x="12" y="32"/>
                    <a:pt x="12" y="32"/>
                    <a:pt x="12" y="32"/>
                  </a:cubicBezTo>
                  <a:cubicBezTo>
                    <a:pt x="12" y="31"/>
                    <a:pt x="13" y="30"/>
                    <a:pt x="14" y="30"/>
                  </a:cubicBezTo>
                  <a:cubicBezTo>
                    <a:pt x="64" y="30"/>
                    <a:pt x="64" y="30"/>
                    <a:pt x="64" y="30"/>
                  </a:cubicBezTo>
                  <a:cubicBezTo>
                    <a:pt x="65" y="30"/>
                    <a:pt x="66" y="31"/>
                    <a:pt x="66" y="32"/>
                  </a:cubicBezTo>
                  <a:close/>
                  <a:moveTo>
                    <a:pt x="150" y="19"/>
                  </a:moveTo>
                  <a:cubicBezTo>
                    <a:pt x="150" y="90"/>
                    <a:pt x="150" y="90"/>
                    <a:pt x="150" y="90"/>
                  </a:cubicBezTo>
                  <a:cubicBezTo>
                    <a:pt x="150" y="101"/>
                    <a:pt x="141" y="110"/>
                    <a:pt x="130" y="110"/>
                  </a:cubicBezTo>
                  <a:cubicBezTo>
                    <a:pt x="20" y="110"/>
                    <a:pt x="20" y="110"/>
                    <a:pt x="20" y="110"/>
                  </a:cubicBezTo>
                  <a:cubicBezTo>
                    <a:pt x="9" y="110"/>
                    <a:pt x="0" y="101"/>
                    <a:pt x="0" y="90"/>
                  </a:cubicBezTo>
                  <a:cubicBezTo>
                    <a:pt x="0" y="19"/>
                    <a:pt x="0" y="19"/>
                    <a:pt x="0" y="19"/>
                  </a:cubicBezTo>
                  <a:cubicBezTo>
                    <a:pt x="0" y="8"/>
                    <a:pt x="9" y="0"/>
                    <a:pt x="20" y="0"/>
                  </a:cubicBezTo>
                  <a:cubicBezTo>
                    <a:pt x="130" y="0"/>
                    <a:pt x="130" y="0"/>
                    <a:pt x="130" y="0"/>
                  </a:cubicBezTo>
                  <a:cubicBezTo>
                    <a:pt x="141" y="0"/>
                    <a:pt x="150" y="8"/>
                    <a:pt x="150" y="19"/>
                  </a:cubicBezTo>
                  <a:close/>
                  <a:moveTo>
                    <a:pt x="70" y="32"/>
                  </a:moveTo>
                  <a:cubicBezTo>
                    <a:pt x="70" y="29"/>
                    <a:pt x="67" y="26"/>
                    <a:pt x="64" y="26"/>
                  </a:cubicBezTo>
                  <a:cubicBezTo>
                    <a:pt x="14" y="26"/>
                    <a:pt x="14" y="26"/>
                    <a:pt x="14" y="26"/>
                  </a:cubicBezTo>
                  <a:cubicBezTo>
                    <a:pt x="11" y="26"/>
                    <a:pt x="8" y="29"/>
                    <a:pt x="8" y="32"/>
                  </a:cubicBezTo>
                  <a:cubicBezTo>
                    <a:pt x="8" y="90"/>
                    <a:pt x="8" y="90"/>
                    <a:pt x="8" y="90"/>
                  </a:cubicBezTo>
                  <a:cubicBezTo>
                    <a:pt x="8" y="93"/>
                    <a:pt x="11" y="96"/>
                    <a:pt x="14" y="96"/>
                  </a:cubicBezTo>
                  <a:cubicBezTo>
                    <a:pt x="64" y="96"/>
                    <a:pt x="64" y="96"/>
                    <a:pt x="64" y="96"/>
                  </a:cubicBezTo>
                  <a:cubicBezTo>
                    <a:pt x="67" y="96"/>
                    <a:pt x="70" y="93"/>
                    <a:pt x="70" y="90"/>
                  </a:cubicBezTo>
                  <a:lnTo>
                    <a:pt x="70" y="32"/>
                  </a:lnTo>
                  <a:close/>
                  <a:moveTo>
                    <a:pt x="75" y="18"/>
                  </a:moveTo>
                  <a:cubicBezTo>
                    <a:pt x="79" y="18"/>
                    <a:pt x="81" y="15"/>
                    <a:pt x="81" y="12"/>
                  </a:cubicBezTo>
                  <a:cubicBezTo>
                    <a:pt x="81" y="9"/>
                    <a:pt x="79" y="6"/>
                    <a:pt x="75" y="6"/>
                  </a:cubicBezTo>
                  <a:cubicBezTo>
                    <a:pt x="72" y="6"/>
                    <a:pt x="70" y="9"/>
                    <a:pt x="70" y="12"/>
                  </a:cubicBezTo>
                  <a:cubicBezTo>
                    <a:pt x="70" y="15"/>
                    <a:pt x="72" y="18"/>
                    <a:pt x="75" y="18"/>
                  </a:cubicBezTo>
                  <a:close/>
                  <a:moveTo>
                    <a:pt x="141" y="76"/>
                  </a:moveTo>
                  <a:cubicBezTo>
                    <a:pt x="141" y="75"/>
                    <a:pt x="140" y="74"/>
                    <a:pt x="138" y="74"/>
                  </a:cubicBezTo>
                  <a:cubicBezTo>
                    <a:pt x="80" y="74"/>
                    <a:pt x="80" y="74"/>
                    <a:pt x="80" y="74"/>
                  </a:cubicBezTo>
                  <a:cubicBezTo>
                    <a:pt x="79" y="74"/>
                    <a:pt x="78" y="75"/>
                    <a:pt x="78" y="76"/>
                  </a:cubicBezTo>
                  <a:cubicBezTo>
                    <a:pt x="78" y="78"/>
                    <a:pt x="79" y="79"/>
                    <a:pt x="80" y="79"/>
                  </a:cubicBezTo>
                  <a:cubicBezTo>
                    <a:pt x="138" y="79"/>
                    <a:pt x="138" y="79"/>
                    <a:pt x="138" y="79"/>
                  </a:cubicBezTo>
                  <a:cubicBezTo>
                    <a:pt x="140" y="79"/>
                    <a:pt x="141" y="78"/>
                    <a:pt x="141" y="76"/>
                  </a:cubicBezTo>
                  <a:close/>
                  <a:moveTo>
                    <a:pt x="141" y="61"/>
                  </a:moveTo>
                  <a:cubicBezTo>
                    <a:pt x="141" y="60"/>
                    <a:pt x="140" y="58"/>
                    <a:pt x="138" y="58"/>
                  </a:cubicBezTo>
                  <a:cubicBezTo>
                    <a:pt x="80" y="58"/>
                    <a:pt x="80" y="58"/>
                    <a:pt x="80" y="58"/>
                  </a:cubicBezTo>
                  <a:cubicBezTo>
                    <a:pt x="79" y="58"/>
                    <a:pt x="78" y="60"/>
                    <a:pt x="78" y="61"/>
                  </a:cubicBezTo>
                  <a:cubicBezTo>
                    <a:pt x="78" y="62"/>
                    <a:pt x="79" y="63"/>
                    <a:pt x="80" y="63"/>
                  </a:cubicBezTo>
                  <a:cubicBezTo>
                    <a:pt x="138" y="63"/>
                    <a:pt x="138" y="63"/>
                    <a:pt x="138" y="63"/>
                  </a:cubicBezTo>
                  <a:cubicBezTo>
                    <a:pt x="140" y="63"/>
                    <a:pt x="141" y="62"/>
                    <a:pt x="141" y="61"/>
                  </a:cubicBezTo>
                  <a:close/>
                  <a:moveTo>
                    <a:pt x="141" y="45"/>
                  </a:moveTo>
                  <a:cubicBezTo>
                    <a:pt x="141" y="44"/>
                    <a:pt x="140" y="43"/>
                    <a:pt x="138" y="43"/>
                  </a:cubicBezTo>
                  <a:cubicBezTo>
                    <a:pt x="80" y="43"/>
                    <a:pt x="80" y="43"/>
                    <a:pt x="80" y="43"/>
                  </a:cubicBezTo>
                  <a:cubicBezTo>
                    <a:pt x="79" y="43"/>
                    <a:pt x="78" y="44"/>
                    <a:pt x="78" y="45"/>
                  </a:cubicBezTo>
                  <a:cubicBezTo>
                    <a:pt x="78" y="47"/>
                    <a:pt x="79" y="48"/>
                    <a:pt x="80" y="48"/>
                  </a:cubicBezTo>
                  <a:cubicBezTo>
                    <a:pt x="138" y="48"/>
                    <a:pt x="138" y="48"/>
                    <a:pt x="138" y="48"/>
                  </a:cubicBezTo>
                  <a:cubicBezTo>
                    <a:pt x="140" y="48"/>
                    <a:pt x="141" y="47"/>
                    <a:pt x="141"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Freeform 144"/>
            <p:cNvSpPr>
              <a:spLocks noEditPoints="1"/>
            </p:cNvSpPr>
            <p:nvPr/>
          </p:nvSpPr>
          <p:spPr bwMode="auto">
            <a:xfrm>
              <a:off x="3019307" y="3577816"/>
              <a:ext cx="85278" cy="129892"/>
            </a:xfrm>
            <a:custGeom>
              <a:avLst/>
              <a:gdLst>
                <a:gd name="T0" fmla="*/ 31 w 46"/>
                <a:gd name="T1" fmla="*/ 45 h 61"/>
                <a:gd name="T2" fmla="*/ 38 w 46"/>
                <a:gd name="T3" fmla="*/ 32 h 61"/>
                <a:gd name="T4" fmla="*/ 40 w 46"/>
                <a:gd name="T5" fmla="*/ 27 h 61"/>
                <a:gd name="T6" fmla="*/ 26 w 46"/>
                <a:gd name="T7" fmla="*/ 7 h 61"/>
                <a:gd name="T8" fmla="*/ 1 w 46"/>
                <a:gd name="T9" fmla="*/ 26 h 61"/>
                <a:gd name="T10" fmla="*/ 3 w 46"/>
                <a:gd name="T11" fmla="*/ 33 h 61"/>
                <a:gd name="T12" fmla="*/ 10 w 46"/>
                <a:gd name="T13" fmla="*/ 46 h 61"/>
                <a:gd name="T14" fmla="*/ 18 w 46"/>
                <a:gd name="T15" fmla="*/ 61 h 61"/>
                <a:gd name="T16" fmla="*/ 24 w 46"/>
                <a:gd name="T17" fmla="*/ 61 h 61"/>
                <a:gd name="T18" fmla="*/ 36 w 46"/>
                <a:gd name="T19" fmla="*/ 55 h 61"/>
                <a:gd name="T20" fmla="*/ 36 w 46"/>
                <a:gd name="T21" fmla="*/ 27 h 61"/>
                <a:gd name="T22" fmla="*/ 26 w 46"/>
                <a:gd name="T23" fmla="*/ 27 h 61"/>
                <a:gd name="T24" fmla="*/ 17 w 46"/>
                <a:gd name="T25" fmla="*/ 28 h 61"/>
                <a:gd name="T26" fmla="*/ 33 w 46"/>
                <a:gd name="T27" fmla="*/ 36 h 61"/>
                <a:gd name="T28" fmla="*/ 24 w 46"/>
                <a:gd name="T29" fmla="*/ 30 h 61"/>
                <a:gd name="T30" fmla="*/ 33 w 46"/>
                <a:gd name="T31" fmla="*/ 36 h 61"/>
                <a:gd name="T32" fmla="*/ 17 w 46"/>
                <a:gd name="T33" fmla="*/ 28 h 61"/>
                <a:gd name="T34" fmla="*/ 12 w 46"/>
                <a:gd name="T35" fmla="*/ 27 h 61"/>
                <a:gd name="T36" fmla="*/ 21 w 46"/>
                <a:gd name="T37" fmla="*/ 20 h 61"/>
                <a:gd name="T38" fmla="*/ 9 w 46"/>
                <a:gd name="T39" fmla="*/ 29 h 61"/>
                <a:gd name="T40" fmla="*/ 18 w 46"/>
                <a:gd name="T41" fmla="*/ 30 h 61"/>
                <a:gd name="T42" fmla="*/ 9 w 46"/>
                <a:gd name="T43" fmla="*/ 36 h 61"/>
                <a:gd name="T44" fmla="*/ 5 w 46"/>
                <a:gd name="T45" fmla="*/ 34 h 61"/>
                <a:gd name="T46" fmla="*/ 5 w 46"/>
                <a:gd name="T47" fmla="*/ 33 h 61"/>
                <a:gd name="T48" fmla="*/ 2 w 46"/>
                <a:gd name="T49" fmla="*/ 27 h 61"/>
                <a:gd name="T50" fmla="*/ 3 w 46"/>
                <a:gd name="T51" fmla="*/ 28 h 61"/>
                <a:gd name="T52" fmla="*/ 5 w 46"/>
                <a:gd name="T53" fmla="*/ 29 h 61"/>
                <a:gd name="T54" fmla="*/ 6 w 46"/>
                <a:gd name="T55" fmla="*/ 30 h 61"/>
                <a:gd name="T56" fmla="*/ 6 w 46"/>
                <a:gd name="T57" fmla="*/ 30 h 61"/>
                <a:gd name="T58" fmla="*/ 19 w 46"/>
                <a:gd name="T59" fmla="*/ 33 h 61"/>
                <a:gd name="T60" fmla="*/ 23 w 46"/>
                <a:gd name="T61" fmla="*/ 33 h 61"/>
                <a:gd name="T62" fmla="*/ 36 w 46"/>
                <a:gd name="T63" fmla="*/ 30 h 61"/>
                <a:gd name="T64" fmla="*/ 37 w 46"/>
                <a:gd name="T65" fmla="*/ 30 h 61"/>
                <a:gd name="T66" fmla="*/ 37 w 46"/>
                <a:gd name="T67" fmla="*/ 29 h 61"/>
                <a:gd name="T68" fmla="*/ 38 w 46"/>
                <a:gd name="T69" fmla="*/ 27 h 61"/>
                <a:gd name="T70" fmla="*/ 39 w 46"/>
                <a:gd name="T71" fmla="*/ 26 h 61"/>
                <a:gd name="T72" fmla="*/ 39 w 46"/>
                <a:gd name="T73" fmla="*/ 28 h 61"/>
                <a:gd name="T74" fmla="*/ 36 w 46"/>
                <a:gd name="T75" fmla="*/ 33 h 61"/>
                <a:gd name="T76" fmla="*/ 21 w 46"/>
                <a:gd name="T77" fmla="*/ 50 h 61"/>
                <a:gd name="T78" fmla="*/ 18 w 46"/>
                <a:gd name="T79" fmla="*/ 59 h 61"/>
                <a:gd name="T80" fmla="*/ 21 w 46"/>
                <a:gd name="T81" fmla="*/ 51 h 61"/>
                <a:gd name="T82" fmla="*/ 30 w 46"/>
                <a:gd name="T83" fmla="*/ 46 h 61"/>
                <a:gd name="T84" fmla="*/ 18 w 46"/>
                <a:gd name="T85"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 h="61">
                  <a:moveTo>
                    <a:pt x="36" y="55"/>
                  </a:moveTo>
                  <a:cubicBezTo>
                    <a:pt x="31" y="45"/>
                    <a:pt x="31" y="45"/>
                    <a:pt x="31" y="45"/>
                  </a:cubicBezTo>
                  <a:cubicBezTo>
                    <a:pt x="33" y="43"/>
                    <a:pt x="35" y="40"/>
                    <a:pt x="36" y="37"/>
                  </a:cubicBezTo>
                  <a:cubicBezTo>
                    <a:pt x="37" y="36"/>
                    <a:pt x="38" y="34"/>
                    <a:pt x="38" y="32"/>
                  </a:cubicBezTo>
                  <a:cubicBezTo>
                    <a:pt x="39" y="31"/>
                    <a:pt x="40" y="30"/>
                    <a:pt x="40" y="28"/>
                  </a:cubicBezTo>
                  <a:cubicBezTo>
                    <a:pt x="40" y="28"/>
                    <a:pt x="40" y="28"/>
                    <a:pt x="40" y="27"/>
                  </a:cubicBezTo>
                  <a:cubicBezTo>
                    <a:pt x="46" y="12"/>
                    <a:pt x="35" y="7"/>
                    <a:pt x="31" y="6"/>
                  </a:cubicBezTo>
                  <a:cubicBezTo>
                    <a:pt x="27" y="5"/>
                    <a:pt x="26" y="7"/>
                    <a:pt x="26" y="7"/>
                  </a:cubicBezTo>
                  <a:cubicBezTo>
                    <a:pt x="23" y="0"/>
                    <a:pt x="5" y="3"/>
                    <a:pt x="2" y="14"/>
                  </a:cubicBezTo>
                  <a:cubicBezTo>
                    <a:pt x="0" y="19"/>
                    <a:pt x="0" y="23"/>
                    <a:pt x="1" y="26"/>
                  </a:cubicBezTo>
                  <a:cubicBezTo>
                    <a:pt x="1" y="26"/>
                    <a:pt x="1" y="27"/>
                    <a:pt x="1" y="28"/>
                  </a:cubicBezTo>
                  <a:cubicBezTo>
                    <a:pt x="1" y="30"/>
                    <a:pt x="2" y="32"/>
                    <a:pt x="3" y="33"/>
                  </a:cubicBezTo>
                  <a:cubicBezTo>
                    <a:pt x="3" y="34"/>
                    <a:pt x="4" y="36"/>
                    <a:pt x="5" y="37"/>
                  </a:cubicBezTo>
                  <a:cubicBezTo>
                    <a:pt x="6" y="40"/>
                    <a:pt x="8" y="43"/>
                    <a:pt x="10" y="46"/>
                  </a:cubicBezTo>
                  <a:cubicBezTo>
                    <a:pt x="5" y="55"/>
                    <a:pt x="5" y="55"/>
                    <a:pt x="5" y="55"/>
                  </a:cubicBezTo>
                  <a:cubicBezTo>
                    <a:pt x="18" y="61"/>
                    <a:pt x="18" y="61"/>
                    <a:pt x="18" y="61"/>
                  </a:cubicBezTo>
                  <a:cubicBezTo>
                    <a:pt x="18" y="61"/>
                    <a:pt x="18" y="61"/>
                    <a:pt x="18" y="61"/>
                  </a:cubicBezTo>
                  <a:cubicBezTo>
                    <a:pt x="24" y="61"/>
                    <a:pt x="24" y="61"/>
                    <a:pt x="24" y="61"/>
                  </a:cubicBezTo>
                  <a:cubicBezTo>
                    <a:pt x="24" y="61"/>
                    <a:pt x="24" y="61"/>
                    <a:pt x="24" y="61"/>
                  </a:cubicBezTo>
                  <a:lnTo>
                    <a:pt x="36" y="55"/>
                  </a:lnTo>
                  <a:close/>
                  <a:moveTo>
                    <a:pt x="25" y="15"/>
                  </a:moveTo>
                  <a:cubicBezTo>
                    <a:pt x="31" y="17"/>
                    <a:pt x="35" y="23"/>
                    <a:pt x="36" y="27"/>
                  </a:cubicBezTo>
                  <a:cubicBezTo>
                    <a:pt x="34" y="27"/>
                    <a:pt x="32" y="27"/>
                    <a:pt x="30" y="27"/>
                  </a:cubicBezTo>
                  <a:cubicBezTo>
                    <a:pt x="29" y="27"/>
                    <a:pt x="27" y="27"/>
                    <a:pt x="26" y="27"/>
                  </a:cubicBezTo>
                  <a:cubicBezTo>
                    <a:pt x="24" y="28"/>
                    <a:pt x="22" y="29"/>
                    <a:pt x="21" y="29"/>
                  </a:cubicBezTo>
                  <a:cubicBezTo>
                    <a:pt x="20" y="29"/>
                    <a:pt x="18" y="28"/>
                    <a:pt x="17" y="28"/>
                  </a:cubicBezTo>
                  <a:cubicBezTo>
                    <a:pt x="23" y="23"/>
                    <a:pt x="25" y="15"/>
                    <a:pt x="25" y="15"/>
                  </a:cubicBezTo>
                  <a:close/>
                  <a:moveTo>
                    <a:pt x="33" y="36"/>
                  </a:moveTo>
                  <a:cubicBezTo>
                    <a:pt x="32" y="36"/>
                    <a:pt x="28" y="37"/>
                    <a:pt x="27" y="36"/>
                  </a:cubicBezTo>
                  <a:cubicBezTo>
                    <a:pt x="25" y="35"/>
                    <a:pt x="24" y="32"/>
                    <a:pt x="24" y="30"/>
                  </a:cubicBezTo>
                  <a:cubicBezTo>
                    <a:pt x="24" y="28"/>
                    <a:pt x="33" y="27"/>
                    <a:pt x="34" y="29"/>
                  </a:cubicBezTo>
                  <a:cubicBezTo>
                    <a:pt x="36" y="31"/>
                    <a:pt x="35" y="35"/>
                    <a:pt x="33" y="36"/>
                  </a:cubicBezTo>
                  <a:close/>
                  <a:moveTo>
                    <a:pt x="21" y="20"/>
                  </a:moveTo>
                  <a:cubicBezTo>
                    <a:pt x="20" y="22"/>
                    <a:pt x="18" y="27"/>
                    <a:pt x="17" y="28"/>
                  </a:cubicBezTo>
                  <a:cubicBezTo>
                    <a:pt x="17" y="28"/>
                    <a:pt x="17" y="28"/>
                    <a:pt x="17" y="27"/>
                  </a:cubicBezTo>
                  <a:cubicBezTo>
                    <a:pt x="15" y="27"/>
                    <a:pt x="13" y="27"/>
                    <a:pt x="12" y="27"/>
                  </a:cubicBezTo>
                  <a:cubicBezTo>
                    <a:pt x="12" y="27"/>
                    <a:pt x="12" y="27"/>
                    <a:pt x="12" y="27"/>
                  </a:cubicBezTo>
                  <a:cubicBezTo>
                    <a:pt x="17" y="23"/>
                    <a:pt x="21" y="20"/>
                    <a:pt x="21" y="20"/>
                  </a:cubicBezTo>
                  <a:close/>
                  <a:moveTo>
                    <a:pt x="8" y="29"/>
                  </a:moveTo>
                  <a:cubicBezTo>
                    <a:pt x="8" y="29"/>
                    <a:pt x="9" y="29"/>
                    <a:pt x="9" y="29"/>
                  </a:cubicBezTo>
                  <a:cubicBezTo>
                    <a:pt x="9" y="29"/>
                    <a:pt x="9" y="28"/>
                    <a:pt x="9" y="28"/>
                  </a:cubicBezTo>
                  <a:cubicBezTo>
                    <a:pt x="12" y="28"/>
                    <a:pt x="18" y="28"/>
                    <a:pt x="18" y="30"/>
                  </a:cubicBezTo>
                  <a:cubicBezTo>
                    <a:pt x="19" y="32"/>
                    <a:pt x="18" y="35"/>
                    <a:pt x="16" y="36"/>
                  </a:cubicBezTo>
                  <a:cubicBezTo>
                    <a:pt x="14" y="37"/>
                    <a:pt x="10" y="36"/>
                    <a:pt x="9" y="36"/>
                  </a:cubicBezTo>
                  <a:cubicBezTo>
                    <a:pt x="8" y="35"/>
                    <a:pt x="7" y="31"/>
                    <a:pt x="8" y="29"/>
                  </a:cubicBezTo>
                  <a:close/>
                  <a:moveTo>
                    <a:pt x="5" y="34"/>
                  </a:moveTo>
                  <a:cubicBezTo>
                    <a:pt x="5" y="34"/>
                    <a:pt x="5" y="34"/>
                    <a:pt x="5" y="34"/>
                  </a:cubicBezTo>
                  <a:cubicBezTo>
                    <a:pt x="5" y="33"/>
                    <a:pt x="5" y="33"/>
                    <a:pt x="5" y="33"/>
                  </a:cubicBezTo>
                  <a:cubicBezTo>
                    <a:pt x="3" y="33"/>
                    <a:pt x="2" y="31"/>
                    <a:pt x="2" y="28"/>
                  </a:cubicBezTo>
                  <a:cubicBezTo>
                    <a:pt x="2" y="28"/>
                    <a:pt x="2" y="28"/>
                    <a:pt x="2" y="27"/>
                  </a:cubicBezTo>
                  <a:cubicBezTo>
                    <a:pt x="2" y="29"/>
                    <a:pt x="3" y="29"/>
                    <a:pt x="3" y="29"/>
                  </a:cubicBezTo>
                  <a:cubicBezTo>
                    <a:pt x="3" y="29"/>
                    <a:pt x="3" y="28"/>
                    <a:pt x="3" y="28"/>
                  </a:cubicBezTo>
                  <a:cubicBezTo>
                    <a:pt x="3" y="29"/>
                    <a:pt x="4" y="31"/>
                    <a:pt x="4" y="31"/>
                  </a:cubicBezTo>
                  <a:cubicBezTo>
                    <a:pt x="5" y="29"/>
                    <a:pt x="5" y="29"/>
                    <a:pt x="5" y="29"/>
                  </a:cubicBezTo>
                  <a:cubicBezTo>
                    <a:pt x="5" y="30"/>
                    <a:pt x="6" y="33"/>
                    <a:pt x="6" y="33"/>
                  </a:cubicBezTo>
                  <a:cubicBezTo>
                    <a:pt x="6" y="32"/>
                    <a:pt x="6" y="30"/>
                    <a:pt x="6" y="30"/>
                  </a:cubicBezTo>
                  <a:cubicBezTo>
                    <a:pt x="6" y="30"/>
                    <a:pt x="6" y="30"/>
                    <a:pt x="6" y="30"/>
                  </a:cubicBezTo>
                  <a:cubicBezTo>
                    <a:pt x="6" y="30"/>
                    <a:pt x="6" y="30"/>
                    <a:pt x="6" y="30"/>
                  </a:cubicBezTo>
                  <a:cubicBezTo>
                    <a:pt x="7" y="36"/>
                    <a:pt x="8" y="37"/>
                    <a:pt x="12" y="37"/>
                  </a:cubicBezTo>
                  <a:cubicBezTo>
                    <a:pt x="17" y="38"/>
                    <a:pt x="19" y="35"/>
                    <a:pt x="19" y="33"/>
                  </a:cubicBezTo>
                  <a:cubicBezTo>
                    <a:pt x="20" y="31"/>
                    <a:pt x="20" y="31"/>
                    <a:pt x="21" y="31"/>
                  </a:cubicBezTo>
                  <a:cubicBezTo>
                    <a:pt x="22" y="31"/>
                    <a:pt x="23" y="31"/>
                    <a:pt x="23" y="33"/>
                  </a:cubicBezTo>
                  <a:cubicBezTo>
                    <a:pt x="23" y="35"/>
                    <a:pt x="26" y="38"/>
                    <a:pt x="30" y="37"/>
                  </a:cubicBezTo>
                  <a:cubicBezTo>
                    <a:pt x="34" y="37"/>
                    <a:pt x="36" y="36"/>
                    <a:pt x="36" y="30"/>
                  </a:cubicBezTo>
                  <a:cubicBezTo>
                    <a:pt x="36" y="30"/>
                    <a:pt x="36" y="30"/>
                    <a:pt x="36" y="30"/>
                  </a:cubicBezTo>
                  <a:cubicBezTo>
                    <a:pt x="37" y="30"/>
                    <a:pt x="37" y="30"/>
                    <a:pt x="37" y="30"/>
                  </a:cubicBezTo>
                  <a:cubicBezTo>
                    <a:pt x="37" y="30"/>
                    <a:pt x="37" y="30"/>
                    <a:pt x="37" y="30"/>
                  </a:cubicBezTo>
                  <a:cubicBezTo>
                    <a:pt x="37" y="30"/>
                    <a:pt x="37" y="29"/>
                    <a:pt x="37" y="29"/>
                  </a:cubicBezTo>
                  <a:cubicBezTo>
                    <a:pt x="37" y="29"/>
                    <a:pt x="37" y="29"/>
                    <a:pt x="37" y="29"/>
                  </a:cubicBezTo>
                  <a:cubicBezTo>
                    <a:pt x="38" y="28"/>
                    <a:pt x="38" y="27"/>
                    <a:pt x="38" y="27"/>
                  </a:cubicBezTo>
                  <a:cubicBezTo>
                    <a:pt x="38" y="28"/>
                    <a:pt x="38" y="28"/>
                    <a:pt x="38" y="28"/>
                  </a:cubicBezTo>
                  <a:cubicBezTo>
                    <a:pt x="39" y="27"/>
                    <a:pt x="39" y="26"/>
                    <a:pt x="39" y="26"/>
                  </a:cubicBezTo>
                  <a:cubicBezTo>
                    <a:pt x="39" y="27"/>
                    <a:pt x="39" y="27"/>
                    <a:pt x="39" y="28"/>
                  </a:cubicBezTo>
                  <a:cubicBezTo>
                    <a:pt x="39" y="28"/>
                    <a:pt x="39" y="28"/>
                    <a:pt x="39" y="28"/>
                  </a:cubicBezTo>
                  <a:cubicBezTo>
                    <a:pt x="39" y="31"/>
                    <a:pt x="38" y="33"/>
                    <a:pt x="36" y="33"/>
                  </a:cubicBezTo>
                  <a:cubicBezTo>
                    <a:pt x="36" y="33"/>
                    <a:pt x="36" y="33"/>
                    <a:pt x="36" y="33"/>
                  </a:cubicBezTo>
                  <a:cubicBezTo>
                    <a:pt x="36" y="34"/>
                    <a:pt x="36" y="34"/>
                    <a:pt x="36" y="34"/>
                  </a:cubicBezTo>
                  <a:cubicBezTo>
                    <a:pt x="35" y="43"/>
                    <a:pt x="28" y="50"/>
                    <a:pt x="21" y="50"/>
                  </a:cubicBezTo>
                  <a:cubicBezTo>
                    <a:pt x="14" y="50"/>
                    <a:pt x="7" y="43"/>
                    <a:pt x="5" y="34"/>
                  </a:cubicBezTo>
                  <a:close/>
                  <a:moveTo>
                    <a:pt x="18" y="59"/>
                  </a:moveTo>
                  <a:cubicBezTo>
                    <a:pt x="11" y="47"/>
                    <a:pt x="11" y="47"/>
                    <a:pt x="11" y="47"/>
                  </a:cubicBezTo>
                  <a:cubicBezTo>
                    <a:pt x="14" y="49"/>
                    <a:pt x="17" y="51"/>
                    <a:pt x="21" y="51"/>
                  </a:cubicBezTo>
                  <a:cubicBezTo>
                    <a:pt x="24" y="51"/>
                    <a:pt x="27" y="49"/>
                    <a:pt x="30" y="46"/>
                  </a:cubicBezTo>
                  <a:cubicBezTo>
                    <a:pt x="30" y="46"/>
                    <a:pt x="30" y="46"/>
                    <a:pt x="30" y="46"/>
                  </a:cubicBezTo>
                  <a:cubicBezTo>
                    <a:pt x="24" y="59"/>
                    <a:pt x="24" y="59"/>
                    <a:pt x="24" y="59"/>
                  </a:cubicBezTo>
                  <a:lnTo>
                    <a:pt x="18" y="59"/>
                  </a:lnTo>
                  <a:close/>
                </a:path>
              </a:pathLst>
            </a:custGeom>
            <a:solidFill>
              <a:srgbClr val="00B050"/>
            </a:solidFill>
            <a:ln>
              <a:noFill/>
            </a:ln>
          </p:spPr>
          <p:txBody>
            <a:bodyPr vert="horz" wrap="square" lIns="68580" tIns="34290" rIns="68580" bIns="34290" numCol="1" anchor="t" anchorCtr="0" compatLnSpc="1"/>
            <a:lstStyle/>
            <a:p>
              <a:endParaRPr lang="zh-CN" altLang="en-US" sz="1015">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13" name="Picture 2" descr="C:\Users\terry\Documents\Tencent Files\150023753\FileRecv\MobileFile\IMG_497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2890" y="1651610"/>
            <a:ext cx="2203200" cy="3916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7"/>
          <p:cNvGrpSpPr/>
          <p:nvPr/>
        </p:nvGrpSpPr>
        <p:grpSpPr>
          <a:xfrm>
            <a:off x="9269681" y="1136116"/>
            <a:ext cx="2457919" cy="5044039"/>
            <a:chOff x="10580205" y="1385216"/>
            <a:chExt cx="2457919" cy="5044039"/>
          </a:xfrm>
        </p:grpSpPr>
        <p:pic>
          <p:nvPicPr>
            <p:cNvPr id="15"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580205" y="1385216"/>
              <a:ext cx="2457919" cy="5044039"/>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7564" y="1900709"/>
              <a:ext cx="2203200" cy="3916800"/>
            </a:xfrm>
            <a:prstGeom prst="rect">
              <a:avLst/>
            </a:prstGeom>
          </p:spPr>
        </p:pic>
      </p:grpSp>
      <p:pic>
        <p:nvPicPr>
          <p:cNvPr id="17" name="Picture 3" descr="C:\Users\terry\Documents\Tencent Files\150023753\FileRecv\MobileFile\IMG_498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7040" y="1651609"/>
            <a:ext cx="2203200" cy="3916801"/>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nvPicPr>
        <p:blipFill>
          <a:blip r:embed="rId6"/>
          <a:stretch>
            <a:fillRect/>
          </a:stretch>
        </p:blipFill>
        <p:spPr>
          <a:xfrm>
            <a:off x="7280285" y="1795616"/>
            <a:ext cx="988409" cy="156580"/>
          </a:xfrm>
          <a:prstGeom prst="rect">
            <a:avLst/>
          </a:prstGeom>
        </p:spPr>
      </p:pic>
      <p:pic>
        <p:nvPicPr>
          <p:cNvPr id="19" name="图片 18"/>
          <p:cNvPicPr>
            <a:picLocks noChangeAspect="1"/>
          </p:cNvPicPr>
          <p:nvPr/>
        </p:nvPicPr>
        <p:blipFill>
          <a:blip r:embed="rId6"/>
          <a:stretch>
            <a:fillRect/>
          </a:stretch>
        </p:blipFill>
        <p:spPr>
          <a:xfrm>
            <a:off x="10004435" y="1795892"/>
            <a:ext cx="988409" cy="15658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sym typeface="微软雅黑" panose="020B0503020204020204" pitchFamily="34" charset="-122"/>
              </a:rPr>
              <a:t>人脸识别，实名身份</a:t>
            </a:r>
            <a:r>
              <a:rPr lang="zh-CN" altLang="en-US" sz="2800" b="1" dirty="0">
                <a:solidFill>
                  <a:srgbClr val="007CEA"/>
                </a:solidFill>
                <a:latin typeface="微软雅黑" panose="020B0503020204020204" pitchFamily="34" charset="-122"/>
                <a:ea typeface="微软雅黑" panose="020B0503020204020204" pitchFamily="34" charset="-122"/>
                <a:sym typeface="微软雅黑" panose="020B0503020204020204" pitchFamily="34" charset="-122"/>
              </a:rPr>
              <a:t>核实</a:t>
            </a:r>
            <a:endParaRPr lang="en-US" altLang="zh-CN" sz="2800" b="1" dirty="0">
              <a:solidFill>
                <a:srgbClr val="007CE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23"/>
          <p:cNvSpPr/>
          <p:nvPr/>
        </p:nvSpPr>
        <p:spPr>
          <a:xfrm>
            <a:off x="-1" y="2070191"/>
            <a:ext cx="12798425" cy="1009893"/>
          </a:xfrm>
          <a:prstGeom prst="rect">
            <a:avLst/>
          </a:prstGeom>
          <a:solidFill>
            <a:srgbClr val="00B0F0">
              <a:alpha val="88000"/>
            </a:srgbClr>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 name="文本框 1"/>
          <p:cNvSpPr txBox="1"/>
          <p:nvPr/>
        </p:nvSpPr>
        <p:spPr>
          <a:xfrm>
            <a:off x="2207654" y="4935175"/>
            <a:ext cx="7107927" cy="1754326"/>
          </a:xfrm>
          <a:prstGeom prst="rect">
            <a:avLst/>
          </a:prstGeom>
          <a:noFill/>
        </p:spPr>
        <p:txBody>
          <a:bodyPr wrap="square" rtlCol="0">
            <a:spAutoFit/>
          </a:bodyPr>
          <a:lstStyle/>
          <a:p>
            <a:pPr defTabSz="914400">
              <a:lnSpc>
                <a:spcPct val="150000"/>
              </a:lnSpc>
            </a:pPr>
            <a:r>
              <a:rPr lang="en-US" altLang="zh-CN" sz="1800" dirty="0" smtClean="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）人脸识别；</a:t>
            </a:r>
            <a:endParaRPr lang="en-US" altLang="zh-CN" sz="18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defTabSz="914400">
              <a:lnSpc>
                <a:spcPct val="150000"/>
              </a:lnSpc>
            </a:pPr>
            <a:r>
              <a:rPr lang="en-US" altLang="zh-CN" sz="1800" dirty="0" smtClean="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）在企业微信应用</a:t>
            </a:r>
            <a:r>
              <a:rPr lang="en-US" altLang="zh-CN" sz="180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小程序中实现活体脸部识别；</a:t>
            </a:r>
            <a:endParaRPr lang="en-US" altLang="zh-CN" sz="18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defTabSz="914400">
              <a:lnSpc>
                <a:spcPct val="150000"/>
              </a:lnSpc>
            </a:pPr>
            <a:r>
              <a:rPr lang="en-US" altLang="zh-CN" sz="1800" dirty="0" smtClean="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）对接公安证照库比对脸部一致性；</a:t>
            </a:r>
            <a:endParaRPr lang="en-US" altLang="zh-CN" sz="18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defTabSz="914400">
              <a:lnSpc>
                <a:spcPct val="150000"/>
              </a:lnSpc>
            </a:pPr>
            <a:r>
              <a:rPr lang="en-US" altLang="zh-CN" sz="1800" dirty="0" smtClean="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）签发实名</a:t>
            </a:r>
            <a:r>
              <a:rPr lang="en-US" altLang="zh-CN" sz="1800" dirty="0" smtClean="0">
                <a:solidFill>
                  <a:schemeClr val="tx1">
                    <a:lumMod val="50000"/>
                    <a:lumOff val="50000"/>
                  </a:schemeClr>
                </a:solidFill>
                <a:latin typeface="微软雅黑" panose="020B0503020204020204" pitchFamily="34" charset="-122"/>
                <a:ea typeface="微软雅黑" panose="020B0503020204020204" pitchFamily="34" charset="-122"/>
              </a:rPr>
              <a:t>CA</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数字证书；</a:t>
            </a:r>
            <a:endPar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6" name="组合 22"/>
          <p:cNvGrpSpPr/>
          <p:nvPr/>
        </p:nvGrpSpPr>
        <p:grpSpPr>
          <a:xfrm>
            <a:off x="1644518" y="5084653"/>
            <a:ext cx="468000" cy="475486"/>
            <a:chOff x="2890152" y="3407064"/>
            <a:chExt cx="468000" cy="475486"/>
          </a:xfrm>
        </p:grpSpPr>
        <p:sp>
          <p:nvSpPr>
            <p:cNvPr id="27" name="圆角矩形 1"/>
            <p:cNvSpPr>
              <a:spLocks noChangeArrowheads="1"/>
            </p:cNvSpPr>
            <p:nvPr>
              <p:custDataLst>
                <p:tags r:id="rId1"/>
              </p:custDataLst>
            </p:nvPr>
          </p:nvSpPr>
          <p:spPr bwMode="auto">
            <a:xfrm>
              <a:off x="2890152" y="3407064"/>
              <a:ext cx="468000" cy="475486"/>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a:bodyPr>
            <a:lstStyle>
              <a:lvl1pPr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algn="ctr" defTabSz="914400">
                <a:spcBef>
                  <a:spcPct val="0"/>
                </a:spcBef>
              </a:pPr>
              <a:endParaRPr lang="zh-CN"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Freeform 143"/>
            <p:cNvSpPr>
              <a:spLocks noEditPoints="1"/>
            </p:cNvSpPr>
            <p:nvPr/>
          </p:nvSpPr>
          <p:spPr bwMode="auto">
            <a:xfrm>
              <a:off x="2988827" y="3527092"/>
              <a:ext cx="276934" cy="235430"/>
            </a:xfrm>
            <a:custGeom>
              <a:avLst/>
              <a:gdLst>
                <a:gd name="T0" fmla="*/ 66 w 150"/>
                <a:gd name="T1" fmla="*/ 32 h 110"/>
                <a:gd name="T2" fmla="*/ 66 w 150"/>
                <a:gd name="T3" fmla="*/ 90 h 110"/>
                <a:gd name="T4" fmla="*/ 64 w 150"/>
                <a:gd name="T5" fmla="*/ 92 h 110"/>
                <a:gd name="T6" fmla="*/ 14 w 150"/>
                <a:gd name="T7" fmla="*/ 92 h 110"/>
                <a:gd name="T8" fmla="*/ 12 w 150"/>
                <a:gd name="T9" fmla="*/ 90 h 110"/>
                <a:gd name="T10" fmla="*/ 12 w 150"/>
                <a:gd name="T11" fmla="*/ 32 h 110"/>
                <a:gd name="T12" fmla="*/ 14 w 150"/>
                <a:gd name="T13" fmla="*/ 30 h 110"/>
                <a:gd name="T14" fmla="*/ 64 w 150"/>
                <a:gd name="T15" fmla="*/ 30 h 110"/>
                <a:gd name="T16" fmla="*/ 66 w 150"/>
                <a:gd name="T17" fmla="*/ 32 h 110"/>
                <a:gd name="T18" fmla="*/ 150 w 150"/>
                <a:gd name="T19" fmla="*/ 19 h 110"/>
                <a:gd name="T20" fmla="*/ 150 w 150"/>
                <a:gd name="T21" fmla="*/ 90 h 110"/>
                <a:gd name="T22" fmla="*/ 130 w 150"/>
                <a:gd name="T23" fmla="*/ 110 h 110"/>
                <a:gd name="T24" fmla="*/ 20 w 150"/>
                <a:gd name="T25" fmla="*/ 110 h 110"/>
                <a:gd name="T26" fmla="*/ 0 w 150"/>
                <a:gd name="T27" fmla="*/ 90 h 110"/>
                <a:gd name="T28" fmla="*/ 0 w 150"/>
                <a:gd name="T29" fmla="*/ 19 h 110"/>
                <a:gd name="T30" fmla="*/ 20 w 150"/>
                <a:gd name="T31" fmla="*/ 0 h 110"/>
                <a:gd name="T32" fmla="*/ 130 w 150"/>
                <a:gd name="T33" fmla="*/ 0 h 110"/>
                <a:gd name="T34" fmla="*/ 150 w 150"/>
                <a:gd name="T35" fmla="*/ 19 h 110"/>
                <a:gd name="T36" fmla="*/ 70 w 150"/>
                <a:gd name="T37" fmla="*/ 32 h 110"/>
                <a:gd name="T38" fmla="*/ 64 w 150"/>
                <a:gd name="T39" fmla="*/ 26 h 110"/>
                <a:gd name="T40" fmla="*/ 14 w 150"/>
                <a:gd name="T41" fmla="*/ 26 h 110"/>
                <a:gd name="T42" fmla="*/ 8 w 150"/>
                <a:gd name="T43" fmla="*/ 32 h 110"/>
                <a:gd name="T44" fmla="*/ 8 w 150"/>
                <a:gd name="T45" fmla="*/ 90 h 110"/>
                <a:gd name="T46" fmla="*/ 14 w 150"/>
                <a:gd name="T47" fmla="*/ 96 h 110"/>
                <a:gd name="T48" fmla="*/ 64 w 150"/>
                <a:gd name="T49" fmla="*/ 96 h 110"/>
                <a:gd name="T50" fmla="*/ 70 w 150"/>
                <a:gd name="T51" fmla="*/ 90 h 110"/>
                <a:gd name="T52" fmla="*/ 70 w 150"/>
                <a:gd name="T53" fmla="*/ 32 h 110"/>
                <a:gd name="T54" fmla="*/ 75 w 150"/>
                <a:gd name="T55" fmla="*/ 18 h 110"/>
                <a:gd name="T56" fmla="*/ 81 w 150"/>
                <a:gd name="T57" fmla="*/ 12 h 110"/>
                <a:gd name="T58" fmla="*/ 75 w 150"/>
                <a:gd name="T59" fmla="*/ 6 h 110"/>
                <a:gd name="T60" fmla="*/ 70 w 150"/>
                <a:gd name="T61" fmla="*/ 12 h 110"/>
                <a:gd name="T62" fmla="*/ 75 w 150"/>
                <a:gd name="T63" fmla="*/ 18 h 110"/>
                <a:gd name="T64" fmla="*/ 141 w 150"/>
                <a:gd name="T65" fmla="*/ 76 h 110"/>
                <a:gd name="T66" fmla="*/ 138 w 150"/>
                <a:gd name="T67" fmla="*/ 74 h 110"/>
                <a:gd name="T68" fmla="*/ 80 w 150"/>
                <a:gd name="T69" fmla="*/ 74 h 110"/>
                <a:gd name="T70" fmla="*/ 78 w 150"/>
                <a:gd name="T71" fmla="*/ 76 h 110"/>
                <a:gd name="T72" fmla="*/ 80 w 150"/>
                <a:gd name="T73" fmla="*/ 79 h 110"/>
                <a:gd name="T74" fmla="*/ 138 w 150"/>
                <a:gd name="T75" fmla="*/ 79 h 110"/>
                <a:gd name="T76" fmla="*/ 141 w 150"/>
                <a:gd name="T77" fmla="*/ 76 h 110"/>
                <a:gd name="T78" fmla="*/ 141 w 150"/>
                <a:gd name="T79" fmla="*/ 61 h 110"/>
                <a:gd name="T80" fmla="*/ 138 w 150"/>
                <a:gd name="T81" fmla="*/ 58 h 110"/>
                <a:gd name="T82" fmla="*/ 80 w 150"/>
                <a:gd name="T83" fmla="*/ 58 h 110"/>
                <a:gd name="T84" fmla="*/ 78 w 150"/>
                <a:gd name="T85" fmla="*/ 61 h 110"/>
                <a:gd name="T86" fmla="*/ 80 w 150"/>
                <a:gd name="T87" fmla="*/ 63 h 110"/>
                <a:gd name="T88" fmla="*/ 138 w 150"/>
                <a:gd name="T89" fmla="*/ 63 h 110"/>
                <a:gd name="T90" fmla="*/ 141 w 150"/>
                <a:gd name="T91" fmla="*/ 61 h 110"/>
                <a:gd name="T92" fmla="*/ 141 w 150"/>
                <a:gd name="T93" fmla="*/ 45 h 110"/>
                <a:gd name="T94" fmla="*/ 138 w 150"/>
                <a:gd name="T95" fmla="*/ 43 h 110"/>
                <a:gd name="T96" fmla="*/ 80 w 150"/>
                <a:gd name="T97" fmla="*/ 43 h 110"/>
                <a:gd name="T98" fmla="*/ 78 w 150"/>
                <a:gd name="T99" fmla="*/ 45 h 110"/>
                <a:gd name="T100" fmla="*/ 80 w 150"/>
                <a:gd name="T101" fmla="*/ 48 h 110"/>
                <a:gd name="T102" fmla="*/ 138 w 150"/>
                <a:gd name="T103" fmla="*/ 48 h 110"/>
                <a:gd name="T104" fmla="*/ 141 w 150"/>
                <a:gd name="T105"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110">
                  <a:moveTo>
                    <a:pt x="66" y="32"/>
                  </a:moveTo>
                  <a:cubicBezTo>
                    <a:pt x="66" y="90"/>
                    <a:pt x="66" y="90"/>
                    <a:pt x="66" y="90"/>
                  </a:cubicBezTo>
                  <a:cubicBezTo>
                    <a:pt x="66" y="91"/>
                    <a:pt x="65" y="92"/>
                    <a:pt x="64" y="92"/>
                  </a:cubicBezTo>
                  <a:cubicBezTo>
                    <a:pt x="14" y="92"/>
                    <a:pt x="14" y="92"/>
                    <a:pt x="14" y="92"/>
                  </a:cubicBezTo>
                  <a:cubicBezTo>
                    <a:pt x="13" y="92"/>
                    <a:pt x="12" y="91"/>
                    <a:pt x="12" y="90"/>
                  </a:cubicBezTo>
                  <a:cubicBezTo>
                    <a:pt x="12" y="32"/>
                    <a:pt x="12" y="32"/>
                    <a:pt x="12" y="32"/>
                  </a:cubicBezTo>
                  <a:cubicBezTo>
                    <a:pt x="12" y="31"/>
                    <a:pt x="13" y="30"/>
                    <a:pt x="14" y="30"/>
                  </a:cubicBezTo>
                  <a:cubicBezTo>
                    <a:pt x="64" y="30"/>
                    <a:pt x="64" y="30"/>
                    <a:pt x="64" y="30"/>
                  </a:cubicBezTo>
                  <a:cubicBezTo>
                    <a:pt x="65" y="30"/>
                    <a:pt x="66" y="31"/>
                    <a:pt x="66" y="32"/>
                  </a:cubicBezTo>
                  <a:close/>
                  <a:moveTo>
                    <a:pt x="150" y="19"/>
                  </a:moveTo>
                  <a:cubicBezTo>
                    <a:pt x="150" y="90"/>
                    <a:pt x="150" y="90"/>
                    <a:pt x="150" y="90"/>
                  </a:cubicBezTo>
                  <a:cubicBezTo>
                    <a:pt x="150" y="101"/>
                    <a:pt x="141" y="110"/>
                    <a:pt x="130" y="110"/>
                  </a:cubicBezTo>
                  <a:cubicBezTo>
                    <a:pt x="20" y="110"/>
                    <a:pt x="20" y="110"/>
                    <a:pt x="20" y="110"/>
                  </a:cubicBezTo>
                  <a:cubicBezTo>
                    <a:pt x="9" y="110"/>
                    <a:pt x="0" y="101"/>
                    <a:pt x="0" y="90"/>
                  </a:cubicBezTo>
                  <a:cubicBezTo>
                    <a:pt x="0" y="19"/>
                    <a:pt x="0" y="19"/>
                    <a:pt x="0" y="19"/>
                  </a:cubicBezTo>
                  <a:cubicBezTo>
                    <a:pt x="0" y="8"/>
                    <a:pt x="9" y="0"/>
                    <a:pt x="20" y="0"/>
                  </a:cubicBezTo>
                  <a:cubicBezTo>
                    <a:pt x="130" y="0"/>
                    <a:pt x="130" y="0"/>
                    <a:pt x="130" y="0"/>
                  </a:cubicBezTo>
                  <a:cubicBezTo>
                    <a:pt x="141" y="0"/>
                    <a:pt x="150" y="8"/>
                    <a:pt x="150" y="19"/>
                  </a:cubicBezTo>
                  <a:close/>
                  <a:moveTo>
                    <a:pt x="70" y="32"/>
                  </a:moveTo>
                  <a:cubicBezTo>
                    <a:pt x="70" y="29"/>
                    <a:pt x="67" y="26"/>
                    <a:pt x="64" y="26"/>
                  </a:cubicBezTo>
                  <a:cubicBezTo>
                    <a:pt x="14" y="26"/>
                    <a:pt x="14" y="26"/>
                    <a:pt x="14" y="26"/>
                  </a:cubicBezTo>
                  <a:cubicBezTo>
                    <a:pt x="11" y="26"/>
                    <a:pt x="8" y="29"/>
                    <a:pt x="8" y="32"/>
                  </a:cubicBezTo>
                  <a:cubicBezTo>
                    <a:pt x="8" y="90"/>
                    <a:pt x="8" y="90"/>
                    <a:pt x="8" y="90"/>
                  </a:cubicBezTo>
                  <a:cubicBezTo>
                    <a:pt x="8" y="93"/>
                    <a:pt x="11" y="96"/>
                    <a:pt x="14" y="96"/>
                  </a:cubicBezTo>
                  <a:cubicBezTo>
                    <a:pt x="64" y="96"/>
                    <a:pt x="64" y="96"/>
                    <a:pt x="64" y="96"/>
                  </a:cubicBezTo>
                  <a:cubicBezTo>
                    <a:pt x="67" y="96"/>
                    <a:pt x="70" y="93"/>
                    <a:pt x="70" y="90"/>
                  </a:cubicBezTo>
                  <a:lnTo>
                    <a:pt x="70" y="32"/>
                  </a:lnTo>
                  <a:close/>
                  <a:moveTo>
                    <a:pt x="75" y="18"/>
                  </a:moveTo>
                  <a:cubicBezTo>
                    <a:pt x="79" y="18"/>
                    <a:pt x="81" y="15"/>
                    <a:pt x="81" y="12"/>
                  </a:cubicBezTo>
                  <a:cubicBezTo>
                    <a:pt x="81" y="9"/>
                    <a:pt x="79" y="6"/>
                    <a:pt x="75" y="6"/>
                  </a:cubicBezTo>
                  <a:cubicBezTo>
                    <a:pt x="72" y="6"/>
                    <a:pt x="70" y="9"/>
                    <a:pt x="70" y="12"/>
                  </a:cubicBezTo>
                  <a:cubicBezTo>
                    <a:pt x="70" y="15"/>
                    <a:pt x="72" y="18"/>
                    <a:pt x="75" y="18"/>
                  </a:cubicBezTo>
                  <a:close/>
                  <a:moveTo>
                    <a:pt x="141" y="76"/>
                  </a:moveTo>
                  <a:cubicBezTo>
                    <a:pt x="141" y="75"/>
                    <a:pt x="140" y="74"/>
                    <a:pt x="138" y="74"/>
                  </a:cubicBezTo>
                  <a:cubicBezTo>
                    <a:pt x="80" y="74"/>
                    <a:pt x="80" y="74"/>
                    <a:pt x="80" y="74"/>
                  </a:cubicBezTo>
                  <a:cubicBezTo>
                    <a:pt x="79" y="74"/>
                    <a:pt x="78" y="75"/>
                    <a:pt x="78" y="76"/>
                  </a:cubicBezTo>
                  <a:cubicBezTo>
                    <a:pt x="78" y="78"/>
                    <a:pt x="79" y="79"/>
                    <a:pt x="80" y="79"/>
                  </a:cubicBezTo>
                  <a:cubicBezTo>
                    <a:pt x="138" y="79"/>
                    <a:pt x="138" y="79"/>
                    <a:pt x="138" y="79"/>
                  </a:cubicBezTo>
                  <a:cubicBezTo>
                    <a:pt x="140" y="79"/>
                    <a:pt x="141" y="78"/>
                    <a:pt x="141" y="76"/>
                  </a:cubicBezTo>
                  <a:close/>
                  <a:moveTo>
                    <a:pt x="141" y="61"/>
                  </a:moveTo>
                  <a:cubicBezTo>
                    <a:pt x="141" y="60"/>
                    <a:pt x="140" y="58"/>
                    <a:pt x="138" y="58"/>
                  </a:cubicBezTo>
                  <a:cubicBezTo>
                    <a:pt x="80" y="58"/>
                    <a:pt x="80" y="58"/>
                    <a:pt x="80" y="58"/>
                  </a:cubicBezTo>
                  <a:cubicBezTo>
                    <a:pt x="79" y="58"/>
                    <a:pt x="78" y="60"/>
                    <a:pt x="78" y="61"/>
                  </a:cubicBezTo>
                  <a:cubicBezTo>
                    <a:pt x="78" y="62"/>
                    <a:pt x="79" y="63"/>
                    <a:pt x="80" y="63"/>
                  </a:cubicBezTo>
                  <a:cubicBezTo>
                    <a:pt x="138" y="63"/>
                    <a:pt x="138" y="63"/>
                    <a:pt x="138" y="63"/>
                  </a:cubicBezTo>
                  <a:cubicBezTo>
                    <a:pt x="140" y="63"/>
                    <a:pt x="141" y="62"/>
                    <a:pt x="141" y="61"/>
                  </a:cubicBezTo>
                  <a:close/>
                  <a:moveTo>
                    <a:pt x="141" y="45"/>
                  </a:moveTo>
                  <a:cubicBezTo>
                    <a:pt x="141" y="44"/>
                    <a:pt x="140" y="43"/>
                    <a:pt x="138" y="43"/>
                  </a:cubicBezTo>
                  <a:cubicBezTo>
                    <a:pt x="80" y="43"/>
                    <a:pt x="80" y="43"/>
                    <a:pt x="80" y="43"/>
                  </a:cubicBezTo>
                  <a:cubicBezTo>
                    <a:pt x="79" y="43"/>
                    <a:pt x="78" y="44"/>
                    <a:pt x="78" y="45"/>
                  </a:cubicBezTo>
                  <a:cubicBezTo>
                    <a:pt x="78" y="47"/>
                    <a:pt x="79" y="48"/>
                    <a:pt x="80" y="48"/>
                  </a:cubicBezTo>
                  <a:cubicBezTo>
                    <a:pt x="138" y="48"/>
                    <a:pt x="138" y="48"/>
                    <a:pt x="138" y="48"/>
                  </a:cubicBezTo>
                  <a:cubicBezTo>
                    <a:pt x="140" y="48"/>
                    <a:pt x="141" y="47"/>
                    <a:pt x="141"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914400"/>
              <a:endParaRPr lang="zh-CN" altLang="en-US" sz="1015">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Freeform 144"/>
            <p:cNvSpPr>
              <a:spLocks noEditPoints="1"/>
            </p:cNvSpPr>
            <p:nvPr/>
          </p:nvSpPr>
          <p:spPr bwMode="auto">
            <a:xfrm>
              <a:off x="3019307" y="3577816"/>
              <a:ext cx="85278" cy="129892"/>
            </a:xfrm>
            <a:custGeom>
              <a:avLst/>
              <a:gdLst>
                <a:gd name="T0" fmla="*/ 31 w 46"/>
                <a:gd name="T1" fmla="*/ 45 h 61"/>
                <a:gd name="T2" fmla="*/ 38 w 46"/>
                <a:gd name="T3" fmla="*/ 32 h 61"/>
                <a:gd name="T4" fmla="*/ 40 w 46"/>
                <a:gd name="T5" fmla="*/ 27 h 61"/>
                <a:gd name="T6" fmla="*/ 26 w 46"/>
                <a:gd name="T7" fmla="*/ 7 h 61"/>
                <a:gd name="T8" fmla="*/ 1 w 46"/>
                <a:gd name="T9" fmla="*/ 26 h 61"/>
                <a:gd name="T10" fmla="*/ 3 w 46"/>
                <a:gd name="T11" fmla="*/ 33 h 61"/>
                <a:gd name="T12" fmla="*/ 10 w 46"/>
                <a:gd name="T13" fmla="*/ 46 h 61"/>
                <a:gd name="T14" fmla="*/ 18 w 46"/>
                <a:gd name="T15" fmla="*/ 61 h 61"/>
                <a:gd name="T16" fmla="*/ 24 w 46"/>
                <a:gd name="T17" fmla="*/ 61 h 61"/>
                <a:gd name="T18" fmla="*/ 36 w 46"/>
                <a:gd name="T19" fmla="*/ 55 h 61"/>
                <a:gd name="T20" fmla="*/ 36 w 46"/>
                <a:gd name="T21" fmla="*/ 27 h 61"/>
                <a:gd name="T22" fmla="*/ 26 w 46"/>
                <a:gd name="T23" fmla="*/ 27 h 61"/>
                <a:gd name="T24" fmla="*/ 17 w 46"/>
                <a:gd name="T25" fmla="*/ 28 h 61"/>
                <a:gd name="T26" fmla="*/ 33 w 46"/>
                <a:gd name="T27" fmla="*/ 36 h 61"/>
                <a:gd name="T28" fmla="*/ 24 w 46"/>
                <a:gd name="T29" fmla="*/ 30 h 61"/>
                <a:gd name="T30" fmla="*/ 33 w 46"/>
                <a:gd name="T31" fmla="*/ 36 h 61"/>
                <a:gd name="T32" fmla="*/ 17 w 46"/>
                <a:gd name="T33" fmla="*/ 28 h 61"/>
                <a:gd name="T34" fmla="*/ 12 w 46"/>
                <a:gd name="T35" fmla="*/ 27 h 61"/>
                <a:gd name="T36" fmla="*/ 21 w 46"/>
                <a:gd name="T37" fmla="*/ 20 h 61"/>
                <a:gd name="T38" fmla="*/ 9 w 46"/>
                <a:gd name="T39" fmla="*/ 29 h 61"/>
                <a:gd name="T40" fmla="*/ 18 w 46"/>
                <a:gd name="T41" fmla="*/ 30 h 61"/>
                <a:gd name="T42" fmla="*/ 9 w 46"/>
                <a:gd name="T43" fmla="*/ 36 h 61"/>
                <a:gd name="T44" fmla="*/ 5 w 46"/>
                <a:gd name="T45" fmla="*/ 34 h 61"/>
                <a:gd name="T46" fmla="*/ 5 w 46"/>
                <a:gd name="T47" fmla="*/ 33 h 61"/>
                <a:gd name="T48" fmla="*/ 2 w 46"/>
                <a:gd name="T49" fmla="*/ 27 h 61"/>
                <a:gd name="T50" fmla="*/ 3 w 46"/>
                <a:gd name="T51" fmla="*/ 28 h 61"/>
                <a:gd name="T52" fmla="*/ 5 w 46"/>
                <a:gd name="T53" fmla="*/ 29 h 61"/>
                <a:gd name="T54" fmla="*/ 6 w 46"/>
                <a:gd name="T55" fmla="*/ 30 h 61"/>
                <a:gd name="T56" fmla="*/ 6 w 46"/>
                <a:gd name="T57" fmla="*/ 30 h 61"/>
                <a:gd name="T58" fmla="*/ 19 w 46"/>
                <a:gd name="T59" fmla="*/ 33 h 61"/>
                <a:gd name="T60" fmla="*/ 23 w 46"/>
                <a:gd name="T61" fmla="*/ 33 h 61"/>
                <a:gd name="T62" fmla="*/ 36 w 46"/>
                <a:gd name="T63" fmla="*/ 30 h 61"/>
                <a:gd name="T64" fmla="*/ 37 w 46"/>
                <a:gd name="T65" fmla="*/ 30 h 61"/>
                <a:gd name="T66" fmla="*/ 37 w 46"/>
                <a:gd name="T67" fmla="*/ 29 h 61"/>
                <a:gd name="T68" fmla="*/ 38 w 46"/>
                <a:gd name="T69" fmla="*/ 27 h 61"/>
                <a:gd name="T70" fmla="*/ 39 w 46"/>
                <a:gd name="T71" fmla="*/ 26 h 61"/>
                <a:gd name="T72" fmla="*/ 39 w 46"/>
                <a:gd name="T73" fmla="*/ 28 h 61"/>
                <a:gd name="T74" fmla="*/ 36 w 46"/>
                <a:gd name="T75" fmla="*/ 33 h 61"/>
                <a:gd name="T76" fmla="*/ 21 w 46"/>
                <a:gd name="T77" fmla="*/ 50 h 61"/>
                <a:gd name="T78" fmla="*/ 18 w 46"/>
                <a:gd name="T79" fmla="*/ 59 h 61"/>
                <a:gd name="T80" fmla="*/ 21 w 46"/>
                <a:gd name="T81" fmla="*/ 51 h 61"/>
                <a:gd name="T82" fmla="*/ 30 w 46"/>
                <a:gd name="T83" fmla="*/ 46 h 61"/>
                <a:gd name="T84" fmla="*/ 18 w 46"/>
                <a:gd name="T85"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 h="61">
                  <a:moveTo>
                    <a:pt x="36" y="55"/>
                  </a:moveTo>
                  <a:cubicBezTo>
                    <a:pt x="31" y="45"/>
                    <a:pt x="31" y="45"/>
                    <a:pt x="31" y="45"/>
                  </a:cubicBezTo>
                  <a:cubicBezTo>
                    <a:pt x="33" y="43"/>
                    <a:pt x="35" y="40"/>
                    <a:pt x="36" y="37"/>
                  </a:cubicBezTo>
                  <a:cubicBezTo>
                    <a:pt x="37" y="36"/>
                    <a:pt x="38" y="34"/>
                    <a:pt x="38" y="32"/>
                  </a:cubicBezTo>
                  <a:cubicBezTo>
                    <a:pt x="39" y="31"/>
                    <a:pt x="40" y="30"/>
                    <a:pt x="40" y="28"/>
                  </a:cubicBezTo>
                  <a:cubicBezTo>
                    <a:pt x="40" y="28"/>
                    <a:pt x="40" y="28"/>
                    <a:pt x="40" y="27"/>
                  </a:cubicBezTo>
                  <a:cubicBezTo>
                    <a:pt x="46" y="12"/>
                    <a:pt x="35" y="7"/>
                    <a:pt x="31" y="6"/>
                  </a:cubicBezTo>
                  <a:cubicBezTo>
                    <a:pt x="27" y="5"/>
                    <a:pt x="26" y="7"/>
                    <a:pt x="26" y="7"/>
                  </a:cubicBezTo>
                  <a:cubicBezTo>
                    <a:pt x="23" y="0"/>
                    <a:pt x="5" y="3"/>
                    <a:pt x="2" y="14"/>
                  </a:cubicBezTo>
                  <a:cubicBezTo>
                    <a:pt x="0" y="19"/>
                    <a:pt x="0" y="23"/>
                    <a:pt x="1" y="26"/>
                  </a:cubicBezTo>
                  <a:cubicBezTo>
                    <a:pt x="1" y="26"/>
                    <a:pt x="1" y="27"/>
                    <a:pt x="1" y="28"/>
                  </a:cubicBezTo>
                  <a:cubicBezTo>
                    <a:pt x="1" y="30"/>
                    <a:pt x="2" y="32"/>
                    <a:pt x="3" y="33"/>
                  </a:cubicBezTo>
                  <a:cubicBezTo>
                    <a:pt x="3" y="34"/>
                    <a:pt x="4" y="36"/>
                    <a:pt x="5" y="37"/>
                  </a:cubicBezTo>
                  <a:cubicBezTo>
                    <a:pt x="6" y="40"/>
                    <a:pt x="8" y="43"/>
                    <a:pt x="10" y="46"/>
                  </a:cubicBezTo>
                  <a:cubicBezTo>
                    <a:pt x="5" y="55"/>
                    <a:pt x="5" y="55"/>
                    <a:pt x="5" y="55"/>
                  </a:cubicBezTo>
                  <a:cubicBezTo>
                    <a:pt x="18" y="61"/>
                    <a:pt x="18" y="61"/>
                    <a:pt x="18" y="61"/>
                  </a:cubicBezTo>
                  <a:cubicBezTo>
                    <a:pt x="18" y="61"/>
                    <a:pt x="18" y="61"/>
                    <a:pt x="18" y="61"/>
                  </a:cubicBezTo>
                  <a:cubicBezTo>
                    <a:pt x="24" y="61"/>
                    <a:pt x="24" y="61"/>
                    <a:pt x="24" y="61"/>
                  </a:cubicBezTo>
                  <a:cubicBezTo>
                    <a:pt x="24" y="61"/>
                    <a:pt x="24" y="61"/>
                    <a:pt x="24" y="61"/>
                  </a:cubicBezTo>
                  <a:lnTo>
                    <a:pt x="36" y="55"/>
                  </a:lnTo>
                  <a:close/>
                  <a:moveTo>
                    <a:pt x="25" y="15"/>
                  </a:moveTo>
                  <a:cubicBezTo>
                    <a:pt x="31" y="17"/>
                    <a:pt x="35" y="23"/>
                    <a:pt x="36" y="27"/>
                  </a:cubicBezTo>
                  <a:cubicBezTo>
                    <a:pt x="34" y="27"/>
                    <a:pt x="32" y="27"/>
                    <a:pt x="30" y="27"/>
                  </a:cubicBezTo>
                  <a:cubicBezTo>
                    <a:pt x="29" y="27"/>
                    <a:pt x="27" y="27"/>
                    <a:pt x="26" y="27"/>
                  </a:cubicBezTo>
                  <a:cubicBezTo>
                    <a:pt x="24" y="28"/>
                    <a:pt x="22" y="29"/>
                    <a:pt x="21" y="29"/>
                  </a:cubicBezTo>
                  <a:cubicBezTo>
                    <a:pt x="20" y="29"/>
                    <a:pt x="18" y="28"/>
                    <a:pt x="17" y="28"/>
                  </a:cubicBezTo>
                  <a:cubicBezTo>
                    <a:pt x="23" y="23"/>
                    <a:pt x="25" y="15"/>
                    <a:pt x="25" y="15"/>
                  </a:cubicBezTo>
                  <a:close/>
                  <a:moveTo>
                    <a:pt x="33" y="36"/>
                  </a:moveTo>
                  <a:cubicBezTo>
                    <a:pt x="32" y="36"/>
                    <a:pt x="28" y="37"/>
                    <a:pt x="27" y="36"/>
                  </a:cubicBezTo>
                  <a:cubicBezTo>
                    <a:pt x="25" y="35"/>
                    <a:pt x="24" y="32"/>
                    <a:pt x="24" y="30"/>
                  </a:cubicBezTo>
                  <a:cubicBezTo>
                    <a:pt x="24" y="28"/>
                    <a:pt x="33" y="27"/>
                    <a:pt x="34" y="29"/>
                  </a:cubicBezTo>
                  <a:cubicBezTo>
                    <a:pt x="36" y="31"/>
                    <a:pt x="35" y="35"/>
                    <a:pt x="33" y="36"/>
                  </a:cubicBezTo>
                  <a:close/>
                  <a:moveTo>
                    <a:pt x="21" y="20"/>
                  </a:moveTo>
                  <a:cubicBezTo>
                    <a:pt x="20" y="22"/>
                    <a:pt x="18" y="27"/>
                    <a:pt x="17" y="28"/>
                  </a:cubicBezTo>
                  <a:cubicBezTo>
                    <a:pt x="17" y="28"/>
                    <a:pt x="17" y="28"/>
                    <a:pt x="17" y="27"/>
                  </a:cubicBezTo>
                  <a:cubicBezTo>
                    <a:pt x="15" y="27"/>
                    <a:pt x="13" y="27"/>
                    <a:pt x="12" y="27"/>
                  </a:cubicBezTo>
                  <a:cubicBezTo>
                    <a:pt x="12" y="27"/>
                    <a:pt x="12" y="27"/>
                    <a:pt x="12" y="27"/>
                  </a:cubicBezTo>
                  <a:cubicBezTo>
                    <a:pt x="17" y="23"/>
                    <a:pt x="21" y="20"/>
                    <a:pt x="21" y="20"/>
                  </a:cubicBezTo>
                  <a:close/>
                  <a:moveTo>
                    <a:pt x="8" y="29"/>
                  </a:moveTo>
                  <a:cubicBezTo>
                    <a:pt x="8" y="29"/>
                    <a:pt x="9" y="29"/>
                    <a:pt x="9" y="29"/>
                  </a:cubicBezTo>
                  <a:cubicBezTo>
                    <a:pt x="9" y="29"/>
                    <a:pt x="9" y="28"/>
                    <a:pt x="9" y="28"/>
                  </a:cubicBezTo>
                  <a:cubicBezTo>
                    <a:pt x="12" y="28"/>
                    <a:pt x="18" y="28"/>
                    <a:pt x="18" y="30"/>
                  </a:cubicBezTo>
                  <a:cubicBezTo>
                    <a:pt x="19" y="32"/>
                    <a:pt x="18" y="35"/>
                    <a:pt x="16" y="36"/>
                  </a:cubicBezTo>
                  <a:cubicBezTo>
                    <a:pt x="14" y="37"/>
                    <a:pt x="10" y="36"/>
                    <a:pt x="9" y="36"/>
                  </a:cubicBezTo>
                  <a:cubicBezTo>
                    <a:pt x="8" y="35"/>
                    <a:pt x="7" y="31"/>
                    <a:pt x="8" y="29"/>
                  </a:cubicBezTo>
                  <a:close/>
                  <a:moveTo>
                    <a:pt x="5" y="34"/>
                  </a:moveTo>
                  <a:cubicBezTo>
                    <a:pt x="5" y="34"/>
                    <a:pt x="5" y="34"/>
                    <a:pt x="5" y="34"/>
                  </a:cubicBezTo>
                  <a:cubicBezTo>
                    <a:pt x="5" y="33"/>
                    <a:pt x="5" y="33"/>
                    <a:pt x="5" y="33"/>
                  </a:cubicBezTo>
                  <a:cubicBezTo>
                    <a:pt x="3" y="33"/>
                    <a:pt x="2" y="31"/>
                    <a:pt x="2" y="28"/>
                  </a:cubicBezTo>
                  <a:cubicBezTo>
                    <a:pt x="2" y="28"/>
                    <a:pt x="2" y="28"/>
                    <a:pt x="2" y="27"/>
                  </a:cubicBezTo>
                  <a:cubicBezTo>
                    <a:pt x="2" y="29"/>
                    <a:pt x="3" y="29"/>
                    <a:pt x="3" y="29"/>
                  </a:cubicBezTo>
                  <a:cubicBezTo>
                    <a:pt x="3" y="29"/>
                    <a:pt x="3" y="28"/>
                    <a:pt x="3" y="28"/>
                  </a:cubicBezTo>
                  <a:cubicBezTo>
                    <a:pt x="3" y="29"/>
                    <a:pt x="4" y="31"/>
                    <a:pt x="4" y="31"/>
                  </a:cubicBezTo>
                  <a:cubicBezTo>
                    <a:pt x="5" y="29"/>
                    <a:pt x="5" y="29"/>
                    <a:pt x="5" y="29"/>
                  </a:cubicBezTo>
                  <a:cubicBezTo>
                    <a:pt x="5" y="30"/>
                    <a:pt x="6" y="33"/>
                    <a:pt x="6" y="33"/>
                  </a:cubicBezTo>
                  <a:cubicBezTo>
                    <a:pt x="6" y="32"/>
                    <a:pt x="6" y="30"/>
                    <a:pt x="6" y="30"/>
                  </a:cubicBezTo>
                  <a:cubicBezTo>
                    <a:pt x="6" y="30"/>
                    <a:pt x="6" y="30"/>
                    <a:pt x="6" y="30"/>
                  </a:cubicBezTo>
                  <a:cubicBezTo>
                    <a:pt x="6" y="30"/>
                    <a:pt x="6" y="30"/>
                    <a:pt x="6" y="30"/>
                  </a:cubicBezTo>
                  <a:cubicBezTo>
                    <a:pt x="7" y="36"/>
                    <a:pt x="8" y="37"/>
                    <a:pt x="12" y="37"/>
                  </a:cubicBezTo>
                  <a:cubicBezTo>
                    <a:pt x="17" y="38"/>
                    <a:pt x="19" y="35"/>
                    <a:pt x="19" y="33"/>
                  </a:cubicBezTo>
                  <a:cubicBezTo>
                    <a:pt x="20" y="31"/>
                    <a:pt x="20" y="31"/>
                    <a:pt x="21" y="31"/>
                  </a:cubicBezTo>
                  <a:cubicBezTo>
                    <a:pt x="22" y="31"/>
                    <a:pt x="23" y="31"/>
                    <a:pt x="23" y="33"/>
                  </a:cubicBezTo>
                  <a:cubicBezTo>
                    <a:pt x="23" y="35"/>
                    <a:pt x="26" y="38"/>
                    <a:pt x="30" y="37"/>
                  </a:cubicBezTo>
                  <a:cubicBezTo>
                    <a:pt x="34" y="37"/>
                    <a:pt x="36" y="36"/>
                    <a:pt x="36" y="30"/>
                  </a:cubicBezTo>
                  <a:cubicBezTo>
                    <a:pt x="36" y="30"/>
                    <a:pt x="36" y="30"/>
                    <a:pt x="36" y="30"/>
                  </a:cubicBezTo>
                  <a:cubicBezTo>
                    <a:pt x="37" y="30"/>
                    <a:pt x="37" y="30"/>
                    <a:pt x="37" y="30"/>
                  </a:cubicBezTo>
                  <a:cubicBezTo>
                    <a:pt x="37" y="30"/>
                    <a:pt x="37" y="30"/>
                    <a:pt x="37" y="30"/>
                  </a:cubicBezTo>
                  <a:cubicBezTo>
                    <a:pt x="37" y="30"/>
                    <a:pt x="37" y="29"/>
                    <a:pt x="37" y="29"/>
                  </a:cubicBezTo>
                  <a:cubicBezTo>
                    <a:pt x="37" y="29"/>
                    <a:pt x="37" y="29"/>
                    <a:pt x="37" y="29"/>
                  </a:cubicBezTo>
                  <a:cubicBezTo>
                    <a:pt x="38" y="28"/>
                    <a:pt x="38" y="27"/>
                    <a:pt x="38" y="27"/>
                  </a:cubicBezTo>
                  <a:cubicBezTo>
                    <a:pt x="38" y="28"/>
                    <a:pt x="38" y="28"/>
                    <a:pt x="38" y="28"/>
                  </a:cubicBezTo>
                  <a:cubicBezTo>
                    <a:pt x="39" y="27"/>
                    <a:pt x="39" y="26"/>
                    <a:pt x="39" y="26"/>
                  </a:cubicBezTo>
                  <a:cubicBezTo>
                    <a:pt x="39" y="27"/>
                    <a:pt x="39" y="27"/>
                    <a:pt x="39" y="28"/>
                  </a:cubicBezTo>
                  <a:cubicBezTo>
                    <a:pt x="39" y="28"/>
                    <a:pt x="39" y="28"/>
                    <a:pt x="39" y="28"/>
                  </a:cubicBezTo>
                  <a:cubicBezTo>
                    <a:pt x="39" y="31"/>
                    <a:pt x="38" y="33"/>
                    <a:pt x="36" y="33"/>
                  </a:cubicBezTo>
                  <a:cubicBezTo>
                    <a:pt x="36" y="33"/>
                    <a:pt x="36" y="33"/>
                    <a:pt x="36" y="33"/>
                  </a:cubicBezTo>
                  <a:cubicBezTo>
                    <a:pt x="36" y="34"/>
                    <a:pt x="36" y="34"/>
                    <a:pt x="36" y="34"/>
                  </a:cubicBezTo>
                  <a:cubicBezTo>
                    <a:pt x="35" y="43"/>
                    <a:pt x="28" y="50"/>
                    <a:pt x="21" y="50"/>
                  </a:cubicBezTo>
                  <a:cubicBezTo>
                    <a:pt x="14" y="50"/>
                    <a:pt x="7" y="43"/>
                    <a:pt x="5" y="34"/>
                  </a:cubicBezTo>
                  <a:close/>
                  <a:moveTo>
                    <a:pt x="18" y="59"/>
                  </a:moveTo>
                  <a:cubicBezTo>
                    <a:pt x="11" y="47"/>
                    <a:pt x="11" y="47"/>
                    <a:pt x="11" y="47"/>
                  </a:cubicBezTo>
                  <a:cubicBezTo>
                    <a:pt x="14" y="49"/>
                    <a:pt x="17" y="51"/>
                    <a:pt x="21" y="51"/>
                  </a:cubicBezTo>
                  <a:cubicBezTo>
                    <a:pt x="24" y="51"/>
                    <a:pt x="27" y="49"/>
                    <a:pt x="30" y="46"/>
                  </a:cubicBezTo>
                  <a:cubicBezTo>
                    <a:pt x="30" y="46"/>
                    <a:pt x="30" y="46"/>
                    <a:pt x="30" y="46"/>
                  </a:cubicBezTo>
                  <a:cubicBezTo>
                    <a:pt x="24" y="59"/>
                    <a:pt x="24" y="59"/>
                    <a:pt x="24" y="59"/>
                  </a:cubicBezTo>
                  <a:lnTo>
                    <a:pt x="18" y="59"/>
                  </a:lnTo>
                  <a:close/>
                </a:path>
              </a:pathLst>
            </a:custGeom>
            <a:solidFill>
              <a:srgbClr val="00B050"/>
            </a:solidFill>
            <a:ln>
              <a:noFill/>
            </a:ln>
          </p:spPr>
          <p:txBody>
            <a:bodyPr vert="horz" wrap="square" lIns="68580" tIns="34290" rIns="68580" bIns="34290" numCol="1" anchor="t" anchorCtr="0" compatLnSpc="1"/>
            <a:lstStyle/>
            <a:p>
              <a:pPr defTabSz="914400"/>
              <a:endParaRPr lang="zh-CN" altLang="en-US" sz="1015">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3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4518" y="1193905"/>
            <a:ext cx="8902964" cy="3586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手机端采集个人签字</a:t>
            </a:r>
            <a:endParaRPr lang="zh-CN" altLang="en-US" sz="2800" dirty="0">
              <a:solidFill>
                <a:srgbClr val="007CEA"/>
              </a:solidFill>
            </a:endParaRPr>
          </a:p>
        </p:txBody>
      </p:sp>
      <p:sp>
        <p:nvSpPr>
          <p:cNvPr id="3" name="矩形 2"/>
          <p:cNvSpPr/>
          <p:nvPr/>
        </p:nvSpPr>
        <p:spPr>
          <a:xfrm>
            <a:off x="-1" y="2070191"/>
            <a:ext cx="12798425" cy="1009893"/>
          </a:xfrm>
          <a:prstGeom prst="rect">
            <a:avLst/>
          </a:prstGeom>
          <a:solidFill>
            <a:srgbClr val="00B0F0">
              <a:alpha val="88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8"/>
          <p:cNvSpPr txBox="1"/>
          <p:nvPr/>
        </p:nvSpPr>
        <p:spPr>
          <a:xfrm>
            <a:off x="1379409" y="2241580"/>
            <a:ext cx="5381955"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手写签字采集</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4" name="文本框 1"/>
          <p:cNvSpPr txBox="1"/>
          <p:nvPr/>
        </p:nvSpPr>
        <p:spPr>
          <a:xfrm>
            <a:off x="2075934" y="3344268"/>
            <a:ext cx="4575940" cy="2308324"/>
          </a:xfrm>
          <a:prstGeom prst="rect">
            <a:avLst/>
          </a:prstGeom>
          <a:noFill/>
        </p:spPr>
        <p:txBody>
          <a:bodyPr wrap="square" rtlCol="0">
            <a:spAutoFit/>
          </a:bodyPr>
          <a:lstStyle/>
          <a:p>
            <a:pPr>
              <a:lnSpc>
                <a:spcPct val="200000"/>
              </a:lnSpc>
            </a:pPr>
            <a:r>
              <a:rPr lang="zh-CN" altLang="en-US" sz="2400" dirty="0" smtClean="0">
                <a:solidFill>
                  <a:schemeClr val="tx1">
                    <a:lumMod val="50000"/>
                    <a:lumOff val="50000"/>
                  </a:schemeClr>
                </a:solidFill>
                <a:latin typeface="微软雅黑" panose="020B0503020204020204" pitchFamily="34" charset="-122"/>
                <a:ea typeface="微软雅黑" panose="020B0503020204020204" pitchFamily="34" charset="-122"/>
              </a:rPr>
              <a:t>可以通过手机采集医护人员手写签字，并与</a:t>
            </a:r>
            <a:r>
              <a:rPr lang="en-US" altLang="zh-CN" sz="2400" dirty="0" smtClean="0">
                <a:solidFill>
                  <a:schemeClr val="tx1">
                    <a:lumMod val="50000"/>
                    <a:lumOff val="50000"/>
                  </a:schemeClr>
                </a:solidFill>
                <a:latin typeface="微软雅黑" panose="020B0503020204020204" pitchFamily="34" charset="-122"/>
                <a:ea typeface="微软雅黑" panose="020B0503020204020204" pitchFamily="34" charset="-122"/>
              </a:rPr>
              <a:t>CA</a:t>
            </a:r>
            <a:r>
              <a:rPr lang="zh-CN" altLang="en-US" sz="2400" dirty="0" smtClean="0">
                <a:solidFill>
                  <a:schemeClr val="tx1">
                    <a:lumMod val="50000"/>
                    <a:lumOff val="50000"/>
                  </a:schemeClr>
                </a:solidFill>
                <a:latin typeface="微软雅黑" panose="020B0503020204020204" pitchFamily="34" charset="-122"/>
                <a:ea typeface="微软雅黑" panose="020B0503020204020204" pitchFamily="34" charset="-122"/>
              </a:rPr>
              <a:t>证书绑定，实现文件电子签名。</a:t>
            </a:r>
            <a:endPar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5" name="组合 12"/>
          <p:cNvGrpSpPr/>
          <p:nvPr/>
        </p:nvGrpSpPr>
        <p:grpSpPr>
          <a:xfrm>
            <a:off x="1557135" y="3629316"/>
            <a:ext cx="468000" cy="475486"/>
            <a:chOff x="2890152" y="3407064"/>
            <a:chExt cx="468000" cy="475486"/>
          </a:xfrm>
        </p:grpSpPr>
        <p:sp>
          <p:nvSpPr>
            <p:cNvPr id="16" name="圆角矩形 1"/>
            <p:cNvSpPr>
              <a:spLocks noChangeArrowheads="1"/>
            </p:cNvSpPr>
            <p:nvPr>
              <p:custDataLst>
                <p:tags r:id="rId1"/>
              </p:custDataLst>
            </p:nvPr>
          </p:nvSpPr>
          <p:spPr bwMode="auto">
            <a:xfrm>
              <a:off x="2890152" y="3407064"/>
              <a:ext cx="468000" cy="475486"/>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a:bodyPr>
            <a:lstStyle>
              <a:lvl1pPr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lgn="just" eaLnBrk="0" hangingPunct="0">
                <a:lnSpc>
                  <a:spcPct val="130000"/>
                </a:lnSpc>
                <a:spcBef>
                  <a:spcPct val="20000"/>
                </a:spcBef>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algn="just" eaLnBrk="0" fontAlgn="base" hangingPunct="0">
                <a:lnSpc>
                  <a:spcPct val="130000"/>
                </a:lnSpc>
                <a:spcBef>
                  <a:spcPct val="2000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algn="ctr">
                <a:spcBef>
                  <a:spcPct val="0"/>
                </a:spcBef>
              </a:pPr>
              <a:endParaRPr lang="zh-CN"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Freeform 143"/>
            <p:cNvSpPr>
              <a:spLocks noEditPoints="1"/>
            </p:cNvSpPr>
            <p:nvPr/>
          </p:nvSpPr>
          <p:spPr bwMode="auto">
            <a:xfrm>
              <a:off x="2988827" y="3527092"/>
              <a:ext cx="276934" cy="235430"/>
            </a:xfrm>
            <a:custGeom>
              <a:avLst/>
              <a:gdLst>
                <a:gd name="T0" fmla="*/ 66 w 150"/>
                <a:gd name="T1" fmla="*/ 32 h 110"/>
                <a:gd name="T2" fmla="*/ 66 w 150"/>
                <a:gd name="T3" fmla="*/ 90 h 110"/>
                <a:gd name="T4" fmla="*/ 64 w 150"/>
                <a:gd name="T5" fmla="*/ 92 h 110"/>
                <a:gd name="T6" fmla="*/ 14 w 150"/>
                <a:gd name="T7" fmla="*/ 92 h 110"/>
                <a:gd name="T8" fmla="*/ 12 w 150"/>
                <a:gd name="T9" fmla="*/ 90 h 110"/>
                <a:gd name="T10" fmla="*/ 12 w 150"/>
                <a:gd name="T11" fmla="*/ 32 h 110"/>
                <a:gd name="T12" fmla="*/ 14 w 150"/>
                <a:gd name="T13" fmla="*/ 30 h 110"/>
                <a:gd name="T14" fmla="*/ 64 w 150"/>
                <a:gd name="T15" fmla="*/ 30 h 110"/>
                <a:gd name="T16" fmla="*/ 66 w 150"/>
                <a:gd name="T17" fmla="*/ 32 h 110"/>
                <a:gd name="T18" fmla="*/ 150 w 150"/>
                <a:gd name="T19" fmla="*/ 19 h 110"/>
                <a:gd name="T20" fmla="*/ 150 w 150"/>
                <a:gd name="T21" fmla="*/ 90 h 110"/>
                <a:gd name="T22" fmla="*/ 130 w 150"/>
                <a:gd name="T23" fmla="*/ 110 h 110"/>
                <a:gd name="T24" fmla="*/ 20 w 150"/>
                <a:gd name="T25" fmla="*/ 110 h 110"/>
                <a:gd name="T26" fmla="*/ 0 w 150"/>
                <a:gd name="T27" fmla="*/ 90 h 110"/>
                <a:gd name="T28" fmla="*/ 0 w 150"/>
                <a:gd name="T29" fmla="*/ 19 h 110"/>
                <a:gd name="T30" fmla="*/ 20 w 150"/>
                <a:gd name="T31" fmla="*/ 0 h 110"/>
                <a:gd name="T32" fmla="*/ 130 w 150"/>
                <a:gd name="T33" fmla="*/ 0 h 110"/>
                <a:gd name="T34" fmla="*/ 150 w 150"/>
                <a:gd name="T35" fmla="*/ 19 h 110"/>
                <a:gd name="T36" fmla="*/ 70 w 150"/>
                <a:gd name="T37" fmla="*/ 32 h 110"/>
                <a:gd name="T38" fmla="*/ 64 w 150"/>
                <a:gd name="T39" fmla="*/ 26 h 110"/>
                <a:gd name="T40" fmla="*/ 14 w 150"/>
                <a:gd name="T41" fmla="*/ 26 h 110"/>
                <a:gd name="T42" fmla="*/ 8 w 150"/>
                <a:gd name="T43" fmla="*/ 32 h 110"/>
                <a:gd name="T44" fmla="*/ 8 w 150"/>
                <a:gd name="T45" fmla="*/ 90 h 110"/>
                <a:gd name="T46" fmla="*/ 14 w 150"/>
                <a:gd name="T47" fmla="*/ 96 h 110"/>
                <a:gd name="T48" fmla="*/ 64 w 150"/>
                <a:gd name="T49" fmla="*/ 96 h 110"/>
                <a:gd name="T50" fmla="*/ 70 w 150"/>
                <a:gd name="T51" fmla="*/ 90 h 110"/>
                <a:gd name="T52" fmla="*/ 70 w 150"/>
                <a:gd name="T53" fmla="*/ 32 h 110"/>
                <a:gd name="T54" fmla="*/ 75 w 150"/>
                <a:gd name="T55" fmla="*/ 18 h 110"/>
                <a:gd name="T56" fmla="*/ 81 w 150"/>
                <a:gd name="T57" fmla="*/ 12 h 110"/>
                <a:gd name="T58" fmla="*/ 75 w 150"/>
                <a:gd name="T59" fmla="*/ 6 h 110"/>
                <a:gd name="T60" fmla="*/ 70 w 150"/>
                <a:gd name="T61" fmla="*/ 12 h 110"/>
                <a:gd name="T62" fmla="*/ 75 w 150"/>
                <a:gd name="T63" fmla="*/ 18 h 110"/>
                <a:gd name="T64" fmla="*/ 141 w 150"/>
                <a:gd name="T65" fmla="*/ 76 h 110"/>
                <a:gd name="T66" fmla="*/ 138 w 150"/>
                <a:gd name="T67" fmla="*/ 74 h 110"/>
                <a:gd name="T68" fmla="*/ 80 w 150"/>
                <a:gd name="T69" fmla="*/ 74 h 110"/>
                <a:gd name="T70" fmla="*/ 78 w 150"/>
                <a:gd name="T71" fmla="*/ 76 h 110"/>
                <a:gd name="T72" fmla="*/ 80 w 150"/>
                <a:gd name="T73" fmla="*/ 79 h 110"/>
                <a:gd name="T74" fmla="*/ 138 w 150"/>
                <a:gd name="T75" fmla="*/ 79 h 110"/>
                <a:gd name="T76" fmla="*/ 141 w 150"/>
                <a:gd name="T77" fmla="*/ 76 h 110"/>
                <a:gd name="T78" fmla="*/ 141 w 150"/>
                <a:gd name="T79" fmla="*/ 61 h 110"/>
                <a:gd name="T80" fmla="*/ 138 w 150"/>
                <a:gd name="T81" fmla="*/ 58 h 110"/>
                <a:gd name="T82" fmla="*/ 80 w 150"/>
                <a:gd name="T83" fmla="*/ 58 h 110"/>
                <a:gd name="T84" fmla="*/ 78 w 150"/>
                <a:gd name="T85" fmla="*/ 61 h 110"/>
                <a:gd name="T86" fmla="*/ 80 w 150"/>
                <a:gd name="T87" fmla="*/ 63 h 110"/>
                <a:gd name="T88" fmla="*/ 138 w 150"/>
                <a:gd name="T89" fmla="*/ 63 h 110"/>
                <a:gd name="T90" fmla="*/ 141 w 150"/>
                <a:gd name="T91" fmla="*/ 61 h 110"/>
                <a:gd name="T92" fmla="*/ 141 w 150"/>
                <a:gd name="T93" fmla="*/ 45 h 110"/>
                <a:gd name="T94" fmla="*/ 138 w 150"/>
                <a:gd name="T95" fmla="*/ 43 h 110"/>
                <a:gd name="T96" fmla="*/ 80 w 150"/>
                <a:gd name="T97" fmla="*/ 43 h 110"/>
                <a:gd name="T98" fmla="*/ 78 w 150"/>
                <a:gd name="T99" fmla="*/ 45 h 110"/>
                <a:gd name="T100" fmla="*/ 80 w 150"/>
                <a:gd name="T101" fmla="*/ 48 h 110"/>
                <a:gd name="T102" fmla="*/ 138 w 150"/>
                <a:gd name="T103" fmla="*/ 48 h 110"/>
                <a:gd name="T104" fmla="*/ 141 w 150"/>
                <a:gd name="T105"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110">
                  <a:moveTo>
                    <a:pt x="66" y="32"/>
                  </a:moveTo>
                  <a:cubicBezTo>
                    <a:pt x="66" y="90"/>
                    <a:pt x="66" y="90"/>
                    <a:pt x="66" y="90"/>
                  </a:cubicBezTo>
                  <a:cubicBezTo>
                    <a:pt x="66" y="91"/>
                    <a:pt x="65" y="92"/>
                    <a:pt x="64" y="92"/>
                  </a:cubicBezTo>
                  <a:cubicBezTo>
                    <a:pt x="14" y="92"/>
                    <a:pt x="14" y="92"/>
                    <a:pt x="14" y="92"/>
                  </a:cubicBezTo>
                  <a:cubicBezTo>
                    <a:pt x="13" y="92"/>
                    <a:pt x="12" y="91"/>
                    <a:pt x="12" y="90"/>
                  </a:cubicBezTo>
                  <a:cubicBezTo>
                    <a:pt x="12" y="32"/>
                    <a:pt x="12" y="32"/>
                    <a:pt x="12" y="32"/>
                  </a:cubicBezTo>
                  <a:cubicBezTo>
                    <a:pt x="12" y="31"/>
                    <a:pt x="13" y="30"/>
                    <a:pt x="14" y="30"/>
                  </a:cubicBezTo>
                  <a:cubicBezTo>
                    <a:pt x="64" y="30"/>
                    <a:pt x="64" y="30"/>
                    <a:pt x="64" y="30"/>
                  </a:cubicBezTo>
                  <a:cubicBezTo>
                    <a:pt x="65" y="30"/>
                    <a:pt x="66" y="31"/>
                    <a:pt x="66" y="32"/>
                  </a:cubicBezTo>
                  <a:close/>
                  <a:moveTo>
                    <a:pt x="150" y="19"/>
                  </a:moveTo>
                  <a:cubicBezTo>
                    <a:pt x="150" y="90"/>
                    <a:pt x="150" y="90"/>
                    <a:pt x="150" y="90"/>
                  </a:cubicBezTo>
                  <a:cubicBezTo>
                    <a:pt x="150" y="101"/>
                    <a:pt x="141" y="110"/>
                    <a:pt x="130" y="110"/>
                  </a:cubicBezTo>
                  <a:cubicBezTo>
                    <a:pt x="20" y="110"/>
                    <a:pt x="20" y="110"/>
                    <a:pt x="20" y="110"/>
                  </a:cubicBezTo>
                  <a:cubicBezTo>
                    <a:pt x="9" y="110"/>
                    <a:pt x="0" y="101"/>
                    <a:pt x="0" y="90"/>
                  </a:cubicBezTo>
                  <a:cubicBezTo>
                    <a:pt x="0" y="19"/>
                    <a:pt x="0" y="19"/>
                    <a:pt x="0" y="19"/>
                  </a:cubicBezTo>
                  <a:cubicBezTo>
                    <a:pt x="0" y="8"/>
                    <a:pt x="9" y="0"/>
                    <a:pt x="20" y="0"/>
                  </a:cubicBezTo>
                  <a:cubicBezTo>
                    <a:pt x="130" y="0"/>
                    <a:pt x="130" y="0"/>
                    <a:pt x="130" y="0"/>
                  </a:cubicBezTo>
                  <a:cubicBezTo>
                    <a:pt x="141" y="0"/>
                    <a:pt x="150" y="8"/>
                    <a:pt x="150" y="19"/>
                  </a:cubicBezTo>
                  <a:close/>
                  <a:moveTo>
                    <a:pt x="70" y="32"/>
                  </a:moveTo>
                  <a:cubicBezTo>
                    <a:pt x="70" y="29"/>
                    <a:pt x="67" y="26"/>
                    <a:pt x="64" y="26"/>
                  </a:cubicBezTo>
                  <a:cubicBezTo>
                    <a:pt x="14" y="26"/>
                    <a:pt x="14" y="26"/>
                    <a:pt x="14" y="26"/>
                  </a:cubicBezTo>
                  <a:cubicBezTo>
                    <a:pt x="11" y="26"/>
                    <a:pt x="8" y="29"/>
                    <a:pt x="8" y="32"/>
                  </a:cubicBezTo>
                  <a:cubicBezTo>
                    <a:pt x="8" y="90"/>
                    <a:pt x="8" y="90"/>
                    <a:pt x="8" y="90"/>
                  </a:cubicBezTo>
                  <a:cubicBezTo>
                    <a:pt x="8" y="93"/>
                    <a:pt x="11" y="96"/>
                    <a:pt x="14" y="96"/>
                  </a:cubicBezTo>
                  <a:cubicBezTo>
                    <a:pt x="64" y="96"/>
                    <a:pt x="64" y="96"/>
                    <a:pt x="64" y="96"/>
                  </a:cubicBezTo>
                  <a:cubicBezTo>
                    <a:pt x="67" y="96"/>
                    <a:pt x="70" y="93"/>
                    <a:pt x="70" y="90"/>
                  </a:cubicBezTo>
                  <a:lnTo>
                    <a:pt x="70" y="32"/>
                  </a:lnTo>
                  <a:close/>
                  <a:moveTo>
                    <a:pt x="75" y="18"/>
                  </a:moveTo>
                  <a:cubicBezTo>
                    <a:pt x="79" y="18"/>
                    <a:pt x="81" y="15"/>
                    <a:pt x="81" y="12"/>
                  </a:cubicBezTo>
                  <a:cubicBezTo>
                    <a:pt x="81" y="9"/>
                    <a:pt x="79" y="6"/>
                    <a:pt x="75" y="6"/>
                  </a:cubicBezTo>
                  <a:cubicBezTo>
                    <a:pt x="72" y="6"/>
                    <a:pt x="70" y="9"/>
                    <a:pt x="70" y="12"/>
                  </a:cubicBezTo>
                  <a:cubicBezTo>
                    <a:pt x="70" y="15"/>
                    <a:pt x="72" y="18"/>
                    <a:pt x="75" y="18"/>
                  </a:cubicBezTo>
                  <a:close/>
                  <a:moveTo>
                    <a:pt x="141" y="76"/>
                  </a:moveTo>
                  <a:cubicBezTo>
                    <a:pt x="141" y="75"/>
                    <a:pt x="140" y="74"/>
                    <a:pt x="138" y="74"/>
                  </a:cubicBezTo>
                  <a:cubicBezTo>
                    <a:pt x="80" y="74"/>
                    <a:pt x="80" y="74"/>
                    <a:pt x="80" y="74"/>
                  </a:cubicBezTo>
                  <a:cubicBezTo>
                    <a:pt x="79" y="74"/>
                    <a:pt x="78" y="75"/>
                    <a:pt x="78" y="76"/>
                  </a:cubicBezTo>
                  <a:cubicBezTo>
                    <a:pt x="78" y="78"/>
                    <a:pt x="79" y="79"/>
                    <a:pt x="80" y="79"/>
                  </a:cubicBezTo>
                  <a:cubicBezTo>
                    <a:pt x="138" y="79"/>
                    <a:pt x="138" y="79"/>
                    <a:pt x="138" y="79"/>
                  </a:cubicBezTo>
                  <a:cubicBezTo>
                    <a:pt x="140" y="79"/>
                    <a:pt x="141" y="78"/>
                    <a:pt x="141" y="76"/>
                  </a:cubicBezTo>
                  <a:close/>
                  <a:moveTo>
                    <a:pt x="141" y="61"/>
                  </a:moveTo>
                  <a:cubicBezTo>
                    <a:pt x="141" y="60"/>
                    <a:pt x="140" y="58"/>
                    <a:pt x="138" y="58"/>
                  </a:cubicBezTo>
                  <a:cubicBezTo>
                    <a:pt x="80" y="58"/>
                    <a:pt x="80" y="58"/>
                    <a:pt x="80" y="58"/>
                  </a:cubicBezTo>
                  <a:cubicBezTo>
                    <a:pt x="79" y="58"/>
                    <a:pt x="78" y="60"/>
                    <a:pt x="78" y="61"/>
                  </a:cubicBezTo>
                  <a:cubicBezTo>
                    <a:pt x="78" y="62"/>
                    <a:pt x="79" y="63"/>
                    <a:pt x="80" y="63"/>
                  </a:cubicBezTo>
                  <a:cubicBezTo>
                    <a:pt x="138" y="63"/>
                    <a:pt x="138" y="63"/>
                    <a:pt x="138" y="63"/>
                  </a:cubicBezTo>
                  <a:cubicBezTo>
                    <a:pt x="140" y="63"/>
                    <a:pt x="141" y="62"/>
                    <a:pt x="141" y="61"/>
                  </a:cubicBezTo>
                  <a:close/>
                  <a:moveTo>
                    <a:pt x="141" y="45"/>
                  </a:moveTo>
                  <a:cubicBezTo>
                    <a:pt x="141" y="44"/>
                    <a:pt x="140" y="43"/>
                    <a:pt x="138" y="43"/>
                  </a:cubicBezTo>
                  <a:cubicBezTo>
                    <a:pt x="80" y="43"/>
                    <a:pt x="80" y="43"/>
                    <a:pt x="80" y="43"/>
                  </a:cubicBezTo>
                  <a:cubicBezTo>
                    <a:pt x="79" y="43"/>
                    <a:pt x="78" y="44"/>
                    <a:pt x="78" y="45"/>
                  </a:cubicBezTo>
                  <a:cubicBezTo>
                    <a:pt x="78" y="47"/>
                    <a:pt x="79" y="48"/>
                    <a:pt x="80" y="48"/>
                  </a:cubicBezTo>
                  <a:cubicBezTo>
                    <a:pt x="138" y="48"/>
                    <a:pt x="138" y="48"/>
                    <a:pt x="138" y="48"/>
                  </a:cubicBezTo>
                  <a:cubicBezTo>
                    <a:pt x="140" y="48"/>
                    <a:pt x="141" y="47"/>
                    <a:pt x="141"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Freeform 144"/>
            <p:cNvSpPr>
              <a:spLocks noEditPoints="1"/>
            </p:cNvSpPr>
            <p:nvPr/>
          </p:nvSpPr>
          <p:spPr bwMode="auto">
            <a:xfrm>
              <a:off x="3019307" y="3577816"/>
              <a:ext cx="85278" cy="129892"/>
            </a:xfrm>
            <a:custGeom>
              <a:avLst/>
              <a:gdLst>
                <a:gd name="T0" fmla="*/ 31 w 46"/>
                <a:gd name="T1" fmla="*/ 45 h 61"/>
                <a:gd name="T2" fmla="*/ 38 w 46"/>
                <a:gd name="T3" fmla="*/ 32 h 61"/>
                <a:gd name="T4" fmla="*/ 40 w 46"/>
                <a:gd name="T5" fmla="*/ 27 h 61"/>
                <a:gd name="T6" fmla="*/ 26 w 46"/>
                <a:gd name="T7" fmla="*/ 7 h 61"/>
                <a:gd name="T8" fmla="*/ 1 w 46"/>
                <a:gd name="T9" fmla="*/ 26 h 61"/>
                <a:gd name="T10" fmla="*/ 3 w 46"/>
                <a:gd name="T11" fmla="*/ 33 h 61"/>
                <a:gd name="T12" fmla="*/ 10 w 46"/>
                <a:gd name="T13" fmla="*/ 46 h 61"/>
                <a:gd name="T14" fmla="*/ 18 w 46"/>
                <a:gd name="T15" fmla="*/ 61 h 61"/>
                <a:gd name="T16" fmla="*/ 24 w 46"/>
                <a:gd name="T17" fmla="*/ 61 h 61"/>
                <a:gd name="T18" fmla="*/ 36 w 46"/>
                <a:gd name="T19" fmla="*/ 55 h 61"/>
                <a:gd name="T20" fmla="*/ 36 w 46"/>
                <a:gd name="T21" fmla="*/ 27 h 61"/>
                <a:gd name="T22" fmla="*/ 26 w 46"/>
                <a:gd name="T23" fmla="*/ 27 h 61"/>
                <a:gd name="T24" fmla="*/ 17 w 46"/>
                <a:gd name="T25" fmla="*/ 28 h 61"/>
                <a:gd name="T26" fmla="*/ 33 w 46"/>
                <a:gd name="T27" fmla="*/ 36 h 61"/>
                <a:gd name="T28" fmla="*/ 24 w 46"/>
                <a:gd name="T29" fmla="*/ 30 h 61"/>
                <a:gd name="T30" fmla="*/ 33 w 46"/>
                <a:gd name="T31" fmla="*/ 36 h 61"/>
                <a:gd name="T32" fmla="*/ 17 w 46"/>
                <a:gd name="T33" fmla="*/ 28 h 61"/>
                <a:gd name="T34" fmla="*/ 12 w 46"/>
                <a:gd name="T35" fmla="*/ 27 h 61"/>
                <a:gd name="T36" fmla="*/ 21 w 46"/>
                <a:gd name="T37" fmla="*/ 20 h 61"/>
                <a:gd name="T38" fmla="*/ 9 w 46"/>
                <a:gd name="T39" fmla="*/ 29 h 61"/>
                <a:gd name="T40" fmla="*/ 18 w 46"/>
                <a:gd name="T41" fmla="*/ 30 h 61"/>
                <a:gd name="T42" fmla="*/ 9 w 46"/>
                <a:gd name="T43" fmla="*/ 36 h 61"/>
                <a:gd name="T44" fmla="*/ 5 w 46"/>
                <a:gd name="T45" fmla="*/ 34 h 61"/>
                <a:gd name="T46" fmla="*/ 5 w 46"/>
                <a:gd name="T47" fmla="*/ 33 h 61"/>
                <a:gd name="T48" fmla="*/ 2 w 46"/>
                <a:gd name="T49" fmla="*/ 27 h 61"/>
                <a:gd name="T50" fmla="*/ 3 w 46"/>
                <a:gd name="T51" fmla="*/ 28 h 61"/>
                <a:gd name="T52" fmla="*/ 5 w 46"/>
                <a:gd name="T53" fmla="*/ 29 h 61"/>
                <a:gd name="T54" fmla="*/ 6 w 46"/>
                <a:gd name="T55" fmla="*/ 30 h 61"/>
                <a:gd name="T56" fmla="*/ 6 w 46"/>
                <a:gd name="T57" fmla="*/ 30 h 61"/>
                <a:gd name="T58" fmla="*/ 19 w 46"/>
                <a:gd name="T59" fmla="*/ 33 h 61"/>
                <a:gd name="T60" fmla="*/ 23 w 46"/>
                <a:gd name="T61" fmla="*/ 33 h 61"/>
                <a:gd name="T62" fmla="*/ 36 w 46"/>
                <a:gd name="T63" fmla="*/ 30 h 61"/>
                <a:gd name="T64" fmla="*/ 37 w 46"/>
                <a:gd name="T65" fmla="*/ 30 h 61"/>
                <a:gd name="T66" fmla="*/ 37 w 46"/>
                <a:gd name="T67" fmla="*/ 29 h 61"/>
                <a:gd name="T68" fmla="*/ 38 w 46"/>
                <a:gd name="T69" fmla="*/ 27 h 61"/>
                <a:gd name="T70" fmla="*/ 39 w 46"/>
                <a:gd name="T71" fmla="*/ 26 h 61"/>
                <a:gd name="T72" fmla="*/ 39 w 46"/>
                <a:gd name="T73" fmla="*/ 28 h 61"/>
                <a:gd name="T74" fmla="*/ 36 w 46"/>
                <a:gd name="T75" fmla="*/ 33 h 61"/>
                <a:gd name="T76" fmla="*/ 21 w 46"/>
                <a:gd name="T77" fmla="*/ 50 h 61"/>
                <a:gd name="T78" fmla="*/ 18 w 46"/>
                <a:gd name="T79" fmla="*/ 59 h 61"/>
                <a:gd name="T80" fmla="*/ 21 w 46"/>
                <a:gd name="T81" fmla="*/ 51 h 61"/>
                <a:gd name="T82" fmla="*/ 30 w 46"/>
                <a:gd name="T83" fmla="*/ 46 h 61"/>
                <a:gd name="T84" fmla="*/ 18 w 46"/>
                <a:gd name="T85"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 h="61">
                  <a:moveTo>
                    <a:pt x="36" y="55"/>
                  </a:moveTo>
                  <a:cubicBezTo>
                    <a:pt x="31" y="45"/>
                    <a:pt x="31" y="45"/>
                    <a:pt x="31" y="45"/>
                  </a:cubicBezTo>
                  <a:cubicBezTo>
                    <a:pt x="33" y="43"/>
                    <a:pt x="35" y="40"/>
                    <a:pt x="36" y="37"/>
                  </a:cubicBezTo>
                  <a:cubicBezTo>
                    <a:pt x="37" y="36"/>
                    <a:pt x="38" y="34"/>
                    <a:pt x="38" y="32"/>
                  </a:cubicBezTo>
                  <a:cubicBezTo>
                    <a:pt x="39" y="31"/>
                    <a:pt x="40" y="30"/>
                    <a:pt x="40" y="28"/>
                  </a:cubicBezTo>
                  <a:cubicBezTo>
                    <a:pt x="40" y="28"/>
                    <a:pt x="40" y="28"/>
                    <a:pt x="40" y="27"/>
                  </a:cubicBezTo>
                  <a:cubicBezTo>
                    <a:pt x="46" y="12"/>
                    <a:pt x="35" y="7"/>
                    <a:pt x="31" y="6"/>
                  </a:cubicBezTo>
                  <a:cubicBezTo>
                    <a:pt x="27" y="5"/>
                    <a:pt x="26" y="7"/>
                    <a:pt x="26" y="7"/>
                  </a:cubicBezTo>
                  <a:cubicBezTo>
                    <a:pt x="23" y="0"/>
                    <a:pt x="5" y="3"/>
                    <a:pt x="2" y="14"/>
                  </a:cubicBezTo>
                  <a:cubicBezTo>
                    <a:pt x="0" y="19"/>
                    <a:pt x="0" y="23"/>
                    <a:pt x="1" y="26"/>
                  </a:cubicBezTo>
                  <a:cubicBezTo>
                    <a:pt x="1" y="26"/>
                    <a:pt x="1" y="27"/>
                    <a:pt x="1" y="28"/>
                  </a:cubicBezTo>
                  <a:cubicBezTo>
                    <a:pt x="1" y="30"/>
                    <a:pt x="2" y="32"/>
                    <a:pt x="3" y="33"/>
                  </a:cubicBezTo>
                  <a:cubicBezTo>
                    <a:pt x="3" y="34"/>
                    <a:pt x="4" y="36"/>
                    <a:pt x="5" y="37"/>
                  </a:cubicBezTo>
                  <a:cubicBezTo>
                    <a:pt x="6" y="40"/>
                    <a:pt x="8" y="43"/>
                    <a:pt x="10" y="46"/>
                  </a:cubicBezTo>
                  <a:cubicBezTo>
                    <a:pt x="5" y="55"/>
                    <a:pt x="5" y="55"/>
                    <a:pt x="5" y="55"/>
                  </a:cubicBezTo>
                  <a:cubicBezTo>
                    <a:pt x="18" y="61"/>
                    <a:pt x="18" y="61"/>
                    <a:pt x="18" y="61"/>
                  </a:cubicBezTo>
                  <a:cubicBezTo>
                    <a:pt x="18" y="61"/>
                    <a:pt x="18" y="61"/>
                    <a:pt x="18" y="61"/>
                  </a:cubicBezTo>
                  <a:cubicBezTo>
                    <a:pt x="24" y="61"/>
                    <a:pt x="24" y="61"/>
                    <a:pt x="24" y="61"/>
                  </a:cubicBezTo>
                  <a:cubicBezTo>
                    <a:pt x="24" y="61"/>
                    <a:pt x="24" y="61"/>
                    <a:pt x="24" y="61"/>
                  </a:cubicBezTo>
                  <a:lnTo>
                    <a:pt x="36" y="55"/>
                  </a:lnTo>
                  <a:close/>
                  <a:moveTo>
                    <a:pt x="25" y="15"/>
                  </a:moveTo>
                  <a:cubicBezTo>
                    <a:pt x="31" y="17"/>
                    <a:pt x="35" y="23"/>
                    <a:pt x="36" y="27"/>
                  </a:cubicBezTo>
                  <a:cubicBezTo>
                    <a:pt x="34" y="27"/>
                    <a:pt x="32" y="27"/>
                    <a:pt x="30" y="27"/>
                  </a:cubicBezTo>
                  <a:cubicBezTo>
                    <a:pt x="29" y="27"/>
                    <a:pt x="27" y="27"/>
                    <a:pt x="26" y="27"/>
                  </a:cubicBezTo>
                  <a:cubicBezTo>
                    <a:pt x="24" y="28"/>
                    <a:pt x="22" y="29"/>
                    <a:pt x="21" y="29"/>
                  </a:cubicBezTo>
                  <a:cubicBezTo>
                    <a:pt x="20" y="29"/>
                    <a:pt x="18" y="28"/>
                    <a:pt x="17" y="28"/>
                  </a:cubicBezTo>
                  <a:cubicBezTo>
                    <a:pt x="23" y="23"/>
                    <a:pt x="25" y="15"/>
                    <a:pt x="25" y="15"/>
                  </a:cubicBezTo>
                  <a:close/>
                  <a:moveTo>
                    <a:pt x="33" y="36"/>
                  </a:moveTo>
                  <a:cubicBezTo>
                    <a:pt x="32" y="36"/>
                    <a:pt x="28" y="37"/>
                    <a:pt x="27" y="36"/>
                  </a:cubicBezTo>
                  <a:cubicBezTo>
                    <a:pt x="25" y="35"/>
                    <a:pt x="24" y="32"/>
                    <a:pt x="24" y="30"/>
                  </a:cubicBezTo>
                  <a:cubicBezTo>
                    <a:pt x="24" y="28"/>
                    <a:pt x="33" y="27"/>
                    <a:pt x="34" y="29"/>
                  </a:cubicBezTo>
                  <a:cubicBezTo>
                    <a:pt x="36" y="31"/>
                    <a:pt x="35" y="35"/>
                    <a:pt x="33" y="36"/>
                  </a:cubicBezTo>
                  <a:close/>
                  <a:moveTo>
                    <a:pt x="21" y="20"/>
                  </a:moveTo>
                  <a:cubicBezTo>
                    <a:pt x="20" y="22"/>
                    <a:pt x="18" y="27"/>
                    <a:pt x="17" y="28"/>
                  </a:cubicBezTo>
                  <a:cubicBezTo>
                    <a:pt x="17" y="28"/>
                    <a:pt x="17" y="28"/>
                    <a:pt x="17" y="27"/>
                  </a:cubicBezTo>
                  <a:cubicBezTo>
                    <a:pt x="15" y="27"/>
                    <a:pt x="13" y="27"/>
                    <a:pt x="12" y="27"/>
                  </a:cubicBezTo>
                  <a:cubicBezTo>
                    <a:pt x="12" y="27"/>
                    <a:pt x="12" y="27"/>
                    <a:pt x="12" y="27"/>
                  </a:cubicBezTo>
                  <a:cubicBezTo>
                    <a:pt x="17" y="23"/>
                    <a:pt x="21" y="20"/>
                    <a:pt x="21" y="20"/>
                  </a:cubicBezTo>
                  <a:close/>
                  <a:moveTo>
                    <a:pt x="8" y="29"/>
                  </a:moveTo>
                  <a:cubicBezTo>
                    <a:pt x="8" y="29"/>
                    <a:pt x="9" y="29"/>
                    <a:pt x="9" y="29"/>
                  </a:cubicBezTo>
                  <a:cubicBezTo>
                    <a:pt x="9" y="29"/>
                    <a:pt x="9" y="28"/>
                    <a:pt x="9" y="28"/>
                  </a:cubicBezTo>
                  <a:cubicBezTo>
                    <a:pt x="12" y="28"/>
                    <a:pt x="18" y="28"/>
                    <a:pt x="18" y="30"/>
                  </a:cubicBezTo>
                  <a:cubicBezTo>
                    <a:pt x="19" y="32"/>
                    <a:pt x="18" y="35"/>
                    <a:pt x="16" y="36"/>
                  </a:cubicBezTo>
                  <a:cubicBezTo>
                    <a:pt x="14" y="37"/>
                    <a:pt x="10" y="36"/>
                    <a:pt x="9" y="36"/>
                  </a:cubicBezTo>
                  <a:cubicBezTo>
                    <a:pt x="8" y="35"/>
                    <a:pt x="7" y="31"/>
                    <a:pt x="8" y="29"/>
                  </a:cubicBezTo>
                  <a:close/>
                  <a:moveTo>
                    <a:pt x="5" y="34"/>
                  </a:moveTo>
                  <a:cubicBezTo>
                    <a:pt x="5" y="34"/>
                    <a:pt x="5" y="34"/>
                    <a:pt x="5" y="34"/>
                  </a:cubicBezTo>
                  <a:cubicBezTo>
                    <a:pt x="5" y="33"/>
                    <a:pt x="5" y="33"/>
                    <a:pt x="5" y="33"/>
                  </a:cubicBezTo>
                  <a:cubicBezTo>
                    <a:pt x="3" y="33"/>
                    <a:pt x="2" y="31"/>
                    <a:pt x="2" y="28"/>
                  </a:cubicBezTo>
                  <a:cubicBezTo>
                    <a:pt x="2" y="28"/>
                    <a:pt x="2" y="28"/>
                    <a:pt x="2" y="27"/>
                  </a:cubicBezTo>
                  <a:cubicBezTo>
                    <a:pt x="2" y="29"/>
                    <a:pt x="3" y="29"/>
                    <a:pt x="3" y="29"/>
                  </a:cubicBezTo>
                  <a:cubicBezTo>
                    <a:pt x="3" y="29"/>
                    <a:pt x="3" y="28"/>
                    <a:pt x="3" y="28"/>
                  </a:cubicBezTo>
                  <a:cubicBezTo>
                    <a:pt x="3" y="29"/>
                    <a:pt x="4" y="31"/>
                    <a:pt x="4" y="31"/>
                  </a:cubicBezTo>
                  <a:cubicBezTo>
                    <a:pt x="5" y="29"/>
                    <a:pt x="5" y="29"/>
                    <a:pt x="5" y="29"/>
                  </a:cubicBezTo>
                  <a:cubicBezTo>
                    <a:pt x="5" y="30"/>
                    <a:pt x="6" y="33"/>
                    <a:pt x="6" y="33"/>
                  </a:cubicBezTo>
                  <a:cubicBezTo>
                    <a:pt x="6" y="32"/>
                    <a:pt x="6" y="30"/>
                    <a:pt x="6" y="30"/>
                  </a:cubicBezTo>
                  <a:cubicBezTo>
                    <a:pt x="6" y="30"/>
                    <a:pt x="6" y="30"/>
                    <a:pt x="6" y="30"/>
                  </a:cubicBezTo>
                  <a:cubicBezTo>
                    <a:pt x="6" y="30"/>
                    <a:pt x="6" y="30"/>
                    <a:pt x="6" y="30"/>
                  </a:cubicBezTo>
                  <a:cubicBezTo>
                    <a:pt x="7" y="36"/>
                    <a:pt x="8" y="37"/>
                    <a:pt x="12" y="37"/>
                  </a:cubicBezTo>
                  <a:cubicBezTo>
                    <a:pt x="17" y="38"/>
                    <a:pt x="19" y="35"/>
                    <a:pt x="19" y="33"/>
                  </a:cubicBezTo>
                  <a:cubicBezTo>
                    <a:pt x="20" y="31"/>
                    <a:pt x="20" y="31"/>
                    <a:pt x="21" y="31"/>
                  </a:cubicBezTo>
                  <a:cubicBezTo>
                    <a:pt x="22" y="31"/>
                    <a:pt x="23" y="31"/>
                    <a:pt x="23" y="33"/>
                  </a:cubicBezTo>
                  <a:cubicBezTo>
                    <a:pt x="23" y="35"/>
                    <a:pt x="26" y="38"/>
                    <a:pt x="30" y="37"/>
                  </a:cubicBezTo>
                  <a:cubicBezTo>
                    <a:pt x="34" y="37"/>
                    <a:pt x="36" y="36"/>
                    <a:pt x="36" y="30"/>
                  </a:cubicBezTo>
                  <a:cubicBezTo>
                    <a:pt x="36" y="30"/>
                    <a:pt x="36" y="30"/>
                    <a:pt x="36" y="30"/>
                  </a:cubicBezTo>
                  <a:cubicBezTo>
                    <a:pt x="37" y="30"/>
                    <a:pt x="37" y="30"/>
                    <a:pt x="37" y="30"/>
                  </a:cubicBezTo>
                  <a:cubicBezTo>
                    <a:pt x="37" y="30"/>
                    <a:pt x="37" y="30"/>
                    <a:pt x="37" y="30"/>
                  </a:cubicBezTo>
                  <a:cubicBezTo>
                    <a:pt x="37" y="30"/>
                    <a:pt x="37" y="29"/>
                    <a:pt x="37" y="29"/>
                  </a:cubicBezTo>
                  <a:cubicBezTo>
                    <a:pt x="37" y="29"/>
                    <a:pt x="37" y="29"/>
                    <a:pt x="37" y="29"/>
                  </a:cubicBezTo>
                  <a:cubicBezTo>
                    <a:pt x="38" y="28"/>
                    <a:pt x="38" y="27"/>
                    <a:pt x="38" y="27"/>
                  </a:cubicBezTo>
                  <a:cubicBezTo>
                    <a:pt x="38" y="28"/>
                    <a:pt x="38" y="28"/>
                    <a:pt x="38" y="28"/>
                  </a:cubicBezTo>
                  <a:cubicBezTo>
                    <a:pt x="39" y="27"/>
                    <a:pt x="39" y="26"/>
                    <a:pt x="39" y="26"/>
                  </a:cubicBezTo>
                  <a:cubicBezTo>
                    <a:pt x="39" y="27"/>
                    <a:pt x="39" y="27"/>
                    <a:pt x="39" y="28"/>
                  </a:cubicBezTo>
                  <a:cubicBezTo>
                    <a:pt x="39" y="28"/>
                    <a:pt x="39" y="28"/>
                    <a:pt x="39" y="28"/>
                  </a:cubicBezTo>
                  <a:cubicBezTo>
                    <a:pt x="39" y="31"/>
                    <a:pt x="38" y="33"/>
                    <a:pt x="36" y="33"/>
                  </a:cubicBezTo>
                  <a:cubicBezTo>
                    <a:pt x="36" y="33"/>
                    <a:pt x="36" y="33"/>
                    <a:pt x="36" y="33"/>
                  </a:cubicBezTo>
                  <a:cubicBezTo>
                    <a:pt x="36" y="34"/>
                    <a:pt x="36" y="34"/>
                    <a:pt x="36" y="34"/>
                  </a:cubicBezTo>
                  <a:cubicBezTo>
                    <a:pt x="35" y="43"/>
                    <a:pt x="28" y="50"/>
                    <a:pt x="21" y="50"/>
                  </a:cubicBezTo>
                  <a:cubicBezTo>
                    <a:pt x="14" y="50"/>
                    <a:pt x="7" y="43"/>
                    <a:pt x="5" y="34"/>
                  </a:cubicBezTo>
                  <a:close/>
                  <a:moveTo>
                    <a:pt x="18" y="59"/>
                  </a:moveTo>
                  <a:cubicBezTo>
                    <a:pt x="11" y="47"/>
                    <a:pt x="11" y="47"/>
                    <a:pt x="11" y="47"/>
                  </a:cubicBezTo>
                  <a:cubicBezTo>
                    <a:pt x="14" y="49"/>
                    <a:pt x="17" y="51"/>
                    <a:pt x="21" y="51"/>
                  </a:cubicBezTo>
                  <a:cubicBezTo>
                    <a:pt x="24" y="51"/>
                    <a:pt x="27" y="49"/>
                    <a:pt x="30" y="46"/>
                  </a:cubicBezTo>
                  <a:cubicBezTo>
                    <a:pt x="30" y="46"/>
                    <a:pt x="30" y="46"/>
                    <a:pt x="30" y="46"/>
                  </a:cubicBezTo>
                  <a:cubicBezTo>
                    <a:pt x="24" y="59"/>
                    <a:pt x="24" y="59"/>
                    <a:pt x="24" y="59"/>
                  </a:cubicBezTo>
                  <a:lnTo>
                    <a:pt x="18" y="59"/>
                  </a:lnTo>
                  <a:close/>
                </a:path>
              </a:pathLst>
            </a:custGeom>
            <a:solidFill>
              <a:srgbClr val="00B050"/>
            </a:solidFill>
            <a:ln>
              <a:noFill/>
            </a:ln>
          </p:spPr>
          <p:txBody>
            <a:bodyPr vert="horz" wrap="square" lIns="68580" tIns="34290" rIns="68580" bIns="34290" numCol="1" anchor="t" anchorCtr="0" compatLnSpc="1"/>
            <a:lstStyle/>
            <a:p>
              <a:endParaRPr lang="zh-CN" altLang="en-US" sz="1015">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410" y="664717"/>
            <a:ext cx="3415104" cy="592919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7819" y="250756"/>
            <a:ext cx="3069048" cy="920356"/>
            <a:chOff x="437819" y="250756"/>
            <a:chExt cx="3069048" cy="920356"/>
          </a:xfrm>
        </p:grpSpPr>
        <p:sp>
          <p:nvSpPr>
            <p:cNvPr id="3" name="等腰三角形 2"/>
            <p:cNvSpPr/>
            <p:nvPr/>
          </p:nvSpPr>
          <p:spPr>
            <a:xfrm rot="2778061">
              <a:off x="595887" y="299104"/>
              <a:ext cx="701050" cy="604353"/>
            </a:xfrm>
            <a:prstGeom prst="triangle">
              <a:avLst/>
            </a:prstGeom>
            <a:gradFill>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 name="等腰三角形 3"/>
            <p:cNvSpPr/>
            <p:nvPr/>
          </p:nvSpPr>
          <p:spPr>
            <a:xfrm rot="2778061">
              <a:off x="389471" y="518410"/>
              <a:ext cx="701050" cy="604353"/>
            </a:xfrm>
            <a:prstGeom prst="triangle">
              <a:avLst/>
            </a:prstGeom>
            <a:gradFill>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文本框 4"/>
            <p:cNvSpPr txBox="1"/>
            <p:nvPr/>
          </p:nvSpPr>
          <p:spPr>
            <a:xfrm>
              <a:off x="1167765" y="621196"/>
              <a:ext cx="2339102" cy="523220"/>
            </a:xfrm>
            <a:prstGeom prst="rect">
              <a:avLst/>
            </a:prstGeom>
            <a:noFill/>
          </p:spPr>
          <p:txBody>
            <a:bodyPr wrap="non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医护签名方案</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 name="Line 10"/>
          <p:cNvSpPr>
            <a:spLocks noChangeShapeType="1"/>
          </p:cNvSpPr>
          <p:nvPr/>
        </p:nvSpPr>
        <p:spPr bwMode="auto">
          <a:xfrm flipV="1">
            <a:off x="2030019" y="2541855"/>
            <a:ext cx="0" cy="1079833"/>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7" name="Line 11"/>
          <p:cNvSpPr>
            <a:spLocks noChangeShapeType="1"/>
          </p:cNvSpPr>
          <p:nvPr/>
        </p:nvSpPr>
        <p:spPr bwMode="auto">
          <a:xfrm flipV="1">
            <a:off x="3870562" y="3621688"/>
            <a:ext cx="0" cy="1077716"/>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8" name="Line 12"/>
          <p:cNvSpPr>
            <a:spLocks noChangeShapeType="1"/>
          </p:cNvSpPr>
          <p:nvPr/>
        </p:nvSpPr>
        <p:spPr bwMode="auto">
          <a:xfrm flipV="1">
            <a:off x="7134924" y="3621688"/>
            <a:ext cx="0" cy="1077716"/>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10" name="Line 14"/>
          <p:cNvSpPr>
            <a:spLocks noChangeShapeType="1"/>
          </p:cNvSpPr>
          <p:nvPr/>
        </p:nvSpPr>
        <p:spPr bwMode="auto">
          <a:xfrm flipV="1">
            <a:off x="8764990" y="2541855"/>
            <a:ext cx="0" cy="1079833"/>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11" name="Oval 15"/>
          <p:cNvSpPr>
            <a:spLocks noChangeArrowheads="1"/>
          </p:cNvSpPr>
          <p:nvPr/>
        </p:nvSpPr>
        <p:spPr bwMode="auto">
          <a:xfrm>
            <a:off x="1712520" y="2226373"/>
            <a:ext cx="632884" cy="633079"/>
          </a:xfrm>
          <a:prstGeom prst="ellipse">
            <a:avLst/>
          </a:prstGeom>
          <a:solidFill>
            <a:schemeClr val="accent1"/>
          </a:solidFill>
          <a:ln>
            <a:noFill/>
          </a:ln>
        </p:spPr>
        <p:txBody>
          <a:bodyPr vert="horz" wrap="square" lIns="121920" tIns="60960" rIns="121920" bIns="60960" numCol="1" anchor="t" anchorCtr="0" compatLnSpc="1"/>
          <a:lstStyle/>
          <a:p>
            <a:endParaRPr lang="zh-CN" altLang="en-US" sz="2400"/>
          </a:p>
        </p:txBody>
      </p:sp>
      <p:sp>
        <p:nvSpPr>
          <p:cNvPr id="12" name="Oval 16"/>
          <p:cNvSpPr>
            <a:spLocks noChangeArrowheads="1"/>
          </p:cNvSpPr>
          <p:nvPr/>
        </p:nvSpPr>
        <p:spPr bwMode="auto">
          <a:xfrm>
            <a:off x="5187362" y="2226373"/>
            <a:ext cx="630767" cy="633079"/>
          </a:xfrm>
          <a:prstGeom prst="ellipse">
            <a:avLst/>
          </a:prstGeom>
          <a:solidFill>
            <a:schemeClr val="accent3"/>
          </a:solidFill>
          <a:ln>
            <a:noFill/>
          </a:ln>
        </p:spPr>
        <p:txBody>
          <a:bodyPr vert="horz" wrap="square" lIns="121920" tIns="60960" rIns="121920" bIns="60960" numCol="1" anchor="t" anchorCtr="0" compatLnSpc="1"/>
          <a:lstStyle/>
          <a:p>
            <a:endParaRPr lang="zh-CN" altLang="en-US" sz="2400"/>
          </a:p>
        </p:txBody>
      </p:sp>
      <p:sp>
        <p:nvSpPr>
          <p:cNvPr id="13" name="Oval 17"/>
          <p:cNvSpPr>
            <a:spLocks noChangeArrowheads="1"/>
          </p:cNvSpPr>
          <p:nvPr/>
        </p:nvSpPr>
        <p:spPr bwMode="auto">
          <a:xfrm>
            <a:off x="6815307" y="4381805"/>
            <a:ext cx="635000" cy="637313"/>
          </a:xfrm>
          <a:prstGeom prst="ellipse">
            <a:avLst/>
          </a:prstGeom>
          <a:solidFill>
            <a:schemeClr val="accent4"/>
          </a:solidFill>
          <a:ln>
            <a:noFill/>
          </a:ln>
        </p:spPr>
        <p:txBody>
          <a:bodyPr vert="horz" wrap="square" lIns="121920" tIns="60960" rIns="121920" bIns="60960" numCol="1" anchor="t" anchorCtr="0" compatLnSpc="1"/>
          <a:lstStyle/>
          <a:p>
            <a:endParaRPr lang="zh-CN" altLang="en-US" sz="2400"/>
          </a:p>
        </p:txBody>
      </p:sp>
      <p:sp>
        <p:nvSpPr>
          <p:cNvPr id="14" name="Line 19"/>
          <p:cNvSpPr>
            <a:spLocks noChangeShapeType="1"/>
          </p:cNvSpPr>
          <p:nvPr/>
        </p:nvSpPr>
        <p:spPr bwMode="auto">
          <a:xfrm flipV="1">
            <a:off x="10399288" y="3621688"/>
            <a:ext cx="0" cy="1077716"/>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15" name="Oval 20"/>
          <p:cNvSpPr>
            <a:spLocks noChangeArrowheads="1"/>
          </p:cNvSpPr>
          <p:nvPr/>
        </p:nvSpPr>
        <p:spPr bwMode="auto">
          <a:xfrm>
            <a:off x="10083906" y="4381805"/>
            <a:ext cx="630767" cy="637313"/>
          </a:xfrm>
          <a:prstGeom prst="ellipse">
            <a:avLst/>
          </a:prstGeom>
          <a:solidFill>
            <a:schemeClr val="accent6"/>
          </a:solidFill>
          <a:ln>
            <a:noFill/>
          </a:ln>
        </p:spPr>
        <p:txBody>
          <a:bodyPr vert="horz" wrap="square" lIns="121920" tIns="60960" rIns="121920" bIns="60960" numCol="1" anchor="t" anchorCtr="0" compatLnSpc="1"/>
          <a:lstStyle/>
          <a:p>
            <a:endParaRPr lang="zh-CN" altLang="en-US" sz="2400"/>
          </a:p>
        </p:txBody>
      </p:sp>
      <p:sp>
        <p:nvSpPr>
          <p:cNvPr id="16" name="Oval 21"/>
          <p:cNvSpPr>
            <a:spLocks noChangeArrowheads="1"/>
          </p:cNvSpPr>
          <p:nvPr/>
        </p:nvSpPr>
        <p:spPr bwMode="auto">
          <a:xfrm>
            <a:off x="3555179" y="4381805"/>
            <a:ext cx="630767" cy="637313"/>
          </a:xfrm>
          <a:prstGeom prst="ellipse">
            <a:avLst/>
          </a:prstGeom>
          <a:solidFill>
            <a:schemeClr val="accent2"/>
          </a:solidFill>
          <a:ln>
            <a:noFill/>
          </a:ln>
        </p:spPr>
        <p:txBody>
          <a:bodyPr vert="horz" wrap="square" lIns="121920" tIns="60960" rIns="121920" bIns="60960" numCol="1" anchor="t" anchorCtr="0" compatLnSpc="1"/>
          <a:lstStyle/>
          <a:p>
            <a:endParaRPr lang="zh-CN" altLang="en-US" sz="2400"/>
          </a:p>
        </p:txBody>
      </p:sp>
      <p:sp>
        <p:nvSpPr>
          <p:cNvPr id="17" name="Oval 22"/>
          <p:cNvSpPr>
            <a:spLocks noChangeArrowheads="1"/>
          </p:cNvSpPr>
          <p:nvPr/>
        </p:nvSpPr>
        <p:spPr bwMode="auto">
          <a:xfrm>
            <a:off x="8449608" y="2226373"/>
            <a:ext cx="630767" cy="633079"/>
          </a:xfrm>
          <a:prstGeom prst="ellipse">
            <a:avLst/>
          </a:prstGeom>
          <a:solidFill>
            <a:schemeClr val="accent5"/>
          </a:solidFill>
          <a:ln>
            <a:noFill/>
          </a:ln>
        </p:spPr>
        <p:txBody>
          <a:bodyPr vert="horz" wrap="square" lIns="121920" tIns="60960" rIns="121920" bIns="60960" numCol="1" anchor="t" anchorCtr="0" compatLnSpc="1"/>
          <a:lstStyle/>
          <a:p>
            <a:endParaRPr lang="zh-CN" altLang="en-US" sz="2400"/>
          </a:p>
        </p:txBody>
      </p:sp>
      <p:sp>
        <p:nvSpPr>
          <p:cNvPr id="18" name="Freeform 5"/>
          <p:cNvSpPr/>
          <p:nvPr/>
        </p:nvSpPr>
        <p:spPr bwMode="auto">
          <a:xfrm>
            <a:off x="1074960" y="3295487"/>
            <a:ext cx="1899555" cy="650285"/>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sp>
        <p:nvSpPr>
          <p:cNvPr id="19" name="Freeform 6"/>
          <p:cNvSpPr/>
          <p:nvPr/>
        </p:nvSpPr>
        <p:spPr bwMode="auto">
          <a:xfrm>
            <a:off x="3173394" y="3295487"/>
            <a:ext cx="1394336" cy="650285"/>
          </a:xfrm>
          <a:custGeom>
            <a:avLst/>
            <a:gdLst>
              <a:gd name="T0" fmla="*/ 334 w 434"/>
              <a:gd name="T1" fmla="*/ 0 h 202"/>
              <a:gd name="T2" fmla="*/ 0 w 434"/>
              <a:gd name="T3" fmla="*/ 0 h 202"/>
              <a:gd name="T4" fmla="*/ 60 w 434"/>
              <a:gd name="T5" fmla="*/ 101 h 202"/>
              <a:gd name="T6" fmla="*/ 0 w 434"/>
              <a:gd name="T7" fmla="*/ 202 h 202"/>
              <a:gd name="T8" fmla="*/ 334 w 434"/>
              <a:gd name="T9" fmla="*/ 202 h 202"/>
              <a:gd name="T10" fmla="*/ 434 w 434"/>
              <a:gd name="T11" fmla="*/ 101 h 202"/>
              <a:gd name="T12" fmla="*/ 334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4" y="157"/>
                  <a:pt x="434" y="101"/>
                </a:cubicBezTo>
                <a:cubicBezTo>
                  <a:pt x="434" y="46"/>
                  <a:pt x="389" y="0"/>
                  <a:pt x="334" y="0"/>
                </a:cubicBezTo>
                <a:close/>
              </a:path>
            </a:pathLst>
          </a:custGeom>
          <a:solidFill>
            <a:schemeClr val="accent2"/>
          </a:solidFill>
          <a:ln>
            <a:noFill/>
          </a:ln>
        </p:spPr>
        <p:txBody>
          <a:bodyPr vert="horz" wrap="square" lIns="121920" tIns="60960" rIns="121920" bIns="60960" numCol="1" anchor="t" anchorCtr="0" compatLnSpc="1"/>
          <a:lstStyle/>
          <a:p>
            <a:endParaRPr lang="zh-CN" altLang="en-US" sz="2400"/>
          </a:p>
        </p:txBody>
      </p:sp>
      <p:sp>
        <p:nvSpPr>
          <p:cNvPr id="20" name="Freeform 7"/>
          <p:cNvSpPr/>
          <p:nvPr/>
        </p:nvSpPr>
        <p:spPr bwMode="auto">
          <a:xfrm>
            <a:off x="4805576" y="3295487"/>
            <a:ext cx="1394336" cy="650285"/>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accent3"/>
          </a:solidFill>
          <a:ln>
            <a:noFill/>
          </a:ln>
        </p:spPr>
        <p:txBody>
          <a:bodyPr vert="horz" wrap="square" lIns="121920" tIns="60960" rIns="121920" bIns="60960" numCol="1" anchor="t" anchorCtr="0" compatLnSpc="1"/>
          <a:lstStyle/>
          <a:p>
            <a:endParaRPr lang="zh-CN" altLang="en-US" sz="2400"/>
          </a:p>
        </p:txBody>
      </p:sp>
      <p:sp>
        <p:nvSpPr>
          <p:cNvPr id="21" name="Freeform 8"/>
          <p:cNvSpPr/>
          <p:nvPr/>
        </p:nvSpPr>
        <p:spPr bwMode="auto">
          <a:xfrm>
            <a:off x="6433828" y="3295487"/>
            <a:ext cx="1397957" cy="650285"/>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90" y="202"/>
                  <a:pt x="435" y="157"/>
                  <a:pt x="435" y="101"/>
                </a:cubicBezTo>
                <a:cubicBezTo>
                  <a:pt x="435" y="46"/>
                  <a:pt x="390" y="0"/>
                  <a:pt x="334" y="0"/>
                </a:cubicBezTo>
                <a:close/>
              </a:path>
            </a:pathLst>
          </a:custGeom>
          <a:solidFill>
            <a:schemeClr val="accent4"/>
          </a:solidFill>
          <a:ln>
            <a:noFill/>
          </a:ln>
        </p:spPr>
        <p:txBody>
          <a:bodyPr vert="horz" wrap="square" lIns="121920" tIns="60960" rIns="121920" bIns="60960" numCol="1" anchor="t" anchorCtr="0" compatLnSpc="1"/>
          <a:lstStyle/>
          <a:p>
            <a:endParaRPr lang="zh-CN" altLang="en-US" sz="2400"/>
          </a:p>
        </p:txBody>
      </p:sp>
      <p:sp>
        <p:nvSpPr>
          <p:cNvPr id="22" name="Freeform 9"/>
          <p:cNvSpPr/>
          <p:nvPr/>
        </p:nvSpPr>
        <p:spPr bwMode="auto">
          <a:xfrm>
            <a:off x="8068128" y="3295487"/>
            <a:ext cx="1397957" cy="650285"/>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5" y="157"/>
                  <a:pt x="435" y="101"/>
                </a:cubicBezTo>
                <a:cubicBezTo>
                  <a:pt x="435" y="46"/>
                  <a:pt x="389" y="0"/>
                  <a:pt x="334" y="0"/>
                </a:cubicBezTo>
                <a:close/>
              </a:path>
            </a:pathLst>
          </a:custGeom>
          <a:solidFill>
            <a:schemeClr val="accent5"/>
          </a:solidFill>
          <a:ln>
            <a:noFill/>
          </a:ln>
        </p:spPr>
        <p:txBody>
          <a:bodyPr vert="horz" wrap="square" lIns="121920" tIns="60960" rIns="121920" bIns="60960" numCol="1" anchor="t" anchorCtr="0" compatLnSpc="1"/>
          <a:lstStyle/>
          <a:p>
            <a:endParaRPr lang="zh-CN" altLang="en-US" sz="2400"/>
          </a:p>
        </p:txBody>
      </p:sp>
      <p:sp>
        <p:nvSpPr>
          <p:cNvPr id="23" name="Freeform 18"/>
          <p:cNvSpPr/>
          <p:nvPr/>
        </p:nvSpPr>
        <p:spPr bwMode="auto">
          <a:xfrm>
            <a:off x="9702120" y="3295487"/>
            <a:ext cx="1394336" cy="650285"/>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accent6"/>
          </a:solidFill>
          <a:ln>
            <a:noFill/>
          </a:ln>
        </p:spPr>
        <p:txBody>
          <a:bodyPr vert="horz" wrap="square" lIns="121920" tIns="60960" rIns="121920" bIns="60960" numCol="1" anchor="t" anchorCtr="0" compatLnSpc="1"/>
          <a:lstStyle/>
          <a:p>
            <a:endParaRPr lang="zh-CN" altLang="en-US" sz="2400"/>
          </a:p>
        </p:txBody>
      </p:sp>
      <p:sp>
        <p:nvSpPr>
          <p:cNvPr id="24" name="Freeform 10"/>
          <p:cNvSpPr>
            <a:spLocks noEditPoints="1"/>
          </p:cNvSpPr>
          <p:nvPr/>
        </p:nvSpPr>
        <p:spPr bwMode="auto">
          <a:xfrm>
            <a:off x="1911486" y="2383596"/>
            <a:ext cx="237067" cy="318632"/>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25" name="Freeform 11"/>
          <p:cNvSpPr>
            <a:spLocks noEditPoints="1"/>
          </p:cNvSpPr>
          <p:nvPr/>
        </p:nvSpPr>
        <p:spPr bwMode="auto">
          <a:xfrm>
            <a:off x="5370360" y="2384984"/>
            <a:ext cx="264765" cy="313740"/>
          </a:xfrm>
          <a:custGeom>
            <a:avLst/>
            <a:gdLst>
              <a:gd name="T0" fmla="*/ 116 w 162"/>
              <a:gd name="T1" fmla="*/ 53 h 192"/>
              <a:gd name="T2" fmla="*/ 101 w 162"/>
              <a:gd name="T3" fmla="*/ 89 h 192"/>
              <a:gd name="T4" fmla="*/ 101 w 162"/>
              <a:gd name="T5" fmla="*/ 90 h 192"/>
              <a:gd name="T6" fmla="*/ 122 w 162"/>
              <a:gd name="T7" fmla="*/ 109 h 192"/>
              <a:gd name="T8" fmla="*/ 150 w 162"/>
              <a:gd name="T9" fmla="*/ 121 h 192"/>
              <a:gd name="T10" fmla="*/ 150 w 162"/>
              <a:gd name="T11" fmla="*/ 180 h 192"/>
              <a:gd name="T12" fmla="*/ 121 w 162"/>
              <a:gd name="T13" fmla="*/ 192 h 192"/>
              <a:gd name="T14" fmla="*/ 28 w 162"/>
              <a:gd name="T15" fmla="*/ 185 h 192"/>
              <a:gd name="T16" fmla="*/ 28 w 162"/>
              <a:gd name="T17" fmla="*/ 178 h 192"/>
              <a:gd name="T18" fmla="*/ 12 w 162"/>
              <a:gd name="T19" fmla="*/ 178 h 192"/>
              <a:gd name="T20" fmla="*/ 0 w 162"/>
              <a:gd name="T21" fmla="*/ 161 h 192"/>
              <a:gd name="T22" fmla="*/ 4 w 162"/>
              <a:gd name="T23" fmla="*/ 123 h 192"/>
              <a:gd name="T24" fmla="*/ 30 w 162"/>
              <a:gd name="T25" fmla="*/ 89 h 192"/>
              <a:gd name="T26" fmla="*/ 15 w 162"/>
              <a:gd name="T27" fmla="*/ 53 h 192"/>
              <a:gd name="T28" fmla="*/ 117 w 162"/>
              <a:gd name="T29" fmla="*/ 130 h 192"/>
              <a:gd name="T30" fmla="*/ 117 w 162"/>
              <a:gd name="T31" fmla="*/ 146 h 192"/>
              <a:gd name="T32" fmla="*/ 97 w 162"/>
              <a:gd name="T33" fmla="*/ 151 h 192"/>
              <a:gd name="T34" fmla="*/ 117 w 162"/>
              <a:gd name="T35" fmla="*/ 155 h 192"/>
              <a:gd name="T36" fmla="*/ 122 w 162"/>
              <a:gd name="T37" fmla="*/ 176 h 192"/>
              <a:gd name="T38" fmla="*/ 126 w 162"/>
              <a:gd name="T39" fmla="*/ 155 h 192"/>
              <a:gd name="T40" fmla="*/ 146 w 162"/>
              <a:gd name="T41" fmla="*/ 151 h 192"/>
              <a:gd name="T42" fmla="*/ 126 w 162"/>
              <a:gd name="T43" fmla="*/ 146 h 192"/>
              <a:gd name="T44" fmla="*/ 117 w 162"/>
              <a:gd name="T45" fmla="*/ 130 h 192"/>
              <a:gd name="T46" fmla="*/ 99 w 162"/>
              <a:gd name="T47" fmla="*/ 128 h 192"/>
              <a:gd name="T48" fmla="*/ 99 w 162"/>
              <a:gd name="T49" fmla="*/ 174 h 192"/>
              <a:gd name="T50" fmla="*/ 144 w 162"/>
              <a:gd name="T51" fmla="*/ 174 h 192"/>
              <a:gd name="T52" fmla="*/ 144 w 162"/>
              <a:gd name="T53" fmla="*/ 128 h 192"/>
              <a:gd name="T54" fmla="*/ 99 w 162"/>
              <a:gd name="T55" fmla="*/ 128 h 192"/>
              <a:gd name="T56" fmla="*/ 103 w 162"/>
              <a:gd name="T57" fmla="*/ 113 h 192"/>
              <a:gd name="T58" fmla="*/ 66 w 162"/>
              <a:gd name="T59" fmla="*/ 105 h 192"/>
              <a:gd name="T60" fmla="*/ 17 w 162"/>
              <a:gd name="T61" fmla="*/ 129 h 192"/>
              <a:gd name="T62" fmla="*/ 15 w 162"/>
              <a:gd name="T63" fmla="*/ 161 h 192"/>
              <a:gd name="T64" fmla="*/ 34 w 162"/>
              <a:gd name="T65" fmla="*/ 163 h 192"/>
              <a:gd name="T66" fmla="*/ 38 w 162"/>
              <a:gd name="T67" fmla="*/ 138 h 192"/>
              <a:gd name="T68" fmla="*/ 43 w 162"/>
              <a:gd name="T69" fmla="*/ 170 h 192"/>
              <a:gd name="T70" fmla="*/ 43 w 162"/>
              <a:gd name="T71" fmla="*/ 177 h 192"/>
              <a:gd name="T72" fmla="*/ 81 w 162"/>
              <a:gd name="T73" fmla="*/ 151 h 192"/>
              <a:gd name="T74" fmla="*/ 93 w 162"/>
              <a:gd name="T75" fmla="*/ 121 h 192"/>
              <a:gd name="T76" fmla="*/ 103 w 162"/>
              <a:gd name="T77" fmla="*/ 113 h 192"/>
              <a:gd name="T78" fmla="*/ 66 w 162"/>
              <a:gd name="T79" fmla="*/ 16 h 192"/>
              <a:gd name="T80" fmla="*/ 66 w 162"/>
              <a:gd name="T81" fmla="*/ 89 h 192"/>
              <a:gd name="T82" fmla="*/ 66 w 162"/>
              <a:gd name="T83"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92">
                <a:moveTo>
                  <a:pt x="66" y="0"/>
                </a:moveTo>
                <a:cubicBezTo>
                  <a:pt x="93" y="0"/>
                  <a:pt x="116" y="24"/>
                  <a:pt x="116" y="53"/>
                </a:cubicBezTo>
                <a:cubicBezTo>
                  <a:pt x="116" y="67"/>
                  <a:pt x="110" y="80"/>
                  <a:pt x="101" y="89"/>
                </a:cubicBezTo>
                <a:cubicBezTo>
                  <a:pt x="101" y="89"/>
                  <a:pt x="101" y="89"/>
                  <a:pt x="101" y="89"/>
                </a:cubicBezTo>
                <a:cubicBezTo>
                  <a:pt x="101" y="89"/>
                  <a:pt x="101" y="89"/>
                  <a:pt x="101" y="89"/>
                </a:cubicBezTo>
                <a:cubicBezTo>
                  <a:pt x="101" y="90"/>
                  <a:pt x="101" y="90"/>
                  <a:pt x="101" y="90"/>
                </a:cubicBezTo>
                <a:cubicBezTo>
                  <a:pt x="107" y="96"/>
                  <a:pt x="114" y="102"/>
                  <a:pt x="119" y="109"/>
                </a:cubicBezTo>
                <a:cubicBezTo>
                  <a:pt x="120" y="109"/>
                  <a:pt x="121" y="109"/>
                  <a:pt x="122" y="109"/>
                </a:cubicBezTo>
                <a:cubicBezTo>
                  <a:pt x="133" y="109"/>
                  <a:pt x="143" y="114"/>
                  <a:pt x="150" y="121"/>
                </a:cubicBezTo>
                <a:cubicBezTo>
                  <a:pt x="150" y="121"/>
                  <a:pt x="150" y="121"/>
                  <a:pt x="150" y="121"/>
                </a:cubicBezTo>
                <a:cubicBezTo>
                  <a:pt x="158" y="129"/>
                  <a:pt x="162" y="139"/>
                  <a:pt x="162" y="151"/>
                </a:cubicBezTo>
                <a:cubicBezTo>
                  <a:pt x="162" y="162"/>
                  <a:pt x="158" y="173"/>
                  <a:pt x="150" y="180"/>
                </a:cubicBezTo>
                <a:cubicBezTo>
                  <a:pt x="143" y="188"/>
                  <a:pt x="133" y="192"/>
                  <a:pt x="122" y="192"/>
                </a:cubicBezTo>
                <a:cubicBezTo>
                  <a:pt x="121" y="192"/>
                  <a:pt x="121" y="192"/>
                  <a:pt x="121" y="192"/>
                </a:cubicBezTo>
                <a:cubicBezTo>
                  <a:pt x="35" y="192"/>
                  <a:pt x="35" y="192"/>
                  <a:pt x="35" y="192"/>
                </a:cubicBezTo>
                <a:cubicBezTo>
                  <a:pt x="31" y="192"/>
                  <a:pt x="28" y="189"/>
                  <a:pt x="28" y="185"/>
                </a:cubicBezTo>
                <a:cubicBezTo>
                  <a:pt x="28" y="185"/>
                  <a:pt x="28" y="185"/>
                  <a:pt x="28" y="185"/>
                </a:cubicBezTo>
                <a:cubicBezTo>
                  <a:pt x="28" y="178"/>
                  <a:pt x="28" y="178"/>
                  <a:pt x="28" y="178"/>
                </a:cubicBezTo>
                <a:cubicBezTo>
                  <a:pt x="14" y="178"/>
                  <a:pt x="14" y="178"/>
                  <a:pt x="14" y="178"/>
                </a:cubicBezTo>
                <a:cubicBezTo>
                  <a:pt x="13" y="178"/>
                  <a:pt x="13" y="178"/>
                  <a:pt x="12" y="178"/>
                </a:cubicBezTo>
                <a:cubicBezTo>
                  <a:pt x="8" y="177"/>
                  <a:pt x="5" y="175"/>
                  <a:pt x="3" y="172"/>
                </a:cubicBezTo>
                <a:cubicBezTo>
                  <a:pt x="1" y="169"/>
                  <a:pt x="0" y="165"/>
                  <a:pt x="0" y="161"/>
                </a:cubicBezTo>
                <a:cubicBezTo>
                  <a:pt x="0" y="145"/>
                  <a:pt x="0" y="145"/>
                  <a:pt x="0" y="145"/>
                </a:cubicBezTo>
                <a:cubicBezTo>
                  <a:pt x="0" y="137"/>
                  <a:pt x="1" y="130"/>
                  <a:pt x="4" y="123"/>
                </a:cubicBezTo>
                <a:cubicBezTo>
                  <a:pt x="9" y="109"/>
                  <a:pt x="20" y="100"/>
                  <a:pt x="30" y="90"/>
                </a:cubicBezTo>
                <a:cubicBezTo>
                  <a:pt x="30" y="89"/>
                  <a:pt x="30" y="89"/>
                  <a:pt x="30" y="89"/>
                </a:cubicBezTo>
                <a:cubicBezTo>
                  <a:pt x="30" y="89"/>
                  <a:pt x="30" y="89"/>
                  <a:pt x="30" y="89"/>
                </a:cubicBezTo>
                <a:cubicBezTo>
                  <a:pt x="20" y="80"/>
                  <a:pt x="15" y="66"/>
                  <a:pt x="15" y="53"/>
                </a:cubicBezTo>
                <a:cubicBezTo>
                  <a:pt x="15" y="24"/>
                  <a:pt x="38" y="0"/>
                  <a:pt x="66" y="0"/>
                </a:cubicBezTo>
                <a:close/>
                <a:moveTo>
                  <a:pt x="117" y="130"/>
                </a:moveTo>
                <a:cubicBezTo>
                  <a:pt x="117" y="130"/>
                  <a:pt x="117" y="130"/>
                  <a:pt x="117" y="130"/>
                </a:cubicBezTo>
                <a:cubicBezTo>
                  <a:pt x="117" y="146"/>
                  <a:pt x="117" y="146"/>
                  <a:pt x="117" y="146"/>
                </a:cubicBezTo>
                <a:cubicBezTo>
                  <a:pt x="102" y="146"/>
                  <a:pt x="102" y="146"/>
                  <a:pt x="102" y="146"/>
                </a:cubicBezTo>
                <a:cubicBezTo>
                  <a:pt x="99" y="146"/>
                  <a:pt x="97" y="148"/>
                  <a:pt x="97" y="151"/>
                </a:cubicBezTo>
                <a:cubicBezTo>
                  <a:pt x="97" y="153"/>
                  <a:pt x="99" y="155"/>
                  <a:pt x="102" y="155"/>
                </a:cubicBezTo>
                <a:cubicBezTo>
                  <a:pt x="117" y="155"/>
                  <a:pt x="117" y="155"/>
                  <a:pt x="117" y="155"/>
                </a:cubicBezTo>
                <a:cubicBezTo>
                  <a:pt x="117" y="171"/>
                  <a:pt x="117" y="171"/>
                  <a:pt x="117" y="171"/>
                </a:cubicBezTo>
                <a:cubicBezTo>
                  <a:pt x="117" y="174"/>
                  <a:pt x="119" y="176"/>
                  <a:pt x="122" y="176"/>
                </a:cubicBezTo>
                <a:cubicBezTo>
                  <a:pt x="124" y="176"/>
                  <a:pt x="126" y="174"/>
                  <a:pt x="126" y="171"/>
                </a:cubicBezTo>
                <a:cubicBezTo>
                  <a:pt x="126" y="155"/>
                  <a:pt x="126" y="155"/>
                  <a:pt x="126" y="155"/>
                </a:cubicBezTo>
                <a:cubicBezTo>
                  <a:pt x="141" y="155"/>
                  <a:pt x="141" y="155"/>
                  <a:pt x="141" y="155"/>
                </a:cubicBezTo>
                <a:cubicBezTo>
                  <a:pt x="144" y="155"/>
                  <a:pt x="146" y="153"/>
                  <a:pt x="146" y="151"/>
                </a:cubicBezTo>
                <a:cubicBezTo>
                  <a:pt x="146" y="148"/>
                  <a:pt x="144" y="146"/>
                  <a:pt x="141" y="146"/>
                </a:cubicBezTo>
                <a:cubicBezTo>
                  <a:pt x="126" y="146"/>
                  <a:pt x="126" y="146"/>
                  <a:pt x="126" y="146"/>
                </a:cubicBezTo>
                <a:cubicBezTo>
                  <a:pt x="126" y="130"/>
                  <a:pt x="126" y="130"/>
                  <a:pt x="126" y="130"/>
                </a:cubicBezTo>
                <a:cubicBezTo>
                  <a:pt x="126" y="124"/>
                  <a:pt x="117" y="124"/>
                  <a:pt x="117" y="130"/>
                </a:cubicBezTo>
                <a:close/>
                <a:moveTo>
                  <a:pt x="99" y="128"/>
                </a:moveTo>
                <a:cubicBezTo>
                  <a:pt x="99" y="128"/>
                  <a:pt x="99" y="128"/>
                  <a:pt x="99" y="128"/>
                </a:cubicBezTo>
                <a:cubicBezTo>
                  <a:pt x="94" y="133"/>
                  <a:pt x="90" y="142"/>
                  <a:pt x="90" y="151"/>
                </a:cubicBezTo>
                <a:cubicBezTo>
                  <a:pt x="90" y="160"/>
                  <a:pt x="94" y="168"/>
                  <a:pt x="99" y="174"/>
                </a:cubicBezTo>
                <a:cubicBezTo>
                  <a:pt x="105" y="179"/>
                  <a:pt x="113" y="183"/>
                  <a:pt x="122" y="183"/>
                </a:cubicBezTo>
                <a:cubicBezTo>
                  <a:pt x="130" y="183"/>
                  <a:pt x="138" y="179"/>
                  <a:pt x="144" y="174"/>
                </a:cubicBezTo>
                <a:cubicBezTo>
                  <a:pt x="150" y="168"/>
                  <a:pt x="153" y="160"/>
                  <a:pt x="153" y="151"/>
                </a:cubicBezTo>
                <a:cubicBezTo>
                  <a:pt x="153" y="142"/>
                  <a:pt x="150" y="134"/>
                  <a:pt x="144" y="128"/>
                </a:cubicBezTo>
                <a:cubicBezTo>
                  <a:pt x="144" y="128"/>
                  <a:pt x="144" y="128"/>
                  <a:pt x="144" y="128"/>
                </a:cubicBezTo>
                <a:cubicBezTo>
                  <a:pt x="132" y="115"/>
                  <a:pt x="112" y="115"/>
                  <a:pt x="99" y="128"/>
                </a:cubicBezTo>
                <a:close/>
                <a:moveTo>
                  <a:pt x="103" y="113"/>
                </a:moveTo>
                <a:cubicBezTo>
                  <a:pt x="103" y="113"/>
                  <a:pt x="103" y="113"/>
                  <a:pt x="103" y="113"/>
                </a:cubicBezTo>
                <a:cubicBezTo>
                  <a:pt x="99" y="108"/>
                  <a:pt x="93" y="103"/>
                  <a:pt x="89" y="99"/>
                </a:cubicBezTo>
                <a:cubicBezTo>
                  <a:pt x="82" y="103"/>
                  <a:pt x="74" y="105"/>
                  <a:pt x="66" y="105"/>
                </a:cubicBezTo>
                <a:cubicBezTo>
                  <a:pt x="57" y="105"/>
                  <a:pt x="49" y="103"/>
                  <a:pt x="42" y="99"/>
                </a:cubicBezTo>
                <a:cubicBezTo>
                  <a:pt x="34" y="107"/>
                  <a:pt x="22" y="117"/>
                  <a:pt x="17" y="129"/>
                </a:cubicBezTo>
                <a:cubicBezTo>
                  <a:pt x="15" y="134"/>
                  <a:pt x="15" y="139"/>
                  <a:pt x="15" y="145"/>
                </a:cubicBezTo>
                <a:cubicBezTo>
                  <a:pt x="15" y="161"/>
                  <a:pt x="15" y="161"/>
                  <a:pt x="15" y="161"/>
                </a:cubicBezTo>
                <a:cubicBezTo>
                  <a:pt x="15" y="162"/>
                  <a:pt x="15" y="162"/>
                  <a:pt x="15" y="163"/>
                </a:cubicBezTo>
                <a:cubicBezTo>
                  <a:pt x="34" y="163"/>
                  <a:pt x="34" y="163"/>
                  <a:pt x="34" y="163"/>
                </a:cubicBezTo>
                <a:cubicBezTo>
                  <a:pt x="34" y="143"/>
                  <a:pt x="34" y="143"/>
                  <a:pt x="34" y="143"/>
                </a:cubicBezTo>
                <a:cubicBezTo>
                  <a:pt x="34" y="140"/>
                  <a:pt x="36" y="138"/>
                  <a:pt x="38" y="138"/>
                </a:cubicBezTo>
                <a:cubicBezTo>
                  <a:pt x="41" y="138"/>
                  <a:pt x="43" y="140"/>
                  <a:pt x="43" y="143"/>
                </a:cubicBezTo>
                <a:cubicBezTo>
                  <a:pt x="43" y="170"/>
                  <a:pt x="43" y="170"/>
                  <a:pt x="43" y="170"/>
                </a:cubicBezTo>
                <a:cubicBezTo>
                  <a:pt x="43" y="170"/>
                  <a:pt x="43" y="170"/>
                  <a:pt x="43" y="170"/>
                </a:cubicBezTo>
                <a:cubicBezTo>
                  <a:pt x="43" y="177"/>
                  <a:pt x="43" y="177"/>
                  <a:pt x="43" y="177"/>
                </a:cubicBezTo>
                <a:cubicBezTo>
                  <a:pt x="90" y="177"/>
                  <a:pt x="90" y="177"/>
                  <a:pt x="90" y="177"/>
                </a:cubicBezTo>
                <a:cubicBezTo>
                  <a:pt x="85" y="170"/>
                  <a:pt x="81" y="161"/>
                  <a:pt x="81" y="151"/>
                </a:cubicBezTo>
                <a:cubicBezTo>
                  <a:pt x="81" y="139"/>
                  <a:pt x="86" y="129"/>
                  <a:pt x="93" y="121"/>
                </a:cubicBezTo>
                <a:cubicBezTo>
                  <a:pt x="93" y="121"/>
                  <a:pt x="93" y="121"/>
                  <a:pt x="93" y="121"/>
                </a:cubicBezTo>
                <a:cubicBezTo>
                  <a:pt x="93" y="121"/>
                  <a:pt x="93" y="121"/>
                  <a:pt x="93" y="121"/>
                </a:cubicBezTo>
                <a:cubicBezTo>
                  <a:pt x="96" y="118"/>
                  <a:pt x="99" y="115"/>
                  <a:pt x="103" y="113"/>
                </a:cubicBezTo>
                <a:close/>
                <a:moveTo>
                  <a:pt x="66" y="16"/>
                </a:moveTo>
                <a:cubicBezTo>
                  <a:pt x="66" y="16"/>
                  <a:pt x="66" y="16"/>
                  <a:pt x="66" y="16"/>
                </a:cubicBezTo>
                <a:cubicBezTo>
                  <a:pt x="46" y="16"/>
                  <a:pt x="30" y="32"/>
                  <a:pt x="30" y="53"/>
                </a:cubicBezTo>
                <a:cubicBezTo>
                  <a:pt x="30" y="73"/>
                  <a:pt x="46" y="89"/>
                  <a:pt x="66" y="89"/>
                </a:cubicBezTo>
                <a:cubicBezTo>
                  <a:pt x="85" y="89"/>
                  <a:pt x="101" y="73"/>
                  <a:pt x="101" y="53"/>
                </a:cubicBezTo>
                <a:cubicBezTo>
                  <a:pt x="101" y="32"/>
                  <a:pt x="85" y="16"/>
                  <a:pt x="66" y="16"/>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26" name="Freeform 12"/>
          <p:cNvSpPr>
            <a:spLocks noEditPoints="1"/>
          </p:cNvSpPr>
          <p:nvPr/>
        </p:nvSpPr>
        <p:spPr bwMode="auto">
          <a:xfrm>
            <a:off x="6997166" y="4520531"/>
            <a:ext cx="271283" cy="357745"/>
          </a:xfrm>
          <a:custGeom>
            <a:avLst/>
            <a:gdLst>
              <a:gd name="T0" fmla="*/ 149 w 166"/>
              <a:gd name="T1" fmla="*/ 196 h 219"/>
              <a:gd name="T2" fmla="*/ 136 w 166"/>
              <a:gd name="T3" fmla="*/ 207 h 219"/>
              <a:gd name="T4" fmla="*/ 93 w 166"/>
              <a:gd name="T5" fmla="*/ 218 h 219"/>
              <a:gd name="T6" fmla="*/ 53 w 166"/>
              <a:gd name="T7" fmla="*/ 200 h 219"/>
              <a:gd name="T8" fmla="*/ 53 w 166"/>
              <a:gd name="T9" fmla="*/ 200 h 219"/>
              <a:gd name="T10" fmla="*/ 53 w 166"/>
              <a:gd name="T11" fmla="*/ 200 h 219"/>
              <a:gd name="T12" fmla="*/ 42 w 166"/>
              <a:gd name="T13" fmla="*/ 186 h 219"/>
              <a:gd name="T14" fmla="*/ 20 w 166"/>
              <a:gd name="T15" fmla="*/ 148 h 219"/>
              <a:gd name="T16" fmla="*/ 20 w 166"/>
              <a:gd name="T17" fmla="*/ 147 h 219"/>
              <a:gd name="T18" fmla="*/ 7 w 166"/>
              <a:gd name="T19" fmla="*/ 125 h 219"/>
              <a:gd name="T20" fmla="*/ 23 w 166"/>
              <a:gd name="T21" fmla="*/ 93 h 219"/>
              <a:gd name="T22" fmla="*/ 43 w 166"/>
              <a:gd name="T23" fmla="*/ 103 h 219"/>
              <a:gd name="T24" fmla="*/ 43 w 166"/>
              <a:gd name="T25" fmla="*/ 104 h 219"/>
              <a:gd name="T26" fmla="*/ 45 w 166"/>
              <a:gd name="T27" fmla="*/ 107 h 219"/>
              <a:gd name="T28" fmla="*/ 45 w 166"/>
              <a:gd name="T29" fmla="*/ 35 h 219"/>
              <a:gd name="T30" fmla="*/ 74 w 166"/>
              <a:gd name="T31" fmla="*/ 18 h 219"/>
              <a:gd name="T32" fmla="*/ 110 w 166"/>
              <a:gd name="T33" fmla="*/ 18 h 219"/>
              <a:gd name="T34" fmla="*/ 138 w 166"/>
              <a:gd name="T35" fmla="*/ 34 h 219"/>
              <a:gd name="T36" fmla="*/ 138 w 166"/>
              <a:gd name="T37" fmla="*/ 35 h 219"/>
              <a:gd name="T38" fmla="*/ 139 w 166"/>
              <a:gd name="T39" fmla="*/ 35 h 219"/>
              <a:gd name="T40" fmla="*/ 166 w 166"/>
              <a:gd name="T41" fmla="*/ 53 h 219"/>
              <a:gd name="T42" fmla="*/ 166 w 166"/>
              <a:gd name="T43" fmla="*/ 150 h 219"/>
              <a:gd name="T44" fmla="*/ 162 w 166"/>
              <a:gd name="T45" fmla="*/ 175 h 219"/>
              <a:gd name="T46" fmla="*/ 149 w 166"/>
              <a:gd name="T47" fmla="*/ 196 h 219"/>
              <a:gd name="T48" fmla="*/ 128 w 166"/>
              <a:gd name="T49" fmla="*/ 194 h 219"/>
              <a:gd name="T50" fmla="*/ 128 w 166"/>
              <a:gd name="T51" fmla="*/ 194 h 219"/>
              <a:gd name="T52" fmla="*/ 138 w 166"/>
              <a:gd name="T53" fmla="*/ 185 h 219"/>
              <a:gd name="T54" fmla="*/ 148 w 166"/>
              <a:gd name="T55" fmla="*/ 169 h 219"/>
              <a:gd name="T56" fmla="*/ 151 w 166"/>
              <a:gd name="T57" fmla="*/ 150 h 219"/>
              <a:gd name="T58" fmla="*/ 151 w 166"/>
              <a:gd name="T59" fmla="*/ 53 h 219"/>
              <a:gd name="T60" fmla="*/ 143 w 166"/>
              <a:gd name="T61" fmla="*/ 53 h 219"/>
              <a:gd name="T62" fmla="*/ 143 w 166"/>
              <a:gd name="T63" fmla="*/ 99 h 219"/>
              <a:gd name="T64" fmla="*/ 123 w 166"/>
              <a:gd name="T65" fmla="*/ 99 h 219"/>
              <a:gd name="T66" fmla="*/ 123 w 166"/>
              <a:gd name="T67" fmla="*/ 34 h 219"/>
              <a:gd name="T68" fmla="*/ 115 w 166"/>
              <a:gd name="T69" fmla="*/ 34 h 219"/>
              <a:gd name="T70" fmla="*/ 115 w 166"/>
              <a:gd name="T71" fmla="*/ 34 h 219"/>
              <a:gd name="T72" fmla="*/ 115 w 166"/>
              <a:gd name="T73" fmla="*/ 99 h 219"/>
              <a:gd name="T74" fmla="*/ 96 w 166"/>
              <a:gd name="T75" fmla="*/ 99 h 219"/>
              <a:gd name="T76" fmla="*/ 96 w 166"/>
              <a:gd name="T77" fmla="*/ 24 h 219"/>
              <a:gd name="T78" fmla="*/ 88 w 166"/>
              <a:gd name="T79" fmla="*/ 24 h 219"/>
              <a:gd name="T80" fmla="*/ 88 w 166"/>
              <a:gd name="T81" fmla="*/ 99 h 219"/>
              <a:gd name="T82" fmla="*/ 68 w 166"/>
              <a:gd name="T83" fmla="*/ 99 h 219"/>
              <a:gd name="T84" fmla="*/ 68 w 166"/>
              <a:gd name="T85" fmla="*/ 35 h 219"/>
              <a:gd name="T86" fmla="*/ 60 w 166"/>
              <a:gd name="T87" fmla="*/ 35 h 219"/>
              <a:gd name="T88" fmla="*/ 60 w 166"/>
              <a:gd name="T89" fmla="*/ 125 h 219"/>
              <a:gd name="T90" fmla="*/ 41 w 166"/>
              <a:gd name="T91" fmla="*/ 130 h 219"/>
              <a:gd name="T92" fmla="*/ 31 w 166"/>
              <a:gd name="T93" fmla="*/ 112 h 219"/>
              <a:gd name="T94" fmla="*/ 20 w 166"/>
              <a:gd name="T95" fmla="*/ 117 h 219"/>
              <a:gd name="T96" fmla="*/ 33 w 166"/>
              <a:gd name="T97" fmla="*/ 140 h 219"/>
              <a:gd name="T98" fmla="*/ 33 w 166"/>
              <a:gd name="T99" fmla="*/ 140 h 219"/>
              <a:gd name="T100" fmla="*/ 55 w 166"/>
              <a:gd name="T101" fmla="*/ 178 h 219"/>
              <a:gd name="T102" fmla="*/ 63 w 166"/>
              <a:gd name="T103" fmla="*/ 189 h 219"/>
              <a:gd name="T104" fmla="*/ 95 w 166"/>
              <a:gd name="T105" fmla="*/ 203 h 219"/>
              <a:gd name="T106" fmla="*/ 128 w 166"/>
              <a:gd name="T107"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19">
                <a:moveTo>
                  <a:pt x="149" y="196"/>
                </a:moveTo>
                <a:cubicBezTo>
                  <a:pt x="145" y="200"/>
                  <a:pt x="141" y="204"/>
                  <a:pt x="136" y="207"/>
                </a:cubicBezTo>
                <a:cubicBezTo>
                  <a:pt x="123" y="216"/>
                  <a:pt x="108" y="219"/>
                  <a:pt x="93" y="218"/>
                </a:cubicBezTo>
                <a:cubicBezTo>
                  <a:pt x="79" y="217"/>
                  <a:pt x="65" y="211"/>
                  <a:pt x="53" y="200"/>
                </a:cubicBezTo>
                <a:cubicBezTo>
                  <a:pt x="53" y="200"/>
                  <a:pt x="53" y="200"/>
                  <a:pt x="53" y="200"/>
                </a:cubicBezTo>
                <a:cubicBezTo>
                  <a:pt x="53" y="200"/>
                  <a:pt x="53" y="200"/>
                  <a:pt x="53" y="200"/>
                </a:cubicBezTo>
                <a:cubicBezTo>
                  <a:pt x="49" y="196"/>
                  <a:pt x="45" y="191"/>
                  <a:pt x="42" y="186"/>
                </a:cubicBezTo>
                <a:cubicBezTo>
                  <a:pt x="20" y="148"/>
                  <a:pt x="20" y="148"/>
                  <a:pt x="20" y="148"/>
                </a:cubicBezTo>
                <a:cubicBezTo>
                  <a:pt x="20" y="147"/>
                  <a:pt x="20" y="147"/>
                  <a:pt x="20" y="147"/>
                </a:cubicBezTo>
                <a:cubicBezTo>
                  <a:pt x="7" y="125"/>
                  <a:pt x="7" y="125"/>
                  <a:pt x="7" y="125"/>
                </a:cubicBezTo>
                <a:cubicBezTo>
                  <a:pt x="0" y="111"/>
                  <a:pt x="8" y="95"/>
                  <a:pt x="23" y="93"/>
                </a:cubicBezTo>
                <a:cubicBezTo>
                  <a:pt x="29" y="93"/>
                  <a:pt x="37" y="95"/>
                  <a:pt x="43" y="103"/>
                </a:cubicBezTo>
                <a:cubicBezTo>
                  <a:pt x="43" y="103"/>
                  <a:pt x="43" y="104"/>
                  <a:pt x="43" y="104"/>
                </a:cubicBezTo>
                <a:cubicBezTo>
                  <a:pt x="45" y="107"/>
                  <a:pt x="45" y="107"/>
                  <a:pt x="45" y="107"/>
                </a:cubicBezTo>
                <a:cubicBezTo>
                  <a:pt x="45" y="35"/>
                  <a:pt x="45" y="35"/>
                  <a:pt x="45" y="35"/>
                </a:cubicBezTo>
                <a:cubicBezTo>
                  <a:pt x="45" y="19"/>
                  <a:pt x="61" y="11"/>
                  <a:pt x="74" y="18"/>
                </a:cubicBezTo>
                <a:cubicBezTo>
                  <a:pt x="79" y="0"/>
                  <a:pt x="104" y="1"/>
                  <a:pt x="110" y="18"/>
                </a:cubicBezTo>
                <a:cubicBezTo>
                  <a:pt x="122" y="11"/>
                  <a:pt x="138" y="19"/>
                  <a:pt x="138" y="34"/>
                </a:cubicBezTo>
                <a:cubicBezTo>
                  <a:pt x="138" y="35"/>
                  <a:pt x="138" y="35"/>
                  <a:pt x="138" y="35"/>
                </a:cubicBezTo>
                <a:cubicBezTo>
                  <a:pt x="139" y="35"/>
                  <a:pt x="139" y="35"/>
                  <a:pt x="139" y="35"/>
                </a:cubicBezTo>
                <a:cubicBezTo>
                  <a:pt x="152" y="30"/>
                  <a:pt x="166" y="38"/>
                  <a:pt x="166" y="53"/>
                </a:cubicBezTo>
                <a:cubicBezTo>
                  <a:pt x="166" y="150"/>
                  <a:pt x="166" y="150"/>
                  <a:pt x="166" y="150"/>
                </a:cubicBezTo>
                <a:cubicBezTo>
                  <a:pt x="166" y="158"/>
                  <a:pt x="165" y="167"/>
                  <a:pt x="162" y="175"/>
                </a:cubicBezTo>
                <a:cubicBezTo>
                  <a:pt x="159" y="182"/>
                  <a:pt x="155" y="190"/>
                  <a:pt x="149" y="196"/>
                </a:cubicBezTo>
                <a:close/>
                <a:moveTo>
                  <a:pt x="128" y="194"/>
                </a:moveTo>
                <a:cubicBezTo>
                  <a:pt x="128" y="194"/>
                  <a:pt x="128" y="194"/>
                  <a:pt x="128" y="194"/>
                </a:cubicBezTo>
                <a:cubicBezTo>
                  <a:pt x="132" y="192"/>
                  <a:pt x="135" y="189"/>
                  <a:pt x="138" y="185"/>
                </a:cubicBezTo>
                <a:cubicBezTo>
                  <a:pt x="142" y="181"/>
                  <a:pt x="146" y="175"/>
                  <a:pt x="148" y="169"/>
                </a:cubicBezTo>
                <a:cubicBezTo>
                  <a:pt x="150" y="163"/>
                  <a:pt x="151" y="157"/>
                  <a:pt x="151" y="150"/>
                </a:cubicBezTo>
                <a:cubicBezTo>
                  <a:pt x="151" y="53"/>
                  <a:pt x="151" y="53"/>
                  <a:pt x="151" y="53"/>
                </a:cubicBezTo>
                <a:cubicBezTo>
                  <a:pt x="151" y="47"/>
                  <a:pt x="143" y="47"/>
                  <a:pt x="143" y="53"/>
                </a:cubicBezTo>
                <a:cubicBezTo>
                  <a:pt x="143" y="99"/>
                  <a:pt x="143" y="99"/>
                  <a:pt x="143" y="99"/>
                </a:cubicBezTo>
                <a:cubicBezTo>
                  <a:pt x="143" y="111"/>
                  <a:pt x="123" y="111"/>
                  <a:pt x="123" y="99"/>
                </a:cubicBezTo>
                <a:cubicBezTo>
                  <a:pt x="123" y="34"/>
                  <a:pt x="123" y="34"/>
                  <a:pt x="123" y="34"/>
                </a:cubicBezTo>
                <a:cubicBezTo>
                  <a:pt x="123" y="29"/>
                  <a:pt x="115" y="29"/>
                  <a:pt x="115" y="34"/>
                </a:cubicBezTo>
                <a:cubicBezTo>
                  <a:pt x="115" y="34"/>
                  <a:pt x="115" y="34"/>
                  <a:pt x="115" y="34"/>
                </a:cubicBezTo>
                <a:cubicBezTo>
                  <a:pt x="115" y="99"/>
                  <a:pt x="115" y="99"/>
                  <a:pt x="115" y="99"/>
                </a:cubicBezTo>
                <a:cubicBezTo>
                  <a:pt x="115" y="111"/>
                  <a:pt x="96" y="111"/>
                  <a:pt x="96" y="99"/>
                </a:cubicBezTo>
                <a:cubicBezTo>
                  <a:pt x="96" y="24"/>
                  <a:pt x="96" y="24"/>
                  <a:pt x="96" y="24"/>
                </a:cubicBezTo>
                <a:cubicBezTo>
                  <a:pt x="96" y="18"/>
                  <a:pt x="88" y="19"/>
                  <a:pt x="88" y="24"/>
                </a:cubicBezTo>
                <a:cubicBezTo>
                  <a:pt x="88" y="99"/>
                  <a:pt x="88" y="99"/>
                  <a:pt x="88" y="99"/>
                </a:cubicBezTo>
                <a:cubicBezTo>
                  <a:pt x="88" y="111"/>
                  <a:pt x="68" y="111"/>
                  <a:pt x="68" y="99"/>
                </a:cubicBezTo>
                <a:cubicBezTo>
                  <a:pt x="68" y="35"/>
                  <a:pt x="68" y="35"/>
                  <a:pt x="68" y="35"/>
                </a:cubicBezTo>
                <a:cubicBezTo>
                  <a:pt x="68" y="29"/>
                  <a:pt x="60" y="29"/>
                  <a:pt x="60" y="35"/>
                </a:cubicBezTo>
                <a:cubicBezTo>
                  <a:pt x="60" y="125"/>
                  <a:pt x="60" y="125"/>
                  <a:pt x="60" y="125"/>
                </a:cubicBezTo>
                <a:cubicBezTo>
                  <a:pt x="60" y="135"/>
                  <a:pt x="46" y="139"/>
                  <a:pt x="41" y="130"/>
                </a:cubicBezTo>
                <a:cubicBezTo>
                  <a:pt x="31" y="112"/>
                  <a:pt x="31" y="112"/>
                  <a:pt x="31" y="112"/>
                </a:cubicBezTo>
                <a:cubicBezTo>
                  <a:pt x="26" y="106"/>
                  <a:pt x="16" y="110"/>
                  <a:pt x="20" y="117"/>
                </a:cubicBezTo>
                <a:cubicBezTo>
                  <a:pt x="33" y="140"/>
                  <a:pt x="33" y="140"/>
                  <a:pt x="33" y="140"/>
                </a:cubicBezTo>
                <a:cubicBezTo>
                  <a:pt x="33" y="140"/>
                  <a:pt x="33" y="140"/>
                  <a:pt x="33" y="140"/>
                </a:cubicBezTo>
                <a:cubicBezTo>
                  <a:pt x="55" y="178"/>
                  <a:pt x="55" y="178"/>
                  <a:pt x="55" y="178"/>
                </a:cubicBezTo>
                <a:cubicBezTo>
                  <a:pt x="57" y="182"/>
                  <a:pt x="60" y="186"/>
                  <a:pt x="63" y="189"/>
                </a:cubicBezTo>
                <a:cubicBezTo>
                  <a:pt x="72" y="197"/>
                  <a:pt x="83" y="202"/>
                  <a:pt x="95" y="203"/>
                </a:cubicBezTo>
                <a:cubicBezTo>
                  <a:pt x="106" y="204"/>
                  <a:pt x="118" y="201"/>
                  <a:pt x="128" y="194"/>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27" name="Freeform 13"/>
          <p:cNvSpPr>
            <a:spLocks noEditPoints="1"/>
          </p:cNvSpPr>
          <p:nvPr/>
        </p:nvSpPr>
        <p:spPr bwMode="auto">
          <a:xfrm>
            <a:off x="3713738" y="4554185"/>
            <a:ext cx="313645" cy="292552"/>
          </a:xfrm>
          <a:custGeom>
            <a:avLst/>
            <a:gdLst>
              <a:gd name="T0" fmla="*/ 70 w 192"/>
              <a:gd name="T1" fmla="*/ 76 h 179"/>
              <a:gd name="T2" fmla="*/ 70 w 192"/>
              <a:gd name="T3" fmla="*/ 97 h 179"/>
              <a:gd name="T4" fmla="*/ 50 w 192"/>
              <a:gd name="T5" fmla="*/ 97 h 179"/>
              <a:gd name="T6" fmla="*/ 50 w 192"/>
              <a:gd name="T7" fmla="*/ 76 h 179"/>
              <a:gd name="T8" fmla="*/ 96 w 192"/>
              <a:gd name="T9" fmla="*/ 0 h 179"/>
              <a:gd name="T10" fmla="*/ 163 w 192"/>
              <a:gd name="T11" fmla="*/ 25 h 179"/>
              <a:gd name="T12" fmla="*/ 163 w 192"/>
              <a:gd name="T13" fmla="*/ 148 h 179"/>
              <a:gd name="T14" fmla="*/ 73 w 192"/>
              <a:gd name="T15" fmla="*/ 170 h 179"/>
              <a:gd name="T16" fmla="*/ 31 w 192"/>
              <a:gd name="T17" fmla="*/ 177 h 179"/>
              <a:gd name="T18" fmla="*/ 24 w 192"/>
              <a:gd name="T19" fmla="*/ 179 h 179"/>
              <a:gd name="T20" fmla="*/ 13 w 192"/>
              <a:gd name="T21" fmla="*/ 170 h 179"/>
              <a:gd name="T22" fmla="*/ 13 w 192"/>
              <a:gd name="T23" fmla="*/ 162 h 179"/>
              <a:gd name="T24" fmla="*/ 5 w 192"/>
              <a:gd name="T25" fmla="*/ 115 h 179"/>
              <a:gd name="T26" fmla="*/ 28 w 192"/>
              <a:gd name="T27" fmla="*/ 25 h 179"/>
              <a:gd name="T28" fmla="*/ 153 w 192"/>
              <a:gd name="T29" fmla="*/ 37 h 179"/>
              <a:gd name="T30" fmla="*/ 96 w 192"/>
              <a:gd name="T31" fmla="*/ 16 h 179"/>
              <a:gd name="T32" fmla="*/ 14 w 192"/>
              <a:gd name="T33" fmla="*/ 86 h 179"/>
              <a:gd name="T34" fmla="*/ 31 w 192"/>
              <a:gd name="T35" fmla="*/ 130 h 179"/>
              <a:gd name="T36" fmla="*/ 28 w 192"/>
              <a:gd name="T37" fmla="*/ 162 h 179"/>
              <a:gd name="T38" fmla="*/ 57 w 192"/>
              <a:gd name="T39" fmla="*/ 149 h 179"/>
              <a:gd name="T40" fmla="*/ 96 w 192"/>
              <a:gd name="T41" fmla="*/ 157 h 179"/>
              <a:gd name="T42" fmla="*/ 177 w 192"/>
              <a:gd name="T43" fmla="*/ 86 h 179"/>
              <a:gd name="T44" fmla="*/ 64 w 192"/>
              <a:gd name="T45" fmla="*/ 83 h 179"/>
              <a:gd name="T46" fmla="*/ 60 w 192"/>
              <a:gd name="T47" fmla="*/ 81 h 179"/>
              <a:gd name="T48" fmla="*/ 55 w 192"/>
              <a:gd name="T49" fmla="*/ 86 h 179"/>
              <a:gd name="T50" fmla="*/ 60 w 192"/>
              <a:gd name="T51" fmla="*/ 92 h 179"/>
              <a:gd name="T52" fmla="*/ 65 w 192"/>
              <a:gd name="T53" fmla="*/ 86 h 179"/>
              <a:gd name="T54" fmla="*/ 96 w 192"/>
              <a:gd name="T55" fmla="*/ 72 h 179"/>
              <a:gd name="T56" fmla="*/ 105 w 192"/>
              <a:gd name="T57" fmla="*/ 76 h 179"/>
              <a:gd name="T58" fmla="*/ 105 w 192"/>
              <a:gd name="T59" fmla="*/ 97 h 179"/>
              <a:gd name="T60" fmla="*/ 86 w 192"/>
              <a:gd name="T61" fmla="*/ 97 h 179"/>
              <a:gd name="T62" fmla="*/ 86 w 192"/>
              <a:gd name="T63" fmla="*/ 76 h 179"/>
              <a:gd name="T64" fmla="*/ 99 w 192"/>
              <a:gd name="T65" fmla="*/ 83 h 179"/>
              <a:gd name="T66" fmla="*/ 96 w 192"/>
              <a:gd name="T67" fmla="*/ 81 h 179"/>
              <a:gd name="T68" fmla="*/ 90 w 192"/>
              <a:gd name="T69" fmla="*/ 86 h 179"/>
              <a:gd name="T70" fmla="*/ 96 w 192"/>
              <a:gd name="T71" fmla="*/ 92 h 179"/>
              <a:gd name="T72" fmla="*/ 101 w 192"/>
              <a:gd name="T73" fmla="*/ 86 h 179"/>
              <a:gd name="T74" fmla="*/ 131 w 192"/>
              <a:gd name="T75" fmla="*/ 72 h 179"/>
              <a:gd name="T76" fmla="*/ 141 w 192"/>
              <a:gd name="T77" fmla="*/ 76 h 179"/>
              <a:gd name="T78" fmla="*/ 141 w 192"/>
              <a:gd name="T79" fmla="*/ 97 h 179"/>
              <a:gd name="T80" fmla="*/ 121 w 192"/>
              <a:gd name="T81" fmla="*/ 97 h 179"/>
              <a:gd name="T82" fmla="*/ 121 w 192"/>
              <a:gd name="T83" fmla="*/ 76 h 179"/>
              <a:gd name="T84" fmla="*/ 135 w 192"/>
              <a:gd name="T85" fmla="*/ 83 h 179"/>
              <a:gd name="T86" fmla="*/ 131 w 192"/>
              <a:gd name="T87" fmla="*/ 81 h 179"/>
              <a:gd name="T88" fmla="*/ 126 w 192"/>
              <a:gd name="T89" fmla="*/ 86 h 179"/>
              <a:gd name="T90" fmla="*/ 131 w 192"/>
              <a:gd name="T91" fmla="*/ 92 h 179"/>
              <a:gd name="T92" fmla="*/ 136 w 192"/>
              <a:gd name="T93" fmla="*/ 8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79">
                <a:moveTo>
                  <a:pt x="60" y="72"/>
                </a:moveTo>
                <a:cubicBezTo>
                  <a:pt x="64" y="72"/>
                  <a:pt x="67" y="74"/>
                  <a:pt x="70" y="76"/>
                </a:cubicBezTo>
                <a:cubicBezTo>
                  <a:pt x="73" y="79"/>
                  <a:pt x="74" y="82"/>
                  <a:pt x="74" y="86"/>
                </a:cubicBezTo>
                <a:cubicBezTo>
                  <a:pt x="74" y="90"/>
                  <a:pt x="73" y="94"/>
                  <a:pt x="70" y="97"/>
                </a:cubicBezTo>
                <a:cubicBezTo>
                  <a:pt x="67" y="99"/>
                  <a:pt x="64" y="101"/>
                  <a:pt x="60" y="101"/>
                </a:cubicBezTo>
                <a:cubicBezTo>
                  <a:pt x="56" y="101"/>
                  <a:pt x="53" y="99"/>
                  <a:pt x="50" y="97"/>
                </a:cubicBezTo>
                <a:cubicBezTo>
                  <a:pt x="48" y="94"/>
                  <a:pt x="46" y="90"/>
                  <a:pt x="46" y="86"/>
                </a:cubicBezTo>
                <a:cubicBezTo>
                  <a:pt x="46" y="82"/>
                  <a:pt x="48" y="79"/>
                  <a:pt x="50" y="76"/>
                </a:cubicBezTo>
                <a:cubicBezTo>
                  <a:pt x="53" y="74"/>
                  <a:pt x="56" y="72"/>
                  <a:pt x="60" y="72"/>
                </a:cubicBezTo>
                <a:close/>
                <a:moveTo>
                  <a:pt x="96" y="0"/>
                </a:moveTo>
                <a:cubicBezTo>
                  <a:pt x="96" y="0"/>
                  <a:pt x="96" y="0"/>
                  <a:pt x="96" y="0"/>
                </a:cubicBezTo>
                <a:cubicBezTo>
                  <a:pt x="122" y="0"/>
                  <a:pt x="146" y="10"/>
                  <a:pt x="163" y="25"/>
                </a:cubicBezTo>
                <a:cubicBezTo>
                  <a:pt x="181" y="41"/>
                  <a:pt x="192" y="62"/>
                  <a:pt x="192" y="86"/>
                </a:cubicBezTo>
                <a:cubicBezTo>
                  <a:pt x="192" y="110"/>
                  <a:pt x="181" y="132"/>
                  <a:pt x="163" y="148"/>
                </a:cubicBezTo>
                <a:cubicBezTo>
                  <a:pt x="146" y="163"/>
                  <a:pt x="122" y="172"/>
                  <a:pt x="96" y="172"/>
                </a:cubicBezTo>
                <a:cubicBezTo>
                  <a:pt x="88" y="172"/>
                  <a:pt x="80" y="172"/>
                  <a:pt x="73" y="170"/>
                </a:cubicBezTo>
                <a:cubicBezTo>
                  <a:pt x="66" y="169"/>
                  <a:pt x="60" y="167"/>
                  <a:pt x="54" y="164"/>
                </a:cubicBezTo>
                <a:cubicBezTo>
                  <a:pt x="31" y="177"/>
                  <a:pt x="31" y="177"/>
                  <a:pt x="31" y="177"/>
                </a:cubicBezTo>
                <a:cubicBezTo>
                  <a:pt x="29" y="178"/>
                  <a:pt x="27" y="179"/>
                  <a:pt x="24" y="179"/>
                </a:cubicBezTo>
                <a:cubicBezTo>
                  <a:pt x="24" y="179"/>
                  <a:pt x="24" y="179"/>
                  <a:pt x="24" y="179"/>
                </a:cubicBezTo>
                <a:cubicBezTo>
                  <a:pt x="22" y="178"/>
                  <a:pt x="19" y="177"/>
                  <a:pt x="17" y="176"/>
                </a:cubicBezTo>
                <a:cubicBezTo>
                  <a:pt x="15" y="174"/>
                  <a:pt x="14" y="172"/>
                  <a:pt x="13" y="170"/>
                </a:cubicBezTo>
                <a:cubicBezTo>
                  <a:pt x="13" y="170"/>
                  <a:pt x="13" y="170"/>
                  <a:pt x="13" y="170"/>
                </a:cubicBezTo>
                <a:cubicBezTo>
                  <a:pt x="12" y="167"/>
                  <a:pt x="12" y="165"/>
                  <a:pt x="13" y="162"/>
                </a:cubicBezTo>
                <a:cubicBezTo>
                  <a:pt x="18" y="137"/>
                  <a:pt x="18" y="137"/>
                  <a:pt x="18" y="137"/>
                </a:cubicBezTo>
                <a:cubicBezTo>
                  <a:pt x="13" y="131"/>
                  <a:pt x="8" y="123"/>
                  <a:pt x="5" y="115"/>
                </a:cubicBezTo>
                <a:cubicBezTo>
                  <a:pt x="2" y="106"/>
                  <a:pt x="0" y="96"/>
                  <a:pt x="0" y="86"/>
                </a:cubicBezTo>
                <a:cubicBezTo>
                  <a:pt x="0" y="62"/>
                  <a:pt x="10" y="41"/>
                  <a:pt x="28" y="25"/>
                </a:cubicBezTo>
                <a:cubicBezTo>
                  <a:pt x="45" y="10"/>
                  <a:pt x="69" y="0"/>
                  <a:pt x="96" y="0"/>
                </a:cubicBezTo>
                <a:close/>
                <a:moveTo>
                  <a:pt x="153" y="37"/>
                </a:moveTo>
                <a:cubicBezTo>
                  <a:pt x="153" y="37"/>
                  <a:pt x="153" y="37"/>
                  <a:pt x="153" y="37"/>
                </a:cubicBezTo>
                <a:cubicBezTo>
                  <a:pt x="139" y="24"/>
                  <a:pt x="118" y="16"/>
                  <a:pt x="96" y="16"/>
                </a:cubicBezTo>
                <a:cubicBezTo>
                  <a:pt x="73" y="16"/>
                  <a:pt x="52" y="24"/>
                  <a:pt x="38" y="37"/>
                </a:cubicBezTo>
                <a:cubicBezTo>
                  <a:pt x="23" y="49"/>
                  <a:pt x="14" y="67"/>
                  <a:pt x="14" y="86"/>
                </a:cubicBezTo>
                <a:cubicBezTo>
                  <a:pt x="14" y="94"/>
                  <a:pt x="16" y="102"/>
                  <a:pt x="19" y="109"/>
                </a:cubicBezTo>
                <a:cubicBezTo>
                  <a:pt x="22" y="117"/>
                  <a:pt x="26" y="124"/>
                  <a:pt x="31" y="130"/>
                </a:cubicBezTo>
                <a:cubicBezTo>
                  <a:pt x="33" y="131"/>
                  <a:pt x="34" y="134"/>
                  <a:pt x="33" y="137"/>
                </a:cubicBezTo>
                <a:cubicBezTo>
                  <a:pt x="28" y="162"/>
                  <a:pt x="28" y="162"/>
                  <a:pt x="28" y="162"/>
                </a:cubicBezTo>
                <a:cubicBezTo>
                  <a:pt x="51" y="149"/>
                  <a:pt x="51" y="149"/>
                  <a:pt x="51" y="149"/>
                </a:cubicBezTo>
                <a:cubicBezTo>
                  <a:pt x="53" y="148"/>
                  <a:pt x="55" y="148"/>
                  <a:pt x="57" y="149"/>
                </a:cubicBezTo>
                <a:cubicBezTo>
                  <a:pt x="63" y="152"/>
                  <a:pt x="69" y="154"/>
                  <a:pt x="76" y="155"/>
                </a:cubicBezTo>
                <a:cubicBezTo>
                  <a:pt x="82" y="157"/>
                  <a:pt x="89" y="157"/>
                  <a:pt x="96" y="157"/>
                </a:cubicBezTo>
                <a:cubicBezTo>
                  <a:pt x="118" y="157"/>
                  <a:pt x="139" y="149"/>
                  <a:pt x="153" y="136"/>
                </a:cubicBezTo>
                <a:cubicBezTo>
                  <a:pt x="168" y="123"/>
                  <a:pt x="177" y="106"/>
                  <a:pt x="177" y="86"/>
                </a:cubicBezTo>
                <a:cubicBezTo>
                  <a:pt x="177" y="67"/>
                  <a:pt x="168" y="49"/>
                  <a:pt x="153" y="37"/>
                </a:cubicBezTo>
                <a:close/>
                <a:moveTo>
                  <a:pt x="64" y="83"/>
                </a:moveTo>
                <a:cubicBezTo>
                  <a:pt x="64" y="83"/>
                  <a:pt x="64" y="83"/>
                  <a:pt x="64" y="83"/>
                </a:cubicBezTo>
                <a:cubicBezTo>
                  <a:pt x="63" y="82"/>
                  <a:pt x="62" y="81"/>
                  <a:pt x="60" y="81"/>
                </a:cubicBezTo>
                <a:cubicBezTo>
                  <a:pt x="59" y="81"/>
                  <a:pt x="57" y="82"/>
                  <a:pt x="56" y="83"/>
                </a:cubicBezTo>
                <a:cubicBezTo>
                  <a:pt x="56" y="84"/>
                  <a:pt x="55" y="85"/>
                  <a:pt x="55" y="86"/>
                </a:cubicBezTo>
                <a:cubicBezTo>
                  <a:pt x="55" y="88"/>
                  <a:pt x="56" y="89"/>
                  <a:pt x="56" y="90"/>
                </a:cubicBezTo>
                <a:cubicBezTo>
                  <a:pt x="57" y="91"/>
                  <a:pt x="59" y="92"/>
                  <a:pt x="60" y="92"/>
                </a:cubicBezTo>
                <a:cubicBezTo>
                  <a:pt x="62" y="92"/>
                  <a:pt x="63" y="91"/>
                  <a:pt x="64" y="90"/>
                </a:cubicBezTo>
                <a:cubicBezTo>
                  <a:pt x="65" y="89"/>
                  <a:pt x="65" y="88"/>
                  <a:pt x="65" y="86"/>
                </a:cubicBezTo>
                <a:cubicBezTo>
                  <a:pt x="65" y="85"/>
                  <a:pt x="65" y="84"/>
                  <a:pt x="64" y="83"/>
                </a:cubicBezTo>
                <a:close/>
                <a:moveTo>
                  <a:pt x="96" y="72"/>
                </a:moveTo>
                <a:cubicBezTo>
                  <a:pt x="96" y="72"/>
                  <a:pt x="96" y="72"/>
                  <a:pt x="96" y="72"/>
                </a:cubicBezTo>
                <a:cubicBezTo>
                  <a:pt x="99" y="72"/>
                  <a:pt x="103" y="74"/>
                  <a:pt x="105" y="76"/>
                </a:cubicBezTo>
                <a:cubicBezTo>
                  <a:pt x="108" y="79"/>
                  <a:pt x="110" y="82"/>
                  <a:pt x="110" y="86"/>
                </a:cubicBezTo>
                <a:cubicBezTo>
                  <a:pt x="110" y="90"/>
                  <a:pt x="108" y="94"/>
                  <a:pt x="105" y="97"/>
                </a:cubicBezTo>
                <a:cubicBezTo>
                  <a:pt x="103" y="99"/>
                  <a:pt x="99" y="101"/>
                  <a:pt x="96" y="101"/>
                </a:cubicBezTo>
                <a:cubicBezTo>
                  <a:pt x="92" y="101"/>
                  <a:pt x="88" y="99"/>
                  <a:pt x="86" y="97"/>
                </a:cubicBezTo>
                <a:cubicBezTo>
                  <a:pt x="83" y="94"/>
                  <a:pt x="82" y="90"/>
                  <a:pt x="82" y="86"/>
                </a:cubicBezTo>
                <a:cubicBezTo>
                  <a:pt x="82" y="82"/>
                  <a:pt x="83" y="79"/>
                  <a:pt x="86" y="76"/>
                </a:cubicBezTo>
                <a:cubicBezTo>
                  <a:pt x="88" y="74"/>
                  <a:pt x="92" y="72"/>
                  <a:pt x="96" y="72"/>
                </a:cubicBezTo>
                <a:close/>
                <a:moveTo>
                  <a:pt x="99" y="83"/>
                </a:moveTo>
                <a:cubicBezTo>
                  <a:pt x="99" y="83"/>
                  <a:pt x="99" y="83"/>
                  <a:pt x="99" y="83"/>
                </a:cubicBezTo>
                <a:cubicBezTo>
                  <a:pt x="98" y="82"/>
                  <a:pt x="97" y="81"/>
                  <a:pt x="96" y="81"/>
                </a:cubicBezTo>
                <a:cubicBezTo>
                  <a:pt x="94" y="81"/>
                  <a:pt x="93" y="82"/>
                  <a:pt x="92" y="83"/>
                </a:cubicBezTo>
                <a:cubicBezTo>
                  <a:pt x="91" y="84"/>
                  <a:pt x="90" y="85"/>
                  <a:pt x="90" y="86"/>
                </a:cubicBezTo>
                <a:cubicBezTo>
                  <a:pt x="90" y="88"/>
                  <a:pt x="91" y="89"/>
                  <a:pt x="92" y="90"/>
                </a:cubicBezTo>
                <a:cubicBezTo>
                  <a:pt x="93" y="91"/>
                  <a:pt x="94" y="92"/>
                  <a:pt x="96" y="92"/>
                </a:cubicBezTo>
                <a:cubicBezTo>
                  <a:pt x="97" y="92"/>
                  <a:pt x="98" y="91"/>
                  <a:pt x="99" y="90"/>
                </a:cubicBezTo>
                <a:cubicBezTo>
                  <a:pt x="100" y="89"/>
                  <a:pt x="101" y="88"/>
                  <a:pt x="101" y="86"/>
                </a:cubicBezTo>
                <a:cubicBezTo>
                  <a:pt x="101" y="85"/>
                  <a:pt x="100" y="84"/>
                  <a:pt x="99" y="83"/>
                </a:cubicBezTo>
                <a:close/>
                <a:moveTo>
                  <a:pt x="131" y="72"/>
                </a:moveTo>
                <a:cubicBezTo>
                  <a:pt x="131" y="72"/>
                  <a:pt x="131" y="72"/>
                  <a:pt x="131" y="72"/>
                </a:cubicBezTo>
                <a:cubicBezTo>
                  <a:pt x="135" y="72"/>
                  <a:pt x="138" y="74"/>
                  <a:pt x="141" y="76"/>
                </a:cubicBezTo>
                <a:cubicBezTo>
                  <a:pt x="143" y="79"/>
                  <a:pt x="145" y="82"/>
                  <a:pt x="145" y="86"/>
                </a:cubicBezTo>
                <a:cubicBezTo>
                  <a:pt x="145" y="90"/>
                  <a:pt x="143" y="94"/>
                  <a:pt x="141" y="97"/>
                </a:cubicBezTo>
                <a:cubicBezTo>
                  <a:pt x="138" y="99"/>
                  <a:pt x="135" y="101"/>
                  <a:pt x="131" y="101"/>
                </a:cubicBezTo>
                <a:cubicBezTo>
                  <a:pt x="127" y="101"/>
                  <a:pt x="124" y="99"/>
                  <a:pt x="121" y="97"/>
                </a:cubicBezTo>
                <a:cubicBezTo>
                  <a:pt x="119" y="94"/>
                  <a:pt x="117" y="90"/>
                  <a:pt x="117" y="86"/>
                </a:cubicBezTo>
                <a:cubicBezTo>
                  <a:pt x="117" y="82"/>
                  <a:pt x="119" y="79"/>
                  <a:pt x="121" y="76"/>
                </a:cubicBezTo>
                <a:cubicBezTo>
                  <a:pt x="124" y="74"/>
                  <a:pt x="127" y="72"/>
                  <a:pt x="131" y="72"/>
                </a:cubicBezTo>
                <a:close/>
                <a:moveTo>
                  <a:pt x="135" y="83"/>
                </a:moveTo>
                <a:cubicBezTo>
                  <a:pt x="135" y="83"/>
                  <a:pt x="135" y="83"/>
                  <a:pt x="135" y="83"/>
                </a:cubicBezTo>
                <a:cubicBezTo>
                  <a:pt x="134" y="82"/>
                  <a:pt x="132" y="81"/>
                  <a:pt x="131" y="81"/>
                </a:cubicBezTo>
                <a:cubicBezTo>
                  <a:pt x="130" y="81"/>
                  <a:pt x="128" y="82"/>
                  <a:pt x="127" y="83"/>
                </a:cubicBezTo>
                <a:cubicBezTo>
                  <a:pt x="126" y="84"/>
                  <a:pt x="126" y="85"/>
                  <a:pt x="126" y="86"/>
                </a:cubicBezTo>
                <a:cubicBezTo>
                  <a:pt x="126" y="88"/>
                  <a:pt x="126" y="89"/>
                  <a:pt x="127" y="90"/>
                </a:cubicBezTo>
                <a:cubicBezTo>
                  <a:pt x="128" y="91"/>
                  <a:pt x="130" y="92"/>
                  <a:pt x="131" y="92"/>
                </a:cubicBezTo>
                <a:cubicBezTo>
                  <a:pt x="132" y="92"/>
                  <a:pt x="134" y="91"/>
                  <a:pt x="135" y="90"/>
                </a:cubicBezTo>
                <a:cubicBezTo>
                  <a:pt x="136" y="89"/>
                  <a:pt x="136" y="88"/>
                  <a:pt x="136" y="86"/>
                </a:cubicBezTo>
                <a:cubicBezTo>
                  <a:pt x="136" y="85"/>
                  <a:pt x="136" y="84"/>
                  <a:pt x="135" y="83"/>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28" name="Rectangle 24"/>
          <p:cNvSpPr>
            <a:spLocks noChangeArrowheads="1"/>
          </p:cNvSpPr>
          <p:nvPr/>
        </p:nvSpPr>
        <p:spPr bwMode="auto">
          <a:xfrm>
            <a:off x="1052119" y="4270103"/>
            <a:ext cx="1955800" cy="1122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维护用户信息</a:t>
            </a:r>
            <a:endPar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spcBef>
                <a:spcPts val="300"/>
              </a:spcBef>
            </a:pP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在管理系统中录入医护人员资料</a:t>
            </a:r>
            <a:endParaRPr lang="en-US" altLang="zh-CN" sz="1065" dirty="0" smtClean="0">
              <a:solidFill>
                <a:schemeClr val="bg1">
                  <a:lumMod val="50000"/>
                </a:schemeClr>
              </a:solidFill>
              <a:latin typeface="微软雅黑" panose="020B0503020204020204" pitchFamily="34" charset="-122"/>
              <a:ea typeface="微软雅黑" panose="020B0503020204020204" pitchFamily="34" charset="-122"/>
            </a:endParaRPr>
          </a:p>
          <a:p>
            <a:pPr algn="ctr">
              <a:lnSpc>
                <a:spcPct val="150000"/>
              </a:lnSpc>
              <a:spcBef>
                <a:spcPts val="300"/>
              </a:spcBef>
            </a:pPr>
            <a:r>
              <a:rPr lang="zh-CN" altLang="en-US" sz="1065" dirty="0">
                <a:solidFill>
                  <a:schemeClr val="bg1">
                    <a:lumMod val="50000"/>
                  </a:schemeClr>
                </a:solidFill>
                <a:latin typeface="微软雅黑" panose="020B0503020204020204" pitchFamily="34" charset="-122"/>
                <a:ea typeface="微软雅黑" panose="020B0503020204020204" pitchFamily="34" charset="-122"/>
              </a:rPr>
              <a:t>初始化配置医护人员的身份认证</a:t>
            </a: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信息</a:t>
            </a:r>
            <a:endParaRPr lang="zh-CN" altLang="en-US" sz="106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Freeform 21"/>
          <p:cNvSpPr>
            <a:spLocks noEditPoints="1"/>
          </p:cNvSpPr>
          <p:nvPr/>
        </p:nvSpPr>
        <p:spPr bwMode="auto">
          <a:xfrm>
            <a:off x="10239087" y="4550652"/>
            <a:ext cx="320403" cy="327624"/>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24"/>
          <p:cNvSpPr>
            <a:spLocks noEditPoints="1"/>
          </p:cNvSpPr>
          <p:nvPr/>
        </p:nvSpPr>
        <p:spPr bwMode="auto">
          <a:xfrm>
            <a:off x="8608356" y="2402364"/>
            <a:ext cx="317500" cy="299864"/>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Rectangle 24"/>
          <p:cNvSpPr>
            <a:spLocks noChangeArrowheads="1"/>
          </p:cNvSpPr>
          <p:nvPr/>
        </p:nvSpPr>
        <p:spPr bwMode="auto">
          <a:xfrm>
            <a:off x="4524842" y="4132970"/>
            <a:ext cx="1955800" cy="60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身份认证</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spcBef>
                <a:spcPts val="300"/>
              </a:spcBef>
            </a:pP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通过微信扫二维码的方式登入</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Rectangle 24"/>
          <p:cNvSpPr>
            <a:spLocks noChangeArrowheads="1"/>
          </p:cNvSpPr>
          <p:nvPr/>
        </p:nvSpPr>
        <p:spPr bwMode="auto">
          <a:xfrm>
            <a:off x="7725410" y="4270375"/>
            <a:ext cx="213741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签名验签</a:t>
            </a:r>
            <a:endParaRPr lang="zh-CN" altLang="en-US" sz="1335"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spcBef>
                <a:spcPts val="300"/>
              </a:spcBef>
            </a:pP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提供接口对数据签名进行验签</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a:p>
            <a:pPr algn="ctr">
              <a:lnSpc>
                <a:spcPct val="150000"/>
              </a:lnSpc>
              <a:spcBef>
                <a:spcPts val="300"/>
              </a:spcBef>
            </a:pPr>
            <a:r>
              <a:rPr lang="en-US" altLang="zh-CN" sz="1065" dirty="0" smtClean="0">
                <a:solidFill>
                  <a:schemeClr val="bg1">
                    <a:lumMod val="50000"/>
                  </a:schemeClr>
                </a:solidFill>
                <a:latin typeface="微软雅黑" panose="020B0503020204020204" pitchFamily="34" charset="-122"/>
                <a:ea typeface="微软雅黑" panose="020B0503020204020204" pitchFamily="34" charset="-122"/>
              </a:rPr>
              <a:t>Adobe reader</a:t>
            </a: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签名验签</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Rectangle 24"/>
          <p:cNvSpPr>
            <a:spLocks noChangeArrowheads="1"/>
          </p:cNvSpPr>
          <p:nvPr/>
        </p:nvSpPr>
        <p:spPr bwMode="auto">
          <a:xfrm>
            <a:off x="2892425" y="2108200"/>
            <a:ext cx="2088515" cy="105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业务数据</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/PDF</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文书</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spcBef>
                <a:spcPts val="300"/>
              </a:spcBef>
            </a:pPr>
            <a:r>
              <a:rPr lang="zh-CN" altLang="en-US" sz="1065" dirty="0">
                <a:solidFill>
                  <a:schemeClr val="bg1">
                    <a:lumMod val="50000"/>
                  </a:schemeClr>
                </a:solidFill>
                <a:latin typeface="微软雅黑" panose="020B0503020204020204" pitchFamily="34" charset="-122"/>
                <a:ea typeface="微软雅黑" panose="020B0503020204020204" pitchFamily="34" charset="-122"/>
              </a:rPr>
              <a:t>医生、护士在医生站、护士站业务系统中录入医嘱、检验报告等业务数据或业务系统生成</a:t>
            </a:r>
            <a:r>
              <a:rPr lang="en-US" altLang="zh-CN" sz="1065" dirty="0">
                <a:solidFill>
                  <a:schemeClr val="bg1">
                    <a:lumMod val="50000"/>
                  </a:schemeClr>
                </a:solidFill>
                <a:latin typeface="微软雅黑" panose="020B0503020204020204" pitchFamily="34" charset="-122"/>
                <a:ea typeface="微软雅黑" panose="020B0503020204020204" pitchFamily="34" charset="-122"/>
              </a:rPr>
              <a:t>PDF</a:t>
            </a:r>
            <a:r>
              <a:rPr lang="zh-CN" altLang="en-US" sz="1065" dirty="0">
                <a:solidFill>
                  <a:schemeClr val="bg1">
                    <a:lumMod val="50000"/>
                  </a:schemeClr>
                </a:solidFill>
                <a:latin typeface="微软雅黑" panose="020B0503020204020204" pitchFamily="34" charset="-122"/>
                <a:ea typeface="微软雅黑" panose="020B0503020204020204" pitchFamily="34" charset="-122"/>
              </a:rPr>
              <a:t>文书</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Rectangle 24"/>
          <p:cNvSpPr>
            <a:spLocks noChangeArrowheads="1"/>
          </p:cNvSpPr>
          <p:nvPr/>
        </p:nvSpPr>
        <p:spPr bwMode="auto">
          <a:xfrm>
            <a:off x="6157024" y="2107933"/>
            <a:ext cx="1955800" cy="84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对业务数据</a:t>
            </a:r>
            <a:r>
              <a:rPr lang="en-US" altLang="zh-CN" sz="1335" b="1" dirty="0" smtClean="0">
                <a:solidFill>
                  <a:schemeClr val="tx1">
                    <a:lumMod val="75000"/>
                    <a:lumOff val="25000"/>
                  </a:schemeClr>
                </a:solidFill>
                <a:latin typeface="微软雅黑" panose="020B0503020204020204" pitchFamily="34" charset="-122"/>
                <a:ea typeface="微软雅黑" panose="020B0503020204020204" pitchFamily="34" charset="-122"/>
              </a:rPr>
              <a:t>/PDF</a:t>
            </a: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文书签名</a:t>
            </a:r>
            <a:endParaRPr lang="zh-CN" altLang="en-US" sz="1335"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spcBef>
                <a:spcPts val="300"/>
              </a:spcBef>
            </a:pP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使用</a:t>
            </a:r>
            <a:r>
              <a:rPr lang="en-US" altLang="zh-CN" sz="1065" dirty="0" smtClean="0">
                <a:solidFill>
                  <a:schemeClr val="bg1">
                    <a:lumMod val="50000"/>
                  </a:schemeClr>
                </a:solidFill>
                <a:latin typeface="微软雅黑" panose="020B0503020204020204" pitchFamily="34" charset="-122"/>
                <a:ea typeface="微软雅黑" panose="020B0503020204020204" pitchFamily="34" charset="-122"/>
              </a:rPr>
              <a:t>CA</a:t>
            </a: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中心颁发的个人证书对业务数据</a:t>
            </a:r>
            <a:r>
              <a:rPr lang="en-US" altLang="zh-CN" sz="1065" dirty="0" smtClean="0">
                <a:solidFill>
                  <a:schemeClr val="bg1">
                    <a:lumMod val="50000"/>
                  </a:schemeClr>
                </a:solidFill>
                <a:latin typeface="微软雅黑" panose="020B0503020204020204" pitchFamily="34" charset="-122"/>
                <a:ea typeface="微软雅黑" panose="020B0503020204020204" pitchFamily="34" charset="-122"/>
              </a:rPr>
              <a:t>/PDF</a:t>
            </a: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进行签名</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Rectangle 24"/>
          <p:cNvSpPr>
            <a:spLocks noChangeArrowheads="1"/>
          </p:cNvSpPr>
          <p:nvPr/>
        </p:nvSpPr>
        <p:spPr bwMode="auto">
          <a:xfrm>
            <a:off x="9421387" y="2107933"/>
            <a:ext cx="1955800" cy="872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统计审计</a:t>
            </a:r>
            <a:endParaRPr lang="zh-CN" altLang="en-US" sz="1335"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spcBef>
                <a:spcPts val="300"/>
              </a:spcBef>
            </a:pPr>
            <a:r>
              <a:rPr lang="zh-CN" altLang="en-US" sz="1060" dirty="0" smtClean="0">
                <a:solidFill>
                  <a:schemeClr val="bg1">
                    <a:lumMod val="50000"/>
                  </a:schemeClr>
                </a:solidFill>
                <a:latin typeface="微软雅黑" panose="020B0503020204020204" pitchFamily="34" charset="-122"/>
                <a:ea typeface="微软雅黑" panose="020B0503020204020204" pitchFamily="34" charset="-122"/>
                <a:sym typeface="+mn-ea"/>
              </a:rPr>
              <a:t>提供多项统计审计功能，如签署记录的统计审计，数据验签的审计等</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Rectangle 24"/>
          <p:cNvSpPr>
            <a:spLocks noChangeArrowheads="1"/>
          </p:cNvSpPr>
          <p:nvPr/>
        </p:nvSpPr>
        <p:spPr bwMode="auto">
          <a:xfrm>
            <a:off x="1557110" y="348268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01</a:t>
            </a:r>
            <a:endParaRPr lang="en-US" altLang="zh-CN" sz="1400" dirty="0" smtClean="0">
              <a:solidFill>
                <a:schemeClr val="bg1"/>
              </a:solidFill>
            </a:endParaRPr>
          </a:p>
        </p:txBody>
      </p:sp>
      <p:sp>
        <p:nvSpPr>
          <p:cNvPr id="37" name="Rectangle 24"/>
          <p:cNvSpPr>
            <a:spLocks noChangeArrowheads="1"/>
          </p:cNvSpPr>
          <p:nvPr/>
        </p:nvSpPr>
        <p:spPr bwMode="auto">
          <a:xfrm>
            <a:off x="3397651" y="348268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02</a:t>
            </a:r>
            <a:endParaRPr lang="en-US" altLang="zh-CN" sz="1400" dirty="0" smtClean="0">
              <a:solidFill>
                <a:schemeClr val="bg1"/>
              </a:solidFill>
            </a:endParaRPr>
          </a:p>
        </p:txBody>
      </p:sp>
      <p:sp>
        <p:nvSpPr>
          <p:cNvPr id="38" name="Rectangle 24"/>
          <p:cNvSpPr>
            <a:spLocks noChangeArrowheads="1"/>
          </p:cNvSpPr>
          <p:nvPr/>
        </p:nvSpPr>
        <p:spPr bwMode="auto">
          <a:xfrm>
            <a:off x="5029834" y="348268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03</a:t>
            </a:r>
            <a:endParaRPr lang="en-US" altLang="zh-CN" sz="1400" dirty="0" smtClean="0">
              <a:solidFill>
                <a:schemeClr val="bg1"/>
              </a:solidFill>
            </a:endParaRPr>
          </a:p>
        </p:txBody>
      </p:sp>
      <p:sp>
        <p:nvSpPr>
          <p:cNvPr id="39" name="Rectangle 24"/>
          <p:cNvSpPr>
            <a:spLocks noChangeArrowheads="1"/>
          </p:cNvSpPr>
          <p:nvPr/>
        </p:nvSpPr>
        <p:spPr bwMode="auto">
          <a:xfrm>
            <a:off x="6659898" y="348268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04</a:t>
            </a:r>
            <a:endParaRPr lang="en-US" altLang="zh-CN" sz="1400" dirty="0" smtClean="0">
              <a:solidFill>
                <a:schemeClr val="bg1"/>
              </a:solidFill>
            </a:endParaRPr>
          </a:p>
        </p:txBody>
      </p:sp>
      <p:sp>
        <p:nvSpPr>
          <p:cNvPr id="40" name="Rectangle 24"/>
          <p:cNvSpPr>
            <a:spLocks noChangeArrowheads="1"/>
          </p:cNvSpPr>
          <p:nvPr/>
        </p:nvSpPr>
        <p:spPr bwMode="auto">
          <a:xfrm>
            <a:off x="8292080" y="348268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05</a:t>
            </a:r>
            <a:endParaRPr lang="en-US" altLang="zh-CN" sz="1400" dirty="0" smtClean="0">
              <a:solidFill>
                <a:schemeClr val="bg1"/>
              </a:solidFill>
            </a:endParaRPr>
          </a:p>
        </p:txBody>
      </p:sp>
      <p:sp>
        <p:nvSpPr>
          <p:cNvPr id="41" name="Rectangle 24"/>
          <p:cNvSpPr>
            <a:spLocks noChangeArrowheads="1"/>
          </p:cNvSpPr>
          <p:nvPr/>
        </p:nvSpPr>
        <p:spPr bwMode="auto">
          <a:xfrm>
            <a:off x="9926378" y="348268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06</a:t>
            </a:r>
            <a:endParaRPr lang="en-US" altLang="zh-CN" sz="1400" dirty="0" smtClean="0">
              <a:solidFill>
                <a:schemeClr val="bg1"/>
              </a:solidFill>
            </a:endParaRPr>
          </a:p>
        </p:txBody>
      </p:sp>
      <p:sp>
        <p:nvSpPr>
          <p:cNvPr id="42" name="Oval 16"/>
          <p:cNvSpPr>
            <a:spLocks noChangeArrowheads="1"/>
          </p:cNvSpPr>
          <p:nvPr/>
        </p:nvSpPr>
        <p:spPr bwMode="auto">
          <a:xfrm>
            <a:off x="5339762" y="2378773"/>
            <a:ext cx="630767" cy="633079"/>
          </a:xfrm>
          <a:prstGeom prst="ellipse">
            <a:avLst/>
          </a:prstGeom>
          <a:solidFill>
            <a:schemeClr val="accent3"/>
          </a:solidFill>
          <a:ln>
            <a:noFill/>
          </a:ln>
        </p:spPr>
        <p:txBody>
          <a:bodyPr vert="horz" wrap="square" lIns="121920" tIns="60960" rIns="121920" bIns="60960" numCol="1" anchor="t" anchorCtr="0" compatLnSpc="1"/>
          <a:lstStyle/>
          <a:p>
            <a:endParaRPr lang="zh-CN" altLang="en-US" sz="2400"/>
          </a:p>
        </p:txBody>
      </p:sp>
      <p:sp>
        <p:nvSpPr>
          <p:cNvPr id="44" name="Line 14"/>
          <p:cNvSpPr>
            <a:spLocks noChangeShapeType="1"/>
          </p:cNvSpPr>
          <p:nvPr/>
        </p:nvSpPr>
        <p:spPr bwMode="auto">
          <a:xfrm flipV="1">
            <a:off x="5559600" y="2514375"/>
            <a:ext cx="0" cy="1079833"/>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45" name="Oval 22"/>
          <p:cNvSpPr>
            <a:spLocks noChangeArrowheads="1"/>
          </p:cNvSpPr>
          <p:nvPr/>
        </p:nvSpPr>
        <p:spPr bwMode="auto">
          <a:xfrm>
            <a:off x="5244218" y="2198893"/>
            <a:ext cx="630767" cy="633079"/>
          </a:xfrm>
          <a:prstGeom prst="ellipse">
            <a:avLst/>
          </a:prstGeom>
          <a:solidFill>
            <a:schemeClr val="accent5"/>
          </a:solidFill>
          <a:ln>
            <a:noFill/>
          </a:ln>
        </p:spPr>
        <p:txBody>
          <a:bodyPr vert="horz" wrap="square" lIns="121920" tIns="60960" rIns="121920" bIns="60960" numCol="1" anchor="t" anchorCtr="0" compatLnSpc="1"/>
          <a:lstStyle/>
          <a:p>
            <a:endParaRPr lang="zh-CN" altLang="en-US" sz="2400"/>
          </a:p>
        </p:txBody>
      </p:sp>
      <p:sp>
        <p:nvSpPr>
          <p:cNvPr id="46" name="Freeform 9"/>
          <p:cNvSpPr/>
          <p:nvPr/>
        </p:nvSpPr>
        <p:spPr bwMode="auto">
          <a:xfrm>
            <a:off x="4862738" y="3268007"/>
            <a:ext cx="1397957" cy="650285"/>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5" y="157"/>
                  <a:pt x="435" y="101"/>
                </a:cubicBezTo>
                <a:cubicBezTo>
                  <a:pt x="435" y="46"/>
                  <a:pt x="389" y="0"/>
                  <a:pt x="334" y="0"/>
                </a:cubicBezTo>
                <a:close/>
              </a:path>
            </a:pathLst>
          </a:custGeom>
          <a:solidFill>
            <a:schemeClr val="accent5"/>
          </a:solidFill>
          <a:ln>
            <a:noFill/>
          </a:ln>
        </p:spPr>
        <p:txBody>
          <a:bodyPr vert="horz" wrap="square" lIns="121920" tIns="60960" rIns="121920" bIns="60960" numCol="1" anchor="t" anchorCtr="0" compatLnSpc="1"/>
          <a:lstStyle/>
          <a:p>
            <a:endParaRPr lang="zh-CN" altLang="en-US" sz="2400"/>
          </a:p>
        </p:txBody>
      </p:sp>
      <p:sp>
        <p:nvSpPr>
          <p:cNvPr id="47" name="Freeform 24"/>
          <p:cNvSpPr>
            <a:spLocks noEditPoints="1"/>
          </p:cNvSpPr>
          <p:nvPr/>
        </p:nvSpPr>
        <p:spPr bwMode="auto">
          <a:xfrm>
            <a:off x="5402966" y="2374884"/>
            <a:ext cx="317500" cy="299864"/>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8" name="Rectangle 24"/>
          <p:cNvSpPr>
            <a:spLocks noChangeArrowheads="1"/>
          </p:cNvSpPr>
          <p:nvPr/>
        </p:nvSpPr>
        <p:spPr bwMode="auto">
          <a:xfrm>
            <a:off x="5086690" y="3455205"/>
            <a:ext cx="94581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03</a:t>
            </a:r>
            <a:endParaRPr lang="en-US" altLang="zh-CN" sz="1400" dirty="0" smtClean="0">
              <a:solidFill>
                <a:schemeClr val="bg1"/>
              </a:solidFill>
            </a:endParaRPr>
          </a:p>
        </p:txBody>
      </p:sp>
      <p:sp>
        <p:nvSpPr>
          <p:cNvPr id="49" name="文本框 48"/>
          <p:cNvSpPr txBox="1"/>
          <p:nvPr/>
        </p:nvSpPr>
        <p:spPr>
          <a:xfrm>
            <a:off x="1911486" y="5751871"/>
            <a:ext cx="8014892" cy="369332"/>
          </a:xfrm>
          <a:prstGeom prst="rect">
            <a:avLst/>
          </a:prstGeom>
          <a:noFill/>
        </p:spPr>
        <p:txBody>
          <a:bodyPr wrap="square" rtlCol="0">
            <a:spAutoFit/>
          </a:bodyPr>
          <a:lstStyle/>
          <a:p>
            <a:r>
              <a:rPr lang="zh-CN" altLang="en-US" sz="1800" dirty="0">
                <a:solidFill>
                  <a:schemeClr val="bg1">
                    <a:lumMod val="50000"/>
                  </a:schemeClr>
                </a:solidFill>
                <a:latin typeface="微软雅黑" panose="020B0503020204020204" pitchFamily="34" charset="-122"/>
                <a:ea typeface="微软雅黑" panose="020B0503020204020204" pitchFamily="34" charset="-122"/>
              </a:rPr>
              <a:t>备注</a:t>
            </a:r>
            <a:r>
              <a:rPr kumimoji="1" lang="zh-CN" altLang="en-US" sz="1800" dirty="0" smtClean="0"/>
              <a:t>：对医护的签名报告单或者医嘱可以实现单签和一键批量签。</a:t>
            </a:r>
            <a:endParaRPr kumimoji="1" lang="zh-CN" altLang="en-US" sz="1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移动扫一扫，授权登录认证</a:t>
            </a:r>
            <a:endParaRPr lang="zh-CN" altLang="en-US" sz="2800" dirty="0">
              <a:solidFill>
                <a:srgbClr val="007CEA"/>
              </a:solidFill>
            </a:endParaRPr>
          </a:p>
        </p:txBody>
      </p:sp>
      <p:pic>
        <p:nvPicPr>
          <p:cNvPr id="5"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79080" y="864408"/>
            <a:ext cx="2457919" cy="5044039"/>
          </a:xfrm>
          <a:prstGeom prst="rect">
            <a:avLst/>
          </a:prstGeom>
        </p:spPr>
      </p:pic>
      <p:pic>
        <p:nvPicPr>
          <p:cNvPr id="6"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7752" y="865373"/>
            <a:ext cx="2457919" cy="5044039"/>
          </a:xfrm>
          <a:prstGeom prst="rect">
            <a:avLst/>
          </a:prstGeom>
        </p:spPr>
      </p:pic>
      <p:pic>
        <p:nvPicPr>
          <p:cNvPr id="2" name="图片 1"/>
          <p:cNvPicPr>
            <a:picLocks noChangeAspect="1"/>
          </p:cNvPicPr>
          <p:nvPr/>
        </p:nvPicPr>
        <p:blipFill>
          <a:blip r:embed="rId2"/>
          <a:stretch>
            <a:fillRect/>
          </a:stretch>
        </p:blipFill>
        <p:spPr>
          <a:xfrm>
            <a:off x="7232334" y="1451844"/>
            <a:ext cx="2148836" cy="3804139"/>
          </a:xfrm>
          <a:prstGeom prst="rect">
            <a:avLst/>
          </a:prstGeom>
        </p:spPr>
      </p:pic>
      <p:pic>
        <p:nvPicPr>
          <p:cNvPr id="13" name="图片 12"/>
          <p:cNvPicPr>
            <a:picLocks noChangeAspect="1"/>
          </p:cNvPicPr>
          <p:nvPr/>
        </p:nvPicPr>
        <p:blipFill>
          <a:blip r:embed="rId3"/>
          <a:stretch>
            <a:fillRect/>
          </a:stretch>
        </p:blipFill>
        <p:spPr>
          <a:xfrm>
            <a:off x="9913219" y="1456020"/>
            <a:ext cx="2149474" cy="3799963"/>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71" y="2081261"/>
            <a:ext cx="1053976" cy="1053976"/>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487" y="3539491"/>
            <a:ext cx="909960" cy="909960"/>
          </a:xfrm>
          <a:prstGeom prst="rect">
            <a:avLst/>
          </a:prstGeom>
        </p:spPr>
      </p:pic>
      <p:sp>
        <p:nvSpPr>
          <p:cNvPr id="27" name="文本框 26"/>
          <p:cNvSpPr txBox="1"/>
          <p:nvPr/>
        </p:nvSpPr>
        <p:spPr>
          <a:xfrm>
            <a:off x="1242759" y="3020349"/>
            <a:ext cx="492443" cy="276999"/>
          </a:xfrm>
          <a:prstGeom prst="rect">
            <a:avLst/>
          </a:prstGeom>
          <a:noFill/>
        </p:spPr>
        <p:txBody>
          <a:bodyPr wrap="none" rtlCol="0">
            <a:spAutoFit/>
          </a:bodyPr>
          <a:lstStyle/>
          <a:p>
            <a:pPr algn="ctr" defTabSz="914400"/>
            <a:r>
              <a:rPr kumimoji="1"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医生</a:t>
            </a:r>
            <a:endPar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nvSpPr>
        <p:spPr>
          <a:xfrm>
            <a:off x="958611" y="4414595"/>
            <a:ext cx="1173718" cy="276999"/>
          </a:xfrm>
          <a:prstGeom prst="rect">
            <a:avLst/>
          </a:prstGeom>
          <a:noFill/>
        </p:spPr>
        <p:txBody>
          <a:bodyPr wrap="none" rtlCol="0">
            <a:spAutoFit/>
          </a:bodyPr>
          <a:lstStyle/>
          <a:p>
            <a:pPr algn="ctr" defTabSz="914400"/>
            <a:r>
              <a:rPr kumimoji="1"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护士</a:t>
            </a:r>
            <a:r>
              <a:rPr kumimoji="1"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工作人员</a:t>
            </a:r>
            <a:endPar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圆角矩形 28"/>
          <p:cNvSpPr/>
          <p:nvPr/>
        </p:nvSpPr>
        <p:spPr>
          <a:xfrm>
            <a:off x="3034703" y="2446818"/>
            <a:ext cx="2304256" cy="1617196"/>
          </a:xfrm>
          <a:prstGeom prst="round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en-US" altLang="zh-CN"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endParaRPr kumimoji="1" lang="en-US" altLang="zh-CN"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defRPr/>
            </a:pPr>
            <a:r>
              <a:rPr kumimoji="1"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扫一扫登录</a:t>
            </a:r>
            <a:endParaRPr kumimoji="1" lang="en-US" altLang="zh-CN"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defRPr/>
            </a:pPr>
            <a:r>
              <a:rPr kumimoji="1"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医院信息系统</a:t>
            </a:r>
            <a:endParaRPr kumimoji="1"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0" name="肘形连接符 29"/>
          <p:cNvCxnSpPr/>
          <p:nvPr/>
        </p:nvCxnSpPr>
        <p:spPr>
          <a:xfrm>
            <a:off x="2000447" y="2608249"/>
            <a:ext cx="1034256" cy="647167"/>
          </a:xfrm>
          <a:prstGeom prst="bentConnector3">
            <a:avLst/>
          </a:prstGeom>
          <a:noFill/>
          <a:ln w="9525" cap="flat" cmpd="sng" algn="ctr">
            <a:solidFill>
              <a:srgbClr val="4F81BD">
                <a:shade val="95000"/>
                <a:satMod val="105000"/>
              </a:srgbClr>
            </a:solidFill>
            <a:prstDash val="solid"/>
            <a:tailEnd type="triangle"/>
          </a:ln>
          <a:effectLst/>
        </p:spPr>
      </p:cxnSp>
      <p:cxnSp>
        <p:nvCxnSpPr>
          <p:cNvPr id="31" name="肘形连接符 30"/>
          <p:cNvCxnSpPr/>
          <p:nvPr/>
        </p:nvCxnSpPr>
        <p:spPr>
          <a:xfrm flipV="1">
            <a:off x="2000447" y="3255416"/>
            <a:ext cx="1034256" cy="739055"/>
          </a:xfrm>
          <a:prstGeom prst="bentConnector3">
            <a:avLst/>
          </a:prstGeom>
          <a:noFill/>
          <a:ln w="9525" cap="flat" cmpd="sng" algn="ctr">
            <a:solidFill>
              <a:srgbClr val="4F81BD">
                <a:shade val="95000"/>
                <a:satMod val="105000"/>
              </a:srgbClr>
            </a:solidFill>
            <a:prstDash val="solid"/>
            <a:tailEnd type="triangle"/>
          </a:ln>
          <a:effectLst/>
        </p:spPr>
      </p:cxnSp>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9263" y="2504207"/>
            <a:ext cx="647167" cy="647167"/>
          </a:xfrm>
          <a:prstGeom prst="rect">
            <a:avLst/>
          </a:prstGeom>
        </p:spPr>
      </p:pic>
      <p:cxnSp>
        <p:nvCxnSpPr>
          <p:cNvPr id="33" name="直线箭头连接符 32"/>
          <p:cNvCxnSpPr/>
          <p:nvPr/>
        </p:nvCxnSpPr>
        <p:spPr>
          <a:xfrm>
            <a:off x="5338959" y="2827790"/>
            <a:ext cx="1751961"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34" name="直线箭头连接符 33"/>
          <p:cNvCxnSpPr/>
          <p:nvPr/>
        </p:nvCxnSpPr>
        <p:spPr>
          <a:xfrm flipH="1">
            <a:off x="5338959" y="3663390"/>
            <a:ext cx="1751961" cy="0"/>
          </a:xfrm>
          <a:prstGeom prst="straightConnector1">
            <a:avLst/>
          </a:prstGeom>
          <a:noFill/>
          <a:ln w="9525" cap="flat" cmpd="sng" algn="ctr">
            <a:solidFill>
              <a:srgbClr val="4F81BD">
                <a:shade val="95000"/>
                <a:satMod val="105000"/>
              </a:srgbClr>
            </a:solidFill>
            <a:prstDash val="solid"/>
            <a:tailEnd type="triangle"/>
          </a:ln>
          <a:effectLst/>
        </p:spPr>
      </p:cxnSp>
      <p:sp>
        <p:nvSpPr>
          <p:cNvPr id="35" name="文本框 34"/>
          <p:cNvSpPr txBox="1"/>
          <p:nvPr/>
        </p:nvSpPr>
        <p:spPr>
          <a:xfrm>
            <a:off x="5357765" y="2558057"/>
            <a:ext cx="1718740" cy="246221"/>
          </a:xfrm>
          <a:prstGeom prst="rect">
            <a:avLst/>
          </a:prstGeom>
          <a:noFill/>
        </p:spPr>
        <p:txBody>
          <a:bodyPr wrap="none" rtlCol="0">
            <a:spAutoFit/>
          </a:bodyPr>
          <a:lstStyle/>
          <a:p>
            <a:pPr defTabSz="914400"/>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微信</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OPENID+CA</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认证</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文本框 35"/>
          <p:cNvSpPr txBox="1"/>
          <p:nvPr/>
        </p:nvSpPr>
        <p:spPr>
          <a:xfrm>
            <a:off x="5387786" y="3748250"/>
            <a:ext cx="1467068" cy="246221"/>
          </a:xfrm>
          <a:prstGeom prst="rect">
            <a:avLst/>
          </a:prstGeom>
          <a:noFill/>
        </p:spPr>
        <p:txBody>
          <a:bodyPr wrap="none" rtlCol="0">
            <a:spAutoFit/>
          </a:bodyPr>
          <a:lstStyle/>
          <a:p>
            <a:pPr defTabSz="914400"/>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返回身份授权信息</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企业微信扫一扫，授权电子签名</a:t>
            </a:r>
            <a:endParaRPr lang="zh-CN" altLang="en-US" sz="2800" dirty="0">
              <a:solidFill>
                <a:srgbClr val="007CEA"/>
              </a:solidFill>
            </a:endParaRPr>
          </a:p>
        </p:txBody>
      </p:sp>
      <p:pic>
        <p:nvPicPr>
          <p:cNvPr id="5"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04415" y="864408"/>
            <a:ext cx="2457919" cy="5044039"/>
          </a:xfrm>
          <a:prstGeom prst="rect">
            <a:avLst/>
          </a:prstGeom>
        </p:spPr>
      </p:pic>
      <p:pic>
        <p:nvPicPr>
          <p:cNvPr id="6"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40259" y="868039"/>
            <a:ext cx="2457919" cy="5044039"/>
          </a:xfrm>
          <a:prstGeom prst="rect">
            <a:avLst/>
          </a:prstGeom>
        </p:spPr>
      </p:pic>
      <p:pic>
        <p:nvPicPr>
          <p:cNvPr id="10" name="图片 9"/>
          <p:cNvPicPr>
            <a:picLocks noChangeAspect="1"/>
          </p:cNvPicPr>
          <p:nvPr/>
        </p:nvPicPr>
        <p:blipFill>
          <a:blip r:embed="rId2"/>
          <a:stretch>
            <a:fillRect/>
          </a:stretch>
        </p:blipFill>
        <p:spPr>
          <a:xfrm>
            <a:off x="7160843" y="1448293"/>
            <a:ext cx="2138105" cy="3806840"/>
          </a:xfrm>
          <a:prstGeom prst="rect">
            <a:avLst/>
          </a:prstGeom>
        </p:spPr>
      </p:pic>
      <p:pic>
        <p:nvPicPr>
          <p:cNvPr id="11" name="图片 10"/>
          <p:cNvPicPr>
            <a:picLocks noChangeAspect="1"/>
          </p:cNvPicPr>
          <p:nvPr/>
        </p:nvPicPr>
        <p:blipFill>
          <a:blip r:embed="rId3"/>
          <a:stretch>
            <a:fillRect/>
          </a:stretch>
        </p:blipFill>
        <p:spPr>
          <a:xfrm>
            <a:off x="9703066" y="1455848"/>
            <a:ext cx="2136284" cy="3799285"/>
          </a:xfrm>
          <a:prstGeom prst="rect">
            <a:avLst/>
          </a:prstGeom>
        </p:spPr>
      </p:pic>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030" y="1290068"/>
            <a:ext cx="1053976" cy="1053976"/>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046" y="2748298"/>
            <a:ext cx="909960" cy="909960"/>
          </a:xfrm>
          <a:prstGeom prst="rect">
            <a:avLst/>
          </a:prstGeom>
        </p:spPr>
      </p:pic>
      <p:sp>
        <p:nvSpPr>
          <p:cNvPr id="44" name="文本框 43"/>
          <p:cNvSpPr txBox="1"/>
          <p:nvPr/>
        </p:nvSpPr>
        <p:spPr>
          <a:xfrm>
            <a:off x="1281318" y="2229156"/>
            <a:ext cx="492443" cy="276999"/>
          </a:xfrm>
          <a:prstGeom prst="rect">
            <a:avLst/>
          </a:prstGeom>
          <a:noFill/>
        </p:spPr>
        <p:txBody>
          <a:bodyPr wrap="none" rtlCol="0">
            <a:spAutoFit/>
          </a:bodyPr>
          <a:lstStyle/>
          <a:p>
            <a:pPr algn="ctr" defTabSz="914400"/>
            <a:r>
              <a:rPr kumimoji="1"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医生</a:t>
            </a:r>
            <a:endPar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文本框 44"/>
          <p:cNvSpPr txBox="1"/>
          <p:nvPr/>
        </p:nvSpPr>
        <p:spPr>
          <a:xfrm>
            <a:off x="997170" y="3623402"/>
            <a:ext cx="1173718" cy="276999"/>
          </a:xfrm>
          <a:prstGeom prst="rect">
            <a:avLst/>
          </a:prstGeom>
          <a:noFill/>
        </p:spPr>
        <p:txBody>
          <a:bodyPr wrap="none" rtlCol="0">
            <a:spAutoFit/>
          </a:bodyPr>
          <a:lstStyle/>
          <a:p>
            <a:pPr algn="ctr" defTabSz="914400"/>
            <a:r>
              <a:rPr kumimoji="1"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护士</a:t>
            </a:r>
            <a:r>
              <a:rPr kumimoji="1"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工作人员</a:t>
            </a:r>
            <a:endPar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圆角矩形 45"/>
          <p:cNvSpPr/>
          <p:nvPr/>
        </p:nvSpPr>
        <p:spPr>
          <a:xfrm>
            <a:off x="2941794" y="1697557"/>
            <a:ext cx="2238110" cy="1617196"/>
          </a:xfrm>
          <a:prstGeom prst="round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en-US" altLang="zh-CN"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endParaRPr kumimoji="1" lang="en-US" altLang="zh-CN"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defRPr/>
            </a:pPr>
            <a:r>
              <a:rPr kumimoji="1"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扫一扫签名</a:t>
            </a:r>
            <a:endParaRPr kumimoji="1" lang="en-US" altLang="zh-CN"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defRPr/>
            </a:pPr>
            <a:r>
              <a:rPr kumimoji="1"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医院信息系统</a:t>
            </a:r>
            <a:endParaRPr kumimoji="1"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7" name="肘形连接符 46"/>
          <p:cNvCxnSpPr/>
          <p:nvPr/>
        </p:nvCxnSpPr>
        <p:spPr>
          <a:xfrm>
            <a:off x="2039006" y="1817056"/>
            <a:ext cx="902788" cy="689099"/>
          </a:xfrm>
          <a:prstGeom prst="bentConnector3">
            <a:avLst/>
          </a:prstGeom>
          <a:noFill/>
          <a:ln w="9525" cap="flat" cmpd="sng" algn="ctr">
            <a:solidFill>
              <a:srgbClr val="4F81BD">
                <a:shade val="95000"/>
                <a:satMod val="105000"/>
              </a:srgbClr>
            </a:solidFill>
            <a:prstDash val="solid"/>
            <a:tailEnd type="triangle"/>
          </a:ln>
          <a:effectLst/>
        </p:spPr>
      </p:cxnSp>
      <p:cxnSp>
        <p:nvCxnSpPr>
          <p:cNvPr id="48" name="肘形连接符 47"/>
          <p:cNvCxnSpPr/>
          <p:nvPr/>
        </p:nvCxnSpPr>
        <p:spPr>
          <a:xfrm flipV="1">
            <a:off x="2039006" y="2506155"/>
            <a:ext cx="902788" cy="697123"/>
          </a:xfrm>
          <a:prstGeom prst="bentConnector3">
            <a:avLst/>
          </a:prstGeom>
          <a:noFill/>
          <a:ln w="9525" cap="flat" cmpd="sng" algn="ctr">
            <a:solidFill>
              <a:srgbClr val="4F81BD">
                <a:shade val="95000"/>
                <a:satMod val="105000"/>
              </a:srgbClr>
            </a:solidFill>
            <a:prstDash val="solid"/>
            <a:tailEnd type="triangle"/>
          </a:ln>
          <a:effectLst/>
        </p:spPr>
      </p:cxnSp>
      <p:pic>
        <p:nvPicPr>
          <p:cNvPr id="49" name="图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7265" y="1762420"/>
            <a:ext cx="647167" cy="647167"/>
          </a:xfrm>
          <a:prstGeom prst="rect">
            <a:avLst/>
          </a:prstGeom>
        </p:spPr>
      </p:pic>
      <p:cxnSp>
        <p:nvCxnSpPr>
          <p:cNvPr id="50" name="直线箭头连接符 49"/>
          <p:cNvCxnSpPr/>
          <p:nvPr/>
        </p:nvCxnSpPr>
        <p:spPr>
          <a:xfrm>
            <a:off x="5204516" y="2261498"/>
            <a:ext cx="1751961"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51" name="直线箭头连接符 50"/>
          <p:cNvCxnSpPr/>
          <p:nvPr/>
        </p:nvCxnSpPr>
        <p:spPr>
          <a:xfrm flipH="1">
            <a:off x="5204516" y="2639837"/>
            <a:ext cx="1751961" cy="0"/>
          </a:xfrm>
          <a:prstGeom prst="straightConnector1">
            <a:avLst/>
          </a:prstGeom>
          <a:noFill/>
          <a:ln w="9525" cap="flat" cmpd="sng" algn="ctr">
            <a:solidFill>
              <a:srgbClr val="4F81BD">
                <a:shade val="95000"/>
                <a:satMod val="105000"/>
              </a:srgbClr>
            </a:solidFill>
            <a:prstDash val="solid"/>
            <a:tailEnd type="triangle"/>
          </a:ln>
          <a:effectLst/>
        </p:spPr>
      </p:cxnSp>
      <p:sp>
        <p:nvSpPr>
          <p:cNvPr id="52" name="文本框 51"/>
          <p:cNvSpPr txBox="1"/>
          <p:nvPr/>
        </p:nvSpPr>
        <p:spPr>
          <a:xfrm>
            <a:off x="5223322" y="1991765"/>
            <a:ext cx="1798890" cy="246221"/>
          </a:xfrm>
          <a:prstGeom prst="rect">
            <a:avLst/>
          </a:prstGeom>
          <a:noFill/>
        </p:spPr>
        <p:txBody>
          <a:bodyPr wrap="none" rtlCol="0">
            <a:spAutoFit/>
          </a:bodyPr>
          <a:lstStyle/>
          <a:p>
            <a:pPr defTabSz="914400"/>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微信</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OPENID+</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电子签名</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文本框 52"/>
          <p:cNvSpPr txBox="1"/>
          <p:nvPr/>
        </p:nvSpPr>
        <p:spPr>
          <a:xfrm>
            <a:off x="5253343" y="2724697"/>
            <a:ext cx="1467068" cy="246221"/>
          </a:xfrm>
          <a:prstGeom prst="rect">
            <a:avLst/>
          </a:prstGeom>
          <a:noFill/>
        </p:spPr>
        <p:txBody>
          <a:bodyPr wrap="none" rtlCol="0">
            <a:spAutoFit/>
          </a:bodyPr>
          <a:lstStyle/>
          <a:p>
            <a:pPr defTabSz="914400"/>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返回电子签名信息</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4" name="直线箭头连接符 53"/>
          <p:cNvCxnSpPr/>
          <p:nvPr/>
        </p:nvCxnSpPr>
        <p:spPr>
          <a:xfrm flipH="1">
            <a:off x="3895174" y="3346095"/>
            <a:ext cx="16538" cy="569662"/>
          </a:xfrm>
          <a:prstGeom prst="straightConnector1">
            <a:avLst/>
          </a:prstGeom>
          <a:noFill/>
          <a:ln w="9525" cap="flat" cmpd="sng" algn="ctr">
            <a:solidFill>
              <a:srgbClr val="4F81BD">
                <a:shade val="95000"/>
                <a:satMod val="105000"/>
              </a:srgbClr>
            </a:solidFill>
            <a:prstDash val="solid"/>
            <a:tailEnd type="triangle"/>
          </a:ln>
          <a:effectLst/>
        </p:spPr>
      </p:cxnSp>
      <p:sp>
        <p:nvSpPr>
          <p:cNvPr id="55" name="文本框 54"/>
          <p:cNvSpPr txBox="1"/>
          <p:nvPr/>
        </p:nvSpPr>
        <p:spPr>
          <a:xfrm>
            <a:off x="3820099" y="3460803"/>
            <a:ext cx="1210588" cy="246221"/>
          </a:xfrm>
          <a:prstGeom prst="rect">
            <a:avLst/>
          </a:prstGeom>
          <a:noFill/>
        </p:spPr>
        <p:txBody>
          <a:bodyPr wrap="none" rtlCol="0">
            <a:spAutoFit/>
          </a:bodyPr>
          <a:lstStyle/>
          <a:p>
            <a:pPr defTabSz="914400"/>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合成电子签名</a:t>
            </a:r>
            <a:r>
              <a:rPr kumimoji="1" lang="en-US" altLang="zh-CN" sz="1000"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6" name="图片 55"/>
          <p:cNvPicPr>
            <a:picLocks noChangeAspect="1"/>
          </p:cNvPicPr>
          <p:nvPr/>
        </p:nvPicPr>
        <p:blipFill>
          <a:blip r:embed="rId7"/>
          <a:stretch>
            <a:fillRect/>
          </a:stretch>
        </p:blipFill>
        <p:spPr>
          <a:xfrm>
            <a:off x="2170888" y="4003852"/>
            <a:ext cx="4133551" cy="2254664"/>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医生处方电子签名</a:t>
            </a:r>
            <a:endParaRPr lang="zh-CN" altLang="en-US" sz="2800" dirty="0">
              <a:solidFill>
                <a:srgbClr val="007CEA"/>
              </a:solidFill>
            </a:endParaRPr>
          </a:p>
        </p:txBody>
      </p:sp>
      <p:pic>
        <p:nvPicPr>
          <p:cNvPr id="3"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83883" y="3487937"/>
            <a:ext cx="3938478" cy="300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1689249" y="3487937"/>
            <a:ext cx="4538611" cy="3008794"/>
          </a:xfrm>
          <a:prstGeom prst="rect">
            <a:avLst/>
          </a:prstGeom>
          <a:ln>
            <a:solidFill>
              <a:schemeClr val="bg1">
                <a:lumMod val="85000"/>
              </a:schemeClr>
            </a:solidFill>
          </a:ln>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037" y="1264644"/>
            <a:ext cx="1807903" cy="180790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883" y="1264644"/>
            <a:ext cx="969972" cy="1684036"/>
          </a:xfrm>
          <a:prstGeom prst="rect">
            <a:avLst/>
          </a:prstGeom>
        </p:spPr>
      </p:pic>
      <p:cxnSp>
        <p:nvCxnSpPr>
          <p:cNvPr id="9" name="直线箭头连接符 8"/>
          <p:cNvCxnSpPr/>
          <p:nvPr/>
        </p:nvCxnSpPr>
        <p:spPr>
          <a:xfrm>
            <a:off x="3316940" y="2128543"/>
            <a:ext cx="2761131" cy="0"/>
          </a:xfrm>
          <a:prstGeom prst="straightConnector1">
            <a:avLst/>
          </a:prstGeom>
          <a:noFill/>
          <a:ln w="9525" cap="flat" cmpd="sng" algn="ctr">
            <a:solidFill>
              <a:srgbClr val="4F81BD">
                <a:shade val="95000"/>
                <a:satMod val="105000"/>
              </a:srgbClr>
            </a:solidFill>
            <a:prstDash val="solid"/>
            <a:tailEnd type="triangle"/>
          </a:ln>
          <a:effectLst/>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7" y="266148"/>
            <a:ext cx="8145369" cy="559762"/>
          </a:xfrm>
          <a:prstGeom prst="rect">
            <a:avLst/>
          </a:prstGeom>
        </p:spPr>
        <p:txBody>
          <a:bodyPr vert="horz" lIns="95988" tIns="47994" rIns="95988" bIns="4799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7CEA"/>
                </a:solidFill>
                <a:latin typeface="微软雅黑" panose="020B0503020204020204" pitchFamily="34" charset="-122"/>
                <a:ea typeface="微软雅黑" panose="020B0503020204020204" pitchFamily="34" charset="-122"/>
              </a:rPr>
              <a:t>医学检验</a:t>
            </a:r>
            <a:r>
              <a:rPr lang="zh-CN" altLang="en-US" sz="2800" b="1" dirty="0" smtClean="0">
                <a:solidFill>
                  <a:srgbClr val="007CEA"/>
                </a:solidFill>
                <a:latin typeface="微软雅黑" panose="020B0503020204020204" pitchFamily="34" charset="-122"/>
                <a:ea typeface="微软雅黑" panose="020B0503020204020204" pitchFamily="34" charset="-122"/>
              </a:rPr>
              <a:t>报告、电子病历单点电子签名</a:t>
            </a:r>
            <a:r>
              <a:rPr lang="en-US" altLang="zh-CN" sz="2800" b="1" dirty="0" smtClean="0">
                <a:solidFill>
                  <a:srgbClr val="007CEA"/>
                </a:solidFill>
                <a:latin typeface="微软雅黑" panose="020B0503020204020204" pitchFamily="34" charset="-122"/>
                <a:ea typeface="微软雅黑" panose="020B0503020204020204" pitchFamily="34" charset="-122"/>
              </a:rPr>
              <a:t>/</a:t>
            </a:r>
            <a:r>
              <a:rPr lang="zh-CN" altLang="en-US" sz="2800" b="1" dirty="0" smtClean="0">
                <a:solidFill>
                  <a:srgbClr val="007CEA"/>
                </a:solidFill>
                <a:latin typeface="微软雅黑" panose="020B0503020204020204" pitchFamily="34" charset="-122"/>
                <a:ea typeface="微软雅黑" panose="020B0503020204020204" pitchFamily="34" charset="-122"/>
              </a:rPr>
              <a:t>批量签章</a:t>
            </a:r>
            <a:endParaRPr lang="zh-CN" altLang="en-US" sz="2800" dirty="0">
              <a:solidFill>
                <a:srgbClr val="007CEA"/>
              </a:solidFill>
            </a:endParaRPr>
          </a:p>
        </p:txBody>
      </p:sp>
      <p:sp>
        <p:nvSpPr>
          <p:cNvPr id="3" name="内容占位符 2"/>
          <p:cNvSpPr txBox="1">
            <a:spLocks noChangeArrowheads="1"/>
          </p:cNvSpPr>
          <p:nvPr/>
        </p:nvSpPr>
        <p:spPr>
          <a:xfrm>
            <a:off x="1000291" y="1347561"/>
            <a:ext cx="4210346" cy="4066085"/>
          </a:xfrm>
          <a:prstGeom prst="rect">
            <a:avLst/>
          </a:prstGeom>
        </p:spPr>
        <p:txBody>
          <a:bodyPr/>
          <a:lstStyle>
            <a:lvl1pPr marL="240030" indent="-240030" algn="l" rtl="0" eaLnBrk="0" fontAlgn="base" hangingPunct="0">
              <a:lnSpc>
                <a:spcPct val="90000"/>
              </a:lnSpc>
              <a:spcBef>
                <a:spcPts val="1050"/>
              </a:spcBef>
              <a:spcAft>
                <a:spcPct val="0"/>
              </a:spcAft>
              <a:buFont typeface="Arial" panose="020B0604020202020204" pitchFamily="34" charset="0"/>
              <a:buChar char="•"/>
              <a:defRPr sz="2940" kern="1200">
                <a:solidFill>
                  <a:schemeClr val="tx1"/>
                </a:solidFill>
                <a:latin typeface="+mn-lt"/>
                <a:ea typeface="+mn-ea"/>
                <a:cs typeface="+mn-cs"/>
                <a:sym typeface="Calibri" panose="020F0502020204030204" pitchFamily="34" charset="0"/>
              </a:defRPr>
            </a:lvl1pPr>
            <a:lvl2pPr marL="720090" indent="-240030" algn="l" rtl="0" eaLnBrk="0" fontAlgn="base" hangingPunct="0">
              <a:lnSpc>
                <a:spcPct val="90000"/>
              </a:lnSpc>
              <a:spcBef>
                <a:spcPts val="525"/>
              </a:spcBef>
              <a:spcAft>
                <a:spcPct val="0"/>
              </a:spcAft>
              <a:buFont typeface="Arial" panose="020B0604020202020204" pitchFamily="34" charset="0"/>
              <a:buChar char="•"/>
              <a:defRPr sz="2520" kern="1200">
                <a:solidFill>
                  <a:schemeClr val="tx1"/>
                </a:solidFill>
                <a:latin typeface="+mn-lt"/>
                <a:ea typeface="+mn-ea"/>
                <a:cs typeface="+mn-cs"/>
                <a:sym typeface="Calibri" panose="020F0502020204030204" pitchFamily="34" charset="0"/>
              </a:defRPr>
            </a:lvl2pPr>
            <a:lvl3pPr marL="1199515" indent="-240030" algn="l" rtl="0" eaLnBrk="0" fontAlgn="base" hangingPunct="0">
              <a:lnSpc>
                <a:spcPct val="90000"/>
              </a:lnSpc>
              <a:spcBef>
                <a:spcPts val="525"/>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3pPr>
            <a:lvl4pPr marL="1679575" indent="-240030" algn="l"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159635" indent="-240030" algn="l"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639695"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19755"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599180"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79240"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a:lstStyle>
          <a:p>
            <a:pPr marL="342900" lvl="1" indent="-342900" defTabSz="914400"/>
            <a:r>
              <a:rPr lang="zh-CN" altLang="en-US" sz="1600" b="1"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解决方案</a:t>
            </a:r>
            <a:endParaRPr lang="en-US" altLang="zh-CN" sz="1600" b="1"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342900" lvl="1" indent="-342900" defTabSz="914400" eaLnBrk="1" hangingPunct="1">
              <a:lnSpc>
                <a:spcPct val="150000"/>
              </a:lnSpc>
              <a:buFont typeface="微软雅黑" panose="020B0503020204020204" pitchFamily="34" charset="-122"/>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HIS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LIS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PACS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EMR</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等系统中集成电子签名</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签章功能，保障电子文件完整性、具有法律效益性。</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342900" lvl="1" indent="-342900" defTabSz="914400">
              <a:buFont typeface="Arial" panose="020B0604020202020204" pitchFamily="34" charset="0"/>
              <a:buNone/>
            </a:pP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endPar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342900" lvl="1" indent="-342900" defTabSz="914400">
              <a:lnSpc>
                <a:spcPct val="150000"/>
              </a:lnSpc>
            </a:pPr>
            <a:r>
              <a:rPr lang="zh-CN" altLang="en-US" sz="1600" b="1"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方案特点</a:t>
            </a:r>
            <a:endParaRPr lang="en-US" altLang="zh-CN" sz="1600" b="1"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342900" lvl="1" indent="-342900" defTabSz="914400" eaLnBrk="1" hangingPunct="1">
              <a:lnSpc>
                <a:spcPct val="150000"/>
              </a:lnSpc>
              <a:buFont typeface="微软雅黑" panose="020B0503020204020204" pitchFamily="34" charset="-122"/>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电子签章系统实现电子签名的可视化展示；</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42900" lvl="1" indent="-342900" defTabSz="914400" eaLnBrk="1" hangingPunct="1">
              <a:lnSpc>
                <a:spcPct val="150000"/>
              </a:lnSpc>
              <a:buFont typeface="微软雅黑" panose="020B0503020204020204" pitchFamily="34" charset="-122"/>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可实现对多种数据类型进行签名；</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42900" lvl="1" indent="-342900" defTabSz="914400" eaLnBrk="1" hangingPunct="1">
              <a:lnSpc>
                <a:spcPct val="150000"/>
              </a:lnSpc>
              <a:buFont typeface="微软雅黑" panose="020B0503020204020204" pitchFamily="34" charset="-122"/>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既能保证数据完整性、真实性又能方便查检；</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42900" lvl="1" indent="-342900" defTabSz="914400" eaLnBrk="1" hangingPunct="1">
              <a:lnSpc>
                <a:spcPct val="150000"/>
              </a:lnSpc>
              <a:buFont typeface="微软雅黑" panose="020B0503020204020204" pitchFamily="34" charset="-122"/>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二维码可以通过快速扫描来识别纸质报告的真实性；</a:t>
            </a:r>
            <a:endPar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18097" y="3838077"/>
            <a:ext cx="3070341" cy="19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8098" y="1364609"/>
            <a:ext cx="3070340" cy="231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373" y="1347561"/>
            <a:ext cx="3180365" cy="441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安全登录应用场景</a:t>
            </a:r>
            <a:endParaRPr lang="zh-CN" altLang="en-US" sz="2800" dirty="0">
              <a:solidFill>
                <a:srgbClr val="007CEA"/>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23720" y="1171158"/>
            <a:ext cx="1053976" cy="1053976"/>
          </a:xfrm>
          <a:prstGeom prst="rect">
            <a:avLst/>
          </a:prstGeom>
        </p:spPr>
      </p:pic>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7178" y="1276639"/>
            <a:ext cx="909960" cy="909960"/>
          </a:xfrm>
          <a:prstGeom prst="rect">
            <a:avLst/>
          </a:prstGeom>
        </p:spPr>
      </p:pic>
      <p:sp>
        <p:nvSpPr>
          <p:cNvPr id="27" name="文本框 26"/>
          <p:cNvSpPr txBox="1"/>
          <p:nvPr/>
        </p:nvSpPr>
        <p:spPr>
          <a:xfrm>
            <a:off x="7220008" y="2110246"/>
            <a:ext cx="492443" cy="276999"/>
          </a:xfrm>
          <a:prstGeom prst="rect">
            <a:avLst/>
          </a:prstGeom>
          <a:noFill/>
        </p:spPr>
        <p:txBody>
          <a:bodyPr wrap="none" rtlCol="0">
            <a:spAutoFit/>
          </a:bodyPr>
          <a:lstStyle/>
          <a:p>
            <a:pPr algn="ctr" defTabSz="914400"/>
            <a:r>
              <a:rPr kumimoji="1"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医生</a:t>
            </a:r>
            <a:endPar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nvSpPr>
        <p:spPr>
          <a:xfrm>
            <a:off x="8008440" y="2110246"/>
            <a:ext cx="1173718" cy="276999"/>
          </a:xfrm>
          <a:prstGeom prst="rect">
            <a:avLst/>
          </a:prstGeom>
          <a:noFill/>
        </p:spPr>
        <p:txBody>
          <a:bodyPr wrap="none" rtlCol="0">
            <a:spAutoFit/>
          </a:bodyPr>
          <a:lstStyle/>
          <a:p>
            <a:pPr algn="ctr" defTabSz="914400"/>
            <a:r>
              <a:rPr kumimoji="1"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护士</a:t>
            </a:r>
            <a:r>
              <a:rPr kumimoji="1"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工作人员</a:t>
            </a:r>
            <a:endPar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533" y="1385809"/>
            <a:ext cx="755052" cy="755052"/>
          </a:xfrm>
          <a:prstGeom prst="rect">
            <a:avLst/>
          </a:prstGeom>
        </p:spPr>
      </p:pic>
      <p:sp>
        <p:nvSpPr>
          <p:cNvPr id="21" name="文本框 20"/>
          <p:cNvSpPr txBox="1"/>
          <p:nvPr/>
        </p:nvSpPr>
        <p:spPr>
          <a:xfrm>
            <a:off x="2533531" y="2140861"/>
            <a:ext cx="492443" cy="276999"/>
          </a:xfrm>
          <a:prstGeom prst="rect">
            <a:avLst/>
          </a:prstGeom>
          <a:noFill/>
        </p:spPr>
        <p:txBody>
          <a:bodyPr wrap="none" rtlCol="0">
            <a:spAutoFit/>
          </a:bodyPr>
          <a:lstStyle/>
          <a:p>
            <a:pPr algn="ctr" defTabSz="914400"/>
            <a:r>
              <a:rPr kumimoji="1"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患者</a:t>
            </a:r>
            <a:endParaRPr kumimoji="1" lang="zh-CN" altLang="en-US" sz="1200"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p:nvSpPr>
        <p:spPr bwMode="auto">
          <a:xfrm>
            <a:off x="1827489" y="2895912"/>
            <a:ext cx="1904526" cy="1425075"/>
          </a:xfrm>
          <a:prstGeom prst="round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4890" y="3033587"/>
            <a:ext cx="1149724" cy="1149724"/>
          </a:xfrm>
          <a:prstGeom prst="rect">
            <a:avLst/>
          </a:prstGeom>
        </p:spPr>
      </p:pic>
      <p:sp>
        <p:nvSpPr>
          <p:cNvPr id="24" name="文本框 23"/>
          <p:cNvSpPr txBox="1"/>
          <p:nvPr/>
        </p:nvSpPr>
        <p:spPr>
          <a:xfrm>
            <a:off x="1827489" y="4470548"/>
            <a:ext cx="2031325" cy="338554"/>
          </a:xfrm>
          <a:prstGeom prst="rect">
            <a:avLst/>
          </a:prstGeom>
          <a:noFill/>
        </p:spPr>
        <p:txBody>
          <a:bodyPr wrap="none" rtlCol="0">
            <a:spAutoFit/>
          </a:bodyPr>
          <a:lstStyle/>
          <a:p>
            <a:pPr algn="ctr" defTabSz="914400"/>
            <a:r>
              <a:rPr kumimoji="1"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微信公众</a:t>
            </a:r>
            <a:r>
              <a:rPr kumimoji="1" lang="zh-CN" altLang="en-US" sz="160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号登录认证</a:t>
            </a:r>
            <a:endParaRPr kumimoji="1" lang="zh-CN" altLang="en-US" sz="1600"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 name="直线连接符 8"/>
          <p:cNvCxnSpPr/>
          <p:nvPr/>
        </p:nvCxnSpPr>
        <p:spPr bwMode="auto">
          <a:xfrm flipH="1">
            <a:off x="4458196" y="1239162"/>
            <a:ext cx="17929" cy="4428062"/>
          </a:xfrm>
          <a:prstGeom prst="line">
            <a:avLst/>
          </a:prstGeom>
          <a:solidFill>
            <a:schemeClr val="accent1"/>
          </a:solidFill>
          <a:ln w="9525" cap="flat" cmpd="sng" algn="ctr">
            <a:solidFill>
              <a:schemeClr val="accent1">
                <a:lumMod val="20000"/>
                <a:lumOff val="8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圆角矩形 36"/>
          <p:cNvSpPr/>
          <p:nvPr/>
        </p:nvSpPr>
        <p:spPr bwMode="auto">
          <a:xfrm>
            <a:off x="4861998" y="2895912"/>
            <a:ext cx="1904526" cy="1425075"/>
          </a:xfrm>
          <a:prstGeom prst="round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8" name="圆角矩形 37"/>
          <p:cNvSpPr/>
          <p:nvPr/>
        </p:nvSpPr>
        <p:spPr bwMode="auto">
          <a:xfrm>
            <a:off x="7078115" y="2895912"/>
            <a:ext cx="1904526" cy="1425075"/>
          </a:xfrm>
          <a:prstGeom prst="round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11" name="图片 10"/>
          <p:cNvPicPr>
            <a:picLocks noChangeAspect="1"/>
          </p:cNvPicPr>
          <p:nvPr/>
        </p:nvPicPr>
        <p:blipFill>
          <a:blip r:embed="rId5"/>
          <a:stretch>
            <a:fillRect/>
          </a:stretch>
        </p:blipFill>
        <p:spPr>
          <a:xfrm>
            <a:off x="5299630" y="3164222"/>
            <a:ext cx="1217434" cy="1019089"/>
          </a:xfrm>
          <a:prstGeom prst="rect">
            <a:avLst/>
          </a:prstGeom>
        </p:spPr>
      </p:pic>
      <p:pic>
        <p:nvPicPr>
          <p:cNvPr id="12" name="图片 11"/>
          <p:cNvPicPr>
            <a:picLocks noChangeAspect="1"/>
          </p:cNvPicPr>
          <p:nvPr/>
        </p:nvPicPr>
        <p:blipFill>
          <a:blip r:embed="rId6"/>
          <a:stretch>
            <a:fillRect/>
          </a:stretch>
        </p:blipFill>
        <p:spPr>
          <a:xfrm>
            <a:off x="7546776" y="3164222"/>
            <a:ext cx="923328" cy="899653"/>
          </a:xfrm>
          <a:prstGeom prst="rect">
            <a:avLst/>
          </a:prstGeom>
        </p:spPr>
      </p:pic>
      <p:sp>
        <p:nvSpPr>
          <p:cNvPr id="41" name="圆角矩形 40"/>
          <p:cNvSpPr/>
          <p:nvPr/>
        </p:nvSpPr>
        <p:spPr bwMode="auto">
          <a:xfrm>
            <a:off x="9362018" y="2895912"/>
            <a:ext cx="1904526" cy="1425075"/>
          </a:xfrm>
          <a:prstGeom prst="round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9578" y="3164222"/>
            <a:ext cx="903928" cy="903928"/>
          </a:xfrm>
          <a:prstGeom prst="rect">
            <a:avLst/>
          </a:prstGeom>
        </p:spPr>
      </p:pic>
      <p:sp>
        <p:nvSpPr>
          <p:cNvPr id="43" name="文本框 42"/>
          <p:cNvSpPr txBox="1"/>
          <p:nvPr/>
        </p:nvSpPr>
        <p:spPr>
          <a:xfrm>
            <a:off x="4995276" y="4470548"/>
            <a:ext cx="1826141" cy="338554"/>
          </a:xfrm>
          <a:prstGeom prst="rect">
            <a:avLst/>
          </a:prstGeom>
          <a:noFill/>
        </p:spPr>
        <p:txBody>
          <a:bodyPr wrap="none" rtlCol="0">
            <a:spAutoFit/>
          </a:bodyPr>
          <a:lstStyle/>
          <a:p>
            <a:pPr algn="ctr" defTabSz="914400"/>
            <a:r>
              <a:rPr kumimoji="1" lang="zh-CN" altLang="en-US" sz="160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企业微信登录认证</a:t>
            </a:r>
            <a:endParaRPr kumimoji="1" lang="zh-CN" altLang="en-US" sz="1600"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文本框 43"/>
          <p:cNvSpPr txBox="1"/>
          <p:nvPr/>
        </p:nvSpPr>
        <p:spPr>
          <a:xfrm>
            <a:off x="7403147" y="4470548"/>
            <a:ext cx="1210588" cy="830997"/>
          </a:xfrm>
          <a:prstGeom prst="rect">
            <a:avLst/>
          </a:prstGeom>
          <a:noFill/>
        </p:spPr>
        <p:txBody>
          <a:bodyPr wrap="none" rtlCol="0">
            <a:spAutoFit/>
          </a:bodyPr>
          <a:lstStyle/>
          <a:p>
            <a:pPr algn="ctr" defTabSz="914400">
              <a:lnSpc>
                <a:spcPct val="150000"/>
              </a:lnSpc>
            </a:pPr>
            <a:r>
              <a:rPr kumimoji="1"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Web</a:t>
            </a:r>
            <a:r>
              <a:rPr kumimoji="1"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系统</a:t>
            </a:r>
            <a:endParaRPr kumimoji="1"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a:lnSpc>
                <a:spcPct val="150000"/>
              </a:lnSpc>
            </a:pPr>
            <a:r>
              <a:rPr kumimoji="1"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扫一扫登录</a:t>
            </a:r>
            <a:endParaRPr kumimoji="1" lang="zh-CN" altLang="en-US" sz="1600"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文本框 44"/>
          <p:cNvSpPr txBox="1"/>
          <p:nvPr/>
        </p:nvSpPr>
        <p:spPr>
          <a:xfrm>
            <a:off x="9458641" y="4470548"/>
            <a:ext cx="1765804" cy="830997"/>
          </a:xfrm>
          <a:prstGeom prst="rect">
            <a:avLst/>
          </a:prstGeom>
          <a:noFill/>
        </p:spPr>
        <p:txBody>
          <a:bodyPr wrap="none" rtlCol="0">
            <a:spAutoFit/>
          </a:bodyPr>
          <a:lstStyle/>
          <a:p>
            <a:pPr algn="ctr" defTabSz="914400">
              <a:lnSpc>
                <a:spcPct val="150000"/>
              </a:lnSpc>
            </a:pPr>
            <a:r>
              <a:rPr kumimoji="1"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HIS/LIS/PAS</a:t>
            </a:r>
            <a:r>
              <a:rPr kumimoji="1"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工具</a:t>
            </a:r>
            <a:endParaRPr kumimoji="1"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a:lnSpc>
                <a:spcPct val="150000"/>
              </a:lnSpc>
            </a:pPr>
            <a:r>
              <a:rPr kumimoji="1"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扫一扫登录</a:t>
            </a:r>
            <a:endParaRPr kumimoji="1" lang="zh-CN" altLang="en-US" sz="1600"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230081">
            <a:off x="10284278" y="-522969"/>
            <a:ext cx="2573807" cy="257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p:nvPr/>
        </p:nvSpPr>
        <p:spPr>
          <a:xfrm>
            <a:off x="-145042" y="-832149"/>
            <a:ext cx="2747258" cy="8094524"/>
          </a:xfrm>
          <a:prstGeom prst="rect">
            <a:avLst/>
          </a:prstGeom>
          <a:noFill/>
          <a:effectLst>
            <a:outerShdw blurRad="165100" dist="76200" dir="1200000" algn="tl" rotWithShape="0">
              <a:prstClr val="black">
                <a:alpha val="10000"/>
              </a:prstClr>
            </a:outerShdw>
          </a:effectLst>
        </p:spPr>
        <p:txBody>
          <a:bodyPr wrap="square" rtlCol="0">
            <a:spAutoFit/>
          </a:bodyPr>
          <a:lstStyle/>
          <a:p>
            <a:pPr defTabSz="914400"/>
            <a:r>
              <a:rPr lang="en-US" altLang="zh-CN" sz="52000" dirty="0">
                <a:solidFill>
                  <a:prstClr val="white"/>
                </a:solidFill>
                <a:latin typeface="Impact" panose="020B0806030902050204"/>
                <a:ea typeface="微软雅黑" panose="020B0503020204020204" pitchFamily="34" charset="-122"/>
              </a:rPr>
              <a:t>1</a:t>
            </a:r>
            <a:endParaRPr lang="zh-CN" altLang="en-US" sz="52000" dirty="0">
              <a:solidFill>
                <a:prstClr val="white"/>
              </a:solidFill>
              <a:latin typeface="Impact" panose="020B0806030902050204"/>
              <a:ea typeface="微软雅黑" panose="020B0503020204020204" pitchFamily="34" charset="-122"/>
            </a:endParaRPr>
          </a:p>
        </p:txBody>
      </p:sp>
      <p:sp>
        <p:nvSpPr>
          <p:cNvPr id="5" name="标题 1"/>
          <p:cNvSpPr txBox="1"/>
          <p:nvPr/>
        </p:nvSpPr>
        <p:spPr>
          <a:xfrm>
            <a:off x="3786443" y="2360366"/>
            <a:ext cx="8077178" cy="1065558"/>
          </a:xfrm>
        </p:spPr>
        <p:txBody>
          <a:bodyPr rtlCol="0">
            <a:noAutofit/>
          </a:bodyPr>
          <a:lstStyle>
            <a:lvl1pPr marL="960120" indent="-960120" algn="l" rtl="0" eaLnBrk="0" fontAlgn="base" hangingPunct="0">
              <a:lnSpc>
                <a:spcPct val="90000"/>
              </a:lnSpc>
              <a:spcBef>
                <a:spcPct val="0"/>
              </a:spcBef>
              <a:spcAft>
                <a:spcPct val="0"/>
              </a:spcAft>
              <a:defRPr sz="4620" kern="1200">
                <a:solidFill>
                  <a:schemeClr val="tx1"/>
                </a:solidFill>
                <a:latin typeface="+mj-lt"/>
                <a:ea typeface="+mj-ea"/>
                <a:cs typeface="+mj-cs"/>
                <a:sym typeface="Calibri Light" panose="020F0302020204030204" pitchFamily="34" charset="0"/>
              </a:defRPr>
            </a:lvl1pPr>
            <a:lvl2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43954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91960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39966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87972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defTabSz="914400">
              <a:lnSpc>
                <a:spcPct val="150000"/>
              </a:lnSpc>
            </a:pPr>
            <a:r>
              <a:rPr lang="zh-CN" altLang="en-US" sz="6000" b="1" dirty="0" smtClean="0">
                <a:solidFill>
                  <a:srgbClr val="FFFFFF"/>
                </a:solidFill>
                <a:latin typeface="微软雅黑" panose="020B0503020204020204" pitchFamily="34" charset="-122"/>
                <a:ea typeface="微软雅黑" panose="020B0503020204020204" pitchFamily="34" charset="-122"/>
              </a:rPr>
              <a:t>需求分析</a:t>
            </a:r>
            <a:endParaRPr lang="en-US" altLang="zh-CN" sz="6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10"/>
          <p:cNvSpPr>
            <a:spLocks noChangeShapeType="1"/>
          </p:cNvSpPr>
          <p:nvPr/>
        </p:nvSpPr>
        <p:spPr bwMode="auto">
          <a:xfrm flipV="1">
            <a:off x="3188455" y="2541855"/>
            <a:ext cx="0" cy="1079833"/>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7" name="Line 11"/>
          <p:cNvSpPr>
            <a:spLocks noChangeShapeType="1"/>
          </p:cNvSpPr>
          <p:nvPr/>
        </p:nvSpPr>
        <p:spPr bwMode="auto">
          <a:xfrm flipV="1">
            <a:off x="4798045" y="3621688"/>
            <a:ext cx="0" cy="1077716"/>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8" name="Line 12"/>
          <p:cNvSpPr>
            <a:spLocks noChangeShapeType="1"/>
          </p:cNvSpPr>
          <p:nvPr/>
        </p:nvSpPr>
        <p:spPr bwMode="auto">
          <a:xfrm flipV="1">
            <a:off x="7478566" y="3621688"/>
            <a:ext cx="0" cy="1077716"/>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9" name="Line 13"/>
          <p:cNvSpPr>
            <a:spLocks noChangeShapeType="1"/>
          </p:cNvSpPr>
          <p:nvPr/>
        </p:nvSpPr>
        <p:spPr bwMode="auto">
          <a:xfrm flipV="1">
            <a:off x="6138301" y="2541855"/>
            <a:ext cx="0" cy="1079833"/>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10" name="Oval 15"/>
          <p:cNvSpPr>
            <a:spLocks noChangeArrowheads="1"/>
          </p:cNvSpPr>
          <p:nvPr/>
        </p:nvSpPr>
        <p:spPr bwMode="auto">
          <a:xfrm>
            <a:off x="2870956" y="2226373"/>
            <a:ext cx="632884" cy="633079"/>
          </a:xfrm>
          <a:prstGeom prst="ellipse">
            <a:avLst/>
          </a:prstGeom>
          <a:solidFill>
            <a:schemeClr val="accent1"/>
          </a:solidFill>
          <a:ln>
            <a:noFill/>
          </a:ln>
        </p:spPr>
        <p:txBody>
          <a:bodyPr vert="horz" wrap="square" lIns="121920" tIns="60960" rIns="121920" bIns="60960" numCol="1" anchor="t" anchorCtr="0" compatLnSpc="1"/>
          <a:lstStyle/>
          <a:p>
            <a:endParaRPr lang="zh-CN" altLang="en-US" sz="2400"/>
          </a:p>
        </p:txBody>
      </p:sp>
      <p:sp>
        <p:nvSpPr>
          <p:cNvPr id="11" name="Oval 16"/>
          <p:cNvSpPr>
            <a:spLocks noChangeArrowheads="1"/>
          </p:cNvSpPr>
          <p:nvPr/>
        </p:nvSpPr>
        <p:spPr bwMode="auto">
          <a:xfrm>
            <a:off x="5822920" y="2226373"/>
            <a:ext cx="630767" cy="633079"/>
          </a:xfrm>
          <a:prstGeom prst="ellipse">
            <a:avLst/>
          </a:prstGeom>
          <a:solidFill>
            <a:schemeClr val="accent3"/>
          </a:solidFill>
          <a:ln>
            <a:noFill/>
          </a:ln>
        </p:spPr>
        <p:txBody>
          <a:bodyPr vert="horz" wrap="square" lIns="121920" tIns="60960" rIns="121920" bIns="60960" numCol="1" anchor="t" anchorCtr="0" compatLnSpc="1"/>
          <a:lstStyle/>
          <a:p>
            <a:endParaRPr lang="zh-CN" altLang="en-US" sz="2400"/>
          </a:p>
        </p:txBody>
      </p:sp>
      <p:sp>
        <p:nvSpPr>
          <p:cNvPr id="12" name="Oval 17"/>
          <p:cNvSpPr>
            <a:spLocks noChangeArrowheads="1"/>
          </p:cNvSpPr>
          <p:nvPr/>
        </p:nvSpPr>
        <p:spPr bwMode="auto">
          <a:xfrm>
            <a:off x="7158949" y="4381805"/>
            <a:ext cx="635000" cy="637313"/>
          </a:xfrm>
          <a:prstGeom prst="ellipse">
            <a:avLst/>
          </a:prstGeom>
          <a:solidFill>
            <a:schemeClr val="accent4"/>
          </a:solidFill>
          <a:ln>
            <a:noFill/>
          </a:ln>
        </p:spPr>
        <p:txBody>
          <a:bodyPr vert="horz" wrap="square" lIns="121920" tIns="60960" rIns="121920" bIns="60960" numCol="1" anchor="t" anchorCtr="0" compatLnSpc="1"/>
          <a:lstStyle/>
          <a:p>
            <a:endParaRPr lang="zh-CN" altLang="en-US" sz="2400"/>
          </a:p>
        </p:txBody>
      </p:sp>
      <p:sp>
        <p:nvSpPr>
          <p:cNvPr id="13" name="Oval 21"/>
          <p:cNvSpPr>
            <a:spLocks noChangeArrowheads="1"/>
          </p:cNvSpPr>
          <p:nvPr/>
        </p:nvSpPr>
        <p:spPr bwMode="auto">
          <a:xfrm>
            <a:off x="4482662" y="4381805"/>
            <a:ext cx="630767" cy="637313"/>
          </a:xfrm>
          <a:prstGeom prst="ellipse">
            <a:avLst/>
          </a:prstGeom>
          <a:solidFill>
            <a:schemeClr val="accent2"/>
          </a:solidFill>
          <a:ln>
            <a:noFill/>
          </a:ln>
        </p:spPr>
        <p:txBody>
          <a:bodyPr vert="horz" wrap="square" lIns="121920" tIns="60960" rIns="121920" bIns="60960" numCol="1" anchor="t" anchorCtr="0" compatLnSpc="1"/>
          <a:lstStyle/>
          <a:p>
            <a:endParaRPr lang="zh-CN" altLang="en-US" sz="2400"/>
          </a:p>
        </p:txBody>
      </p:sp>
      <p:sp>
        <p:nvSpPr>
          <p:cNvPr id="14" name="Freeform 5"/>
          <p:cNvSpPr/>
          <p:nvPr/>
        </p:nvSpPr>
        <p:spPr bwMode="auto">
          <a:xfrm>
            <a:off x="2233396" y="3295487"/>
            <a:ext cx="1899555" cy="650285"/>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sp>
        <p:nvSpPr>
          <p:cNvPr id="15" name="Freeform 6"/>
          <p:cNvSpPr/>
          <p:nvPr/>
        </p:nvSpPr>
        <p:spPr bwMode="auto">
          <a:xfrm>
            <a:off x="4100877" y="3295487"/>
            <a:ext cx="1394336" cy="650285"/>
          </a:xfrm>
          <a:custGeom>
            <a:avLst/>
            <a:gdLst>
              <a:gd name="T0" fmla="*/ 334 w 434"/>
              <a:gd name="T1" fmla="*/ 0 h 202"/>
              <a:gd name="T2" fmla="*/ 0 w 434"/>
              <a:gd name="T3" fmla="*/ 0 h 202"/>
              <a:gd name="T4" fmla="*/ 60 w 434"/>
              <a:gd name="T5" fmla="*/ 101 h 202"/>
              <a:gd name="T6" fmla="*/ 0 w 434"/>
              <a:gd name="T7" fmla="*/ 202 h 202"/>
              <a:gd name="T8" fmla="*/ 334 w 434"/>
              <a:gd name="T9" fmla="*/ 202 h 202"/>
              <a:gd name="T10" fmla="*/ 434 w 434"/>
              <a:gd name="T11" fmla="*/ 101 h 202"/>
              <a:gd name="T12" fmla="*/ 334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4" y="157"/>
                  <a:pt x="434" y="101"/>
                </a:cubicBezTo>
                <a:cubicBezTo>
                  <a:pt x="434" y="46"/>
                  <a:pt x="389" y="0"/>
                  <a:pt x="334" y="0"/>
                </a:cubicBezTo>
                <a:close/>
              </a:path>
            </a:pathLst>
          </a:custGeom>
          <a:solidFill>
            <a:schemeClr val="accent2"/>
          </a:solidFill>
          <a:ln>
            <a:noFill/>
          </a:ln>
        </p:spPr>
        <p:txBody>
          <a:bodyPr vert="horz" wrap="square" lIns="121920" tIns="60960" rIns="121920" bIns="60960" numCol="1" anchor="t" anchorCtr="0" compatLnSpc="1"/>
          <a:lstStyle/>
          <a:p>
            <a:endParaRPr lang="zh-CN" altLang="en-US" sz="2400"/>
          </a:p>
        </p:txBody>
      </p:sp>
      <p:sp>
        <p:nvSpPr>
          <p:cNvPr id="16" name="Freeform 7"/>
          <p:cNvSpPr/>
          <p:nvPr/>
        </p:nvSpPr>
        <p:spPr bwMode="auto">
          <a:xfrm>
            <a:off x="5441134" y="3295487"/>
            <a:ext cx="1394336" cy="650285"/>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accent3"/>
          </a:solidFill>
          <a:ln>
            <a:noFill/>
          </a:ln>
        </p:spPr>
        <p:txBody>
          <a:bodyPr vert="horz" wrap="square" lIns="121920" tIns="60960" rIns="121920" bIns="60960" numCol="1" anchor="t" anchorCtr="0" compatLnSpc="1"/>
          <a:lstStyle/>
          <a:p>
            <a:endParaRPr lang="zh-CN" altLang="en-US" sz="2400"/>
          </a:p>
        </p:txBody>
      </p:sp>
      <p:sp>
        <p:nvSpPr>
          <p:cNvPr id="17" name="Freeform 8"/>
          <p:cNvSpPr/>
          <p:nvPr/>
        </p:nvSpPr>
        <p:spPr bwMode="auto">
          <a:xfrm>
            <a:off x="6777470" y="3295487"/>
            <a:ext cx="1397957" cy="650285"/>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90" y="202"/>
                  <a:pt x="435" y="157"/>
                  <a:pt x="435" y="101"/>
                </a:cubicBezTo>
                <a:cubicBezTo>
                  <a:pt x="435" y="46"/>
                  <a:pt x="390" y="0"/>
                  <a:pt x="334" y="0"/>
                </a:cubicBezTo>
                <a:close/>
              </a:path>
            </a:pathLst>
          </a:custGeom>
          <a:solidFill>
            <a:schemeClr val="accent4"/>
          </a:solidFill>
          <a:ln>
            <a:noFill/>
          </a:ln>
        </p:spPr>
        <p:txBody>
          <a:bodyPr vert="horz" wrap="square" lIns="121920" tIns="60960" rIns="121920" bIns="60960" numCol="1" anchor="t" anchorCtr="0" compatLnSpc="1"/>
          <a:lstStyle/>
          <a:p>
            <a:endParaRPr lang="zh-CN" altLang="en-US" sz="2400"/>
          </a:p>
        </p:txBody>
      </p:sp>
      <p:sp>
        <p:nvSpPr>
          <p:cNvPr id="18" name="Freeform 10"/>
          <p:cNvSpPr>
            <a:spLocks noEditPoints="1"/>
          </p:cNvSpPr>
          <p:nvPr/>
        </p:nvSpPr>
        <p:spPr bwMode="auto">
          <a:xfrm>
            <a:off x="3069922" y="2383596"/>
            <a:ext cx="237067" cy="318632"/>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19" name="Freeform 11"/>
          <p:cNvSpPr>
            <a:spLocks noEditPoints="1"/>
          </p:cNvSpPr>
          <p:nvPr/>
        </p:nvSpPr>
        <p:spPr bwMode="auto">
          <a:xfrm>
            <a:off x="6005918" y="2384984"/>
            <a:ext cx="264765" cy="313740"/>
          </a:xfrm>
          <a:custGeom>
            <a:avLst/>
            <a:gdLst>
              <a:gd name="T0" fmla="*/ 116 w 162"/>
              <a:gd name="T1" fmla="*/ 53 h 192"/>
              <a:gd name="T2" fmla="*/ 101 w 162"/>
              <a:gd name="T3" fmla="*/ 89 h 192"/>
              <a:gd name="T4" fmla="*/ 101 w 162"/>
              <a:gd name="T5" fmla="*/ 90 h 192"/>
              <a:gd name="T6" fmla="*/ 122 w 162"/>
              <a:gd name="T7" fmla="*/ 109 h 192"/>
              <a:gd name="T8" fmla="*/ 150 w 162"/>
              <a:gd name="T9" fmla="*/ 121 h 192"/>
              <a:gd name="T10" fmla="*/ 150 w 162"/>
              <a:gd name="T11" fmla="*/ 180 h 192"/>
              <a:gd name="T12" fmla="*/ 121 w 162"/>
              <a:gd name="T13" fmla="*/ 192 h 192"/>
              <a:gd name="T14" fmla="*/ 28 w 162"/>
              <a:gd name="T15" fmla="*/ 185 h 192"/>
              <a:gd name="T16" fmla="*/ 28 w 162"/>
              <a:gd name="T17" fmla="*/ 178 h 192"/>
              <a:gd name="T18" fmla="*/ 12 w 162"/>
              <a:gd name="T19" fmla="*/ 178 h 192"/>
              <a:gd name="T20" fmla="*/ 0 w 162"/>
              <a:gd name="T21" fmla="*/ 161 h 192"/>
              <a:gd name="T22" fmla="*/ 4 w 162"/>
              <a:gd name="T23" fmla="*/ 123 h 192"/>
              <a:gd name="T24" fmla="*/ 30 w 162"/>
              <a:gd name="T25" fmla="*/ 89 h 192"/>
              <a:gd name="T26" fmla="*/ 15 w 162"/>
              <a:gd name="T27" fmla="*/ 53 h 192"/>
              <a:gd name="T28" fmla="*/ 117 w 162"/>
              <a:gd name="T29" fmla="*/ 130 h 192"/>
              <a:gd name="T30" fmla="*/ 117 w 162"/>
              <a:gd name="T31" fmla="*/ 146 h 192"/>
              <a:gd name="T32" fmla="*/ 97 w 162"/>
              <a:gd name="T33" fmla="*/ 151 h 192"/>
              <a:gd name="T34" fmla="*/ 117 w 162"/>
              <a:gd name="T35" fmla="*/ 155 h 192"/>
              <a:gd name="T36" fmla="*/ 122 w 162"/>
              <a:gd name="T37" fmla="*/ 176 h 192"/>
              <a:gd name="T38" fmla="*/ 126 w 162"/>
              <a:gd name="T39" fmla="*/ 155 h 192"/>
              <a:gd name="T40" fmla="*/ 146 w 162"/>
              <a:gd name="T41" fmla="*/ 151 h 192"/>
              <a:gd name="T42" fmla="*/ 126 w 162"/>
              <a:gd name="T43" fmla="*/ 146 h 192"/>
              <a:gd name="T44" fmla="*/ 117 w 162"/>
              <a:gd name="T45" fmla="*/ 130 h 192"/>
              <a:gd name="T46" fmla="*/ 99 w 162"/>
              <a:gd name="T47" fmla="*/ 128 h 192"/>
              <a:gd name="T48" fmla="*/ 99 w 162"/>
              <a:gd name="T49" fmla="*/ 174 h 192"/>
              <a:gd name="T50" fmla="*/ 144 w 162"/>
              <a:gd name="T51" fmla="*/ 174 h 192"/>
              <a:gd name="T52" fmla="*/ 144 w 162"/>
              <a:gd name="T53" fmla="*/ 128 h 192"/>
              <a:gd name="T54" fmla="*/ 99 w 162"/>
              <a:gd name="T55" fmla="*/ 128 h 192"/>
              <a:gd name="T56" fmla="*/ 103 w 162"/>
              <a:gd name="T57" fmla="*/ 113 h 192"/>
              <a:gd name="T58" fmla="*/ 66 w 162"/>
              <a:gd name="T59" fmla="*/ 105 h 192"/>
              <a:gd name="T60" fmla="*/ 17 w 162"/>
              <a:gd name="T61" fmla="*/ 129 h 192"/>
              <a:gd name="T62" fmla="*/ 15 w 162"/>
              <a:gd name="T63" fmla="*/ 161 h 192"/>
              <a:gd name="T64" fmla="*/ 34 w 162"/>
              <a:gd name="T65" fmla="*/ 163 h 192"/>
              <a:gd name="T66" fmla="*/ 38 w 162"/>
              <a:gd name="T67" fmla="*/ 138 h 192"/>
              <a:gd name="T68" fmla="*/ 43 w 162"/>
              <a:gd name="T69" fmla="*/ 170 h 192"/>
              <a:gd name="T70" fmla="*/ 43 w 162"/>
              <a:gd name="T71" fmla="*/ 177 h 192"/>
              <a:gd name="T72" fmla="*/ 81 w 162"/>
              <a:gd name="T73" fmla="*/ 151 h 192"/>
              <a:gd name="T74" fmla="*/ 93 w 162"/>
              <a:gd name="T75" fmla="*/ 121 h 192"/>
              <a:gd name="T76" fmla="*/ 103 w 162"/>
              <a:gd name="T77" fmla="*/ 113 h 192"/>
              <a:gd name="T78" fmla="*/ 66 w 162"/>
              <a:gd name="T79" fmla="*/ 16 h 192"/>
              <a:gd name="T80" fmla="*/ 66 w 162"/>
              <a:gd name="T81" fmla="*/ 89 h 192"/>
              <a:gd name="T82" fmla="*/ 66 w 162"/>
              <a:gd name="T83"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92">
                <a:moveTo>
                  <a:pt x="66" y="0"/>
                </a:moveTo>
                <a:cubicBezTo>
                  <a:pt x="93" y="0"/>
                  <a:pt x="116" y="24"/>
                  <a:pt x="116" y="53"/>
                </a:cubicBezTo>
                <a:cubicBezTo>
                  <a:pt x="116" y="67"/>
                  <a:pt x="110" y="80"/>
                  <a:pt x="101" y="89"/>
                </a:cubicBezTo>
                <a:cubicBezTo>
                  <a:pt x="101" y="89"/>
                  <a:pt x="101" y="89"/>
                  <a:pt x="101" y="89"/>
                </a:cubicBezTo>
                <a:cubicBezTo>
                  <a:pt x="101" y="89"/>
                  <a:pt x="101" y="89"/>
                  <a:pt x="101" y="89"/>
                </a:cubicBezTo>
                <a:cubicBezTo>
                  <a:pt x="101" y="90"/>
                  <a:pt x="101" y="90"/>
                  <a:pt x="101" y="90"/>
                </a:cubicBezTo>
                <a:cubicBezTo>
                  <a:pt x="107" y="96"/>
                  <a:pt x="114" y="102"/>
                  <a:pt x="119" y="109"/>
                </a:cubicBezTo>
                <a:cubicBezTo>
                  <a:pt x="120" y="109"/>
                  <a:pt x="121" y="109"/>
                  <a:pt x="122" y="109"/>
                </a:cubicBezTo>
                <a:cubicBezTo>
                  <a:pt x="133" y="109"/>
                  <a:pt x="143" y="114"/>
                  <a:pt x="150" y="121"/>
                </a:cubicBezTo>
                <a:cubicBezTo>
                  <a:pt x="150" y="121"/>
                  <a:pt x="150" y="121"/>
                  <a:pt x="150" y="121"/>
                </a:cubicBezTo>
                <a:cubicBezTo>
                  <a:pt x="158" y="129"/>
                  <a:pt x="162" y="139"/>
                  <a:pt x="162" y="151"/>
                </a:cubicBezTo>
                <a:cubicBezTo>
                  <a:pt x="162" y="162"/>
                  <a:pt x="158" y="173"/>
                  <a:pt x="150" y="180"/>
                </a:cubicBezTo>
                <a:cubicBezTo>
                  <a:pt x="143" y="188"/>
                  <a:pt x="133" y="192"/>
                  <a:pt x="122" y="192"/>
                </a:cubicBezTo>
                <a:cubicBezTo>
                  <a:pt x="121" y="192"/>
                  <a:pt x="121" y="192"/>
                  <a:pt x="121" y="192"/>
                </a:cubicBezTo>
                <a:cubicBezTo>
                  <a:pt x="35" y="192"/>
                  <a:pt x="35" y="192"/>
                  <a:pt x="35" y="192"/>
                </a:cubicBezTo>
                <a:cubicBezTo>
                  <a:pt x="31" y="192"/>
                  <a:pt x="28" y="189"/>
                  <a:pt x="28" y="185"/>
                </a:cubicBezTo>
                <a:cubicBezTo>
                  <a:pt x="28" y="185"/>
                  <a:pt x="28" y="185"/>
                  <a:pt x="28" y="185"/>
                </a:cubicBezTo>
                <a:cubicBezTo>
                  <a:pt x="28" y="178"/>
                  <a:pt x="28" y="178"/>
                  <a:pt x="28" y="178"/>
                </a:cubicBezTo>
                <a:cubicBezTo>
                  <a:pt x="14" y="178"/>
                  <a:pt x="14" y="178"/>
                  <a:pt x="14" y="178"/>
                </a:cubicBezTo>
                <a:cubicBezTo>
                  <a:pt x="13" y="178"/>
                  <a:pt x="13" y="178"/>
                  <a:pt x="12" y="178"/>
                </a:cubicBezTo>
                <a:cubicBezTo>
                  <a:pt x="8" y="177"/>
                  <a:pt x="5" y="175"/>
                  <a:pt x="3" y="172"/>
                </a:cubicBezTo>
                <a:cubicBezTo>
                  <a:pt x="1" y="169"/>
                  <a:pt x="0" y="165"/>
                  <a:pt x="0" y="161"/>
                </a:cubicBezTo>
                <a:cubicBezTo>
                  <a:pt x="0" y="145"/>
                  <a:pt x="0" y="145"/>
                  <a:pt x="0" y="145"/>
                </a:cubicBezTo>
                <a:cubicBezTo>
                  <a:pt x="0" y="137"/>
                  <a:pt x="1" y="130"/>
                  <a:pt x="4" y="123"/>
                </a:cubicBezTo>
                <a:cubicBezTo>
                  <a:pt x="9" y="109"/>
                  <a:pt x="20" y="100"/>
                  <a:pt x="30" y="90"/>
                </a:cubicBezTo>
                <a:cubicBezTo>
                  <a:pt x="30" y="89"/>
                  <a:pt x="30" y="89"/>
                  <a:pt x="30" y="89"/>
                </a:cubicBezTo>
                <a:cubicBezTo>
                  <a:pt x="30" y="89"/>
                  <a:pt x="30" y="89"/>
                  <a:pt x="30" y="89"/>
                </a:cubicBezTo>
                <a:cubicBezTo>
                  <a:pt x="20" y="80"/>
                  <a:pt x="15" y="66"/>
                  <a:pt x="15" y="53"/>
                </a:cubicBezTo>
                <a:cubicBezTo>
                  <a:pt x="15" y="24"/>
                  <a:pt x="38" y="0"/>
                  <a:pt x="66" y="0"/>
                </a:cubicBezTo>
                <a:close/>
                <a:moveTo>
                  <a:pt x="117" y="130"/>
                </a:moveTo>
                <a:cubicBezTo>
                  <a:pt x="117" y="130"/>
                  <a:pt x="117" y="130"/>
                  <a:pt x="117" y="130"/>
                </a:cubicBezTo>
                <a:cubicBezTo>
                  <a:pt x="117" y="146"/>
                  <a:pt x="117" y="146"/>
                  <a:pt x="117" y="146"/>
                </a:cubicBezTo>
                <a:cubicBezTo>
                  <a:pt x="102" y="146"/>
                  <a:pt x="102" y="146"/>
                  <a:pt x="102" y="146"/>
                </a:cubicBezTo>
                <a:cubicBezTo>
                  <a:pt x="99" y="146"/>
                  <a:pt x="97" y="148"/>
                  <a:pt x="97" y="151"/>
                </a:cubicBezTo>
                <a:cubicBezTo>
                  <a:pt x="97" y="153"/>
                  <a:pt x="99" y="155"/>
                  <a:pt x="102" y="155"/>
                </a:cubicBezTo>
                <a:cubicBezTo>
                  <a:pt x="117" y="155"/>
                  <a:pt x="117" y="155"/>
                  <a:pt x="117" y="155"/>
                </a:cubicBezTo>
                <a:cubicBezTo>
                  <a:pt x="117" y="171"/>
                  <a:pt x="117" y="171"/>
                  <a:pt x="117" y="171"/>
                </a:cubicBezTo>
                <a:cubicBezTo>
                  <a:pt x="117" y="174"/>
                  <a:pt x="119" y="176"/>
                  <a:pt x="122" y="176"/>
                </a:cubicBezTo>
                <a:cubicBezTo>
                  <a:pt x="124" y="176"/>
                  <a:pt x="126" y="174"/>
                  <a:pt x="126" y="171"/>
                </a:cubicBezTo>
                <a:cubicBezTo>
                  <a:pt x="126" y="155"/>
                  <a:pt x="126" y="155"/>
                  <a:pt x="126" y="155"/>
                </a:cubicBezTo>
                <a:cubicBezTo>
                  <a:pt x="141" y="155"/>
                  <a:pt x="141" y="155"/>
                  <a:pt x="141" y="155"/>
                </a:cubicBezTo>
                <a:cubicBezTo>
                  <a:pt x="144" y="155"/>
                  <a:pt x="146" y="153"/>
                  <a:pt x="146" y="151"/>
                </a:cubicBezTo>
                <a:cubicBezTo>
                  <a:pt x="146" y="148"/>
                  <a:pt x="144" y="146"/>
                  <a:pt x="141" y="146"/>
                </a:cubicBezTo>
                <a:cubicBezTo>
                  <a:pt x="126" y="146"/>
                  <a:pt x="126" y="146"/>
                  <a:pt x="126" y="146"/>
                </a:cubicBezTo>
                <a:cubicBezTo>
                  <a:pt x="126" y="130"/>
                  <a:pt x="126" y="130"/>
                  <a:pt x="126" y="130"/>
                </a:cubicBezTo>
                <a:cubicBezTo>
                  <a:pt x="126" y="124"/>
                  <a:pt x="117" y="124"/>
                  <a:pt x="117" y="130"/>
                </a:cubicBezTo>
                <a:close/>
                <a:moveTo>
                  <a:pt x="99" y="128"/>
                </a:moveTo>
                <a:cubicBezTo>
                  <a:pt x="99" y="128"/>
                  <a:pt x="99" y="128"/>
                  <a:pt x="99" y="128"/>
                </a:cubicBezTo>
                <a:cubicBezTo>
                  <a:pt x="94" y="133"/>
                  <a:pt x="90" y="142"/>
                  <a:pt x="90" y="151"/>
                </a:cubicBezTo>
                <a:cubicBezTo>
                  <a:pt x="90" y="160"/>
                  <a:pt x="94" y="168"/>
                  <a:pt x="99" y="174"/>
                </a:cubicBezTo>
                <a:cubicBezTo>
                  <a:pt x="105" y="179"/>
                  <a:pt x="113" y="183"/>
                  <a:pt x="122" y="183"/>
                </a:cubicBezTo>
                <a:cubicBezTo>
                  <a:pt x="130" y="183"/>
                  <a:pt x="138" y="179"/>
                  <a:pt x="144" y="174"/>
                </a:cubicBezTo>
                <a:cubicBezTo>
                  <a:pt x="150" y="168"/>
                  <a:pt x="153" y="160"/>
                  <a:pt x="153" y="151"/>
                </a:cubicBezTo>
                <a:cubicBezTo>
                  <a:pt x="153" y="142"/>
                  <a:pt x="150" y="134"/>
                  <a:pt x="144" y="128"/>
                </a:cubicBezTo>
                <a:cubicBezTo>
                  <a:pt x="144" y="128"/>
                  <a:pt x="144" y="128"/>
                  <a:pt x="144" y="128"/>
                </a:cubicBezTo>
                <a:cubicBezTo>
                  <a:pt x="132" y="115"/>
                  <a:pt x="112" y="115"/>
                  <a:pt x="99" y="128"/>
                </a:cubicBezTo>
                <a:close/>
                <a:moveTo>
                  <a:pt x="103" y="113"/>
                </a:moveTo>
                <a:cubicBezTo>
                  <a:pt x="103" y="113"/>
                  <a:pt x="103" y="113"/>
                  <a:pt x="103" y="113"/>
                </a:cubicBezTo>
                <a:cubicBezTo>
                  <a:pt x="99" y="108"/>
                  <a:pt x="93" y="103"/>
                  <a:pt x="89" y="99"/>
                </a:cubicBezTo>
                <a:cubicBezTo>
                  <a:pt x="82" y="103"/>
                  <a:pt x="74" y="105"/>
                  <a:pt x="66" y="105"/>
                </a:cubicBezTo>
                <a:cubicBezTo>
                  <a:pt x="57" y="105"/>
                  <a:pt x="49" y="103"/>
                  <a:pt x="42" y="99"/>
                </a:cubicBezTo>
                <a:cubicBezTo>
                  <a:pt x="34" y="107"/>
                  <a:pt x="22" y="117"/>
                  <a:pt x="17" y="129"/>
                </a:cubicBezTo>
                <a:cubicBezTo>
                  <a:pt x="15" y="134"/>
                  <a:pt x="15" y="139"/>
                  <a:pt x="15" y="145"/>
                </a:cubicBezTo>
                <a:cubicBezTo>
                  <a:pt x="15" y="161"/>
                  <a:pt x="15" y="161"/>
                  <a:pt x="15" y="161"/>
                </a:cubicBezTo>
                <a:cubicBezTo>
                  <a:pt x="15" y="162"/>
                  <a:pt x="15" y="162"/>
                  <a:pt x="15" y="163"/>
                </a:cubicBezTo>
                <a:cubicBezTo>
                  <a:pt x="34" y="163"/>
                  <a:pt x="34" y="163"/>
                  <a:pt x="34" y="163"/>
                </a:cubicBezTo>
                <a:cubicBezTo>
                  <a:pt x="34" y="143"/>
                  <a:pt x="34" y="143"/>
                  <a:pt x="34" y="143"/>
                </a:cubicBezTo>
                <a:cubicBezTo>
                  <a:pt x="34" y="140"/>
                  <a:pt x="36" y="138"/>
                  <a:pt x="38" y="138"/>
                </a:cubicBezTo>
                <a:cubicBezTo>
                  <a:pt x="41" y="138"/>
                  <a:pt x="43" y="140"/>
                  <a:pt x="43" y="143"/>
                </a:cubicBezTo>
                <a:cubicBezTo>
                  <a:pt x="43" y="170"/>
                  <a:pt x="43" y="170"/>
                  <a:pt x="43" y="170"/>
                </a:cubicBezTo>
                <a:cubicBezTo>
                  <a:pt x="43" y="170"/>
                  <a:pt x="43" y="170"/>
                  <a:pt x="43" y="170"/>
                </a:cubicBezTo>
                <a:cubicBezTo>
                  <a:pt x="43" y="177"/>
                  <a:pt x="43" y="177"/>
                  <a:pt x="43" y="177"/>
                </a:cubicBezTo>
                <a:cubicBezTo>
                  <a:pt x="90" y="177"/>
                  <a:pt x="90" y="177"/>
                  <a:pt x="90" y="177"/>
                </a:cubicBezTo>
                <a:cubicBezTo>
                  <a:pt x="85" y="170"/>
                  <a:pt x="81" y="161"/>
                  <a:pt x="81" y="151"/>
                </a:cubicBezTo>
                <a:cubicBezTo>
                  <a:pt x="81" y="139"/>
                  <a:pt x="86" y="129"/>
                  <a:pt x="93" y="121"/>
                </a:cubicBezTo>
                <a:cubicBezTo>
                  <a:pt x="93" y="121"/>
                  <a:pt x="93" y="121"/>
                  <a:pt x="93" y="121"/>
                </a:cubicBezTo>
                <a:cubicBezTo>
                  <a:pt x="93" y="121"/>
                  <a:pt x="93" y="121"/>
                  <a:pt x="93" y="121"/>
                </a:cubicBezTo>
                <a:cubicBezTo>
                  <a:pt x="96" y="118"/>
                  <a:pt x="99" y="115"/>
                  <a:pt x="103" y="113"/>
                </a:cubicBezTo>
                <a:close/>
                <a:moveTo>
                  <a:pt x="66" y="16"/>
                </a:moveTo>
                <a:cubicBezTo>
                  <a:pt x="66" y="16"/>
                  <a:pt x="66" y="16"/>
                  <a:pt x="66" y="16"/>
                </a:cubicBezTo>
                <a:cubicBezTo>
                  <a:pt x="46" y="16"/>
                  <a:pt x="30" y="32"/>
                  <a:pt x="30" y="53"/>
                </a:cubicBezTo>
                <a:cubicBezTo>
                  <a:pt x="30" y="73"/>
                  <a:pt x="46" y="89"/>
                  <a:pt x="66" y="89"/>
                </a:cubicBezTo>
                <a:cubicBezTo>
                  <a:pt x="85" y="89"/>
                  <a:pt x="101" y="73"/>
                  <a:pt x="101" y="53"/>
                </a:cubicBezTo>
                <a:cubicBezTo>
                  <a:pt x="101" y="32"/>
                  <a:pt x="85" y="16"/>
                  <a:pt x="66" y="16"/>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20" name="Freeform 12"/>
          <p:cNvSpPr>
            <a:spLocks noEditPoints="1"/>
          </p:cNvSpPr>
          <p:nvPr/>
        </p:nvSpPr>
        <p:spPr bwMode="auto">
          <a:xfrm>
            <a:off x="7308960" y="4520531"/>
            <a:ext cx="271283" cy="357745"/>
          </a:xfrm>
          <a:custGeom>
            <a:avLst/>
            <a:gdLst>
              <a:gd name="T0" fmla="*/ 149 w 166"/>
              <a:gd name="T1" fmla="*/ 196 h 219"/>
              <a:gd name="T2" fmla="*/ 136 w 166"/>
              <a:gd name="T3" fmla="*/ 207 h 219"/>
              <a:gd name="T4" fmla="*/ 93 w 166"/>
              <a:gd name="T5" fmla="*/ 218 h 219"/>
              <a:gd name="T6" fmla="*/ 53 w 166"/>
              <a:gd name="T7" fmla="*/ 200 h 219"/>
              <a:gd name="T8" fmla="*/ 53 w 166"/>
              <a:gd name="T9" fmla="*/ 200 h 219"/>
              <a:gd name="T10" fmla="*/ 53 w 166"/>
              <a:gd name="T11" fmla="*/ 200 h 219"/>
              <a:gd name="T12" fmla="*/ 42 w 166"/>
              <a:gd name="T13" fmla="*/ 186 h 219"/>
              <a:gd name="T14" fmla="*/ 20 w 166"/>
              <a:gd name="T15" fmla="*/ 148 h 219"/>
              <a:gd name="T16" fmla="*/ 20 w 166"/>
              <a:gd name="T17" fmla="*/ 147 h 219"/>
              <a:gd name="T18" fmla="*/ 7 w 166"/>
              <a:gd name="T19" fmla="*/ 125 h 219"/>
              <a:gd name="T20" fmla="*/ 23 w 166"/>
              <a:gd name="T21" fmla="*/ 93 h 219"/>
              <a:gd name="T22" fmla="*/ 43 w 166"/>
              <a:gd name="T23" fmla="*/ 103 h 219"/>
              <a:gd name="T24" fmla="*/ 43 w 166"/>
              <a:gd name="T25" fmla="*/ 104 h 219"/>
              <a:gd name="T26" fmla="*/ 45 w 166"/>
              <a:gd name="T27" fmla="*/ 107 h 219"/>
              <a:gd name="T28" fmla="*/ 45 w 166"/>
              <a:gd name="T29" fmla="*/ 35 h 219"/>
              <a:gd name="T30" fmla="*/ 74 w 166"/>
              <a:gd name="T31" fmla="*/ 18 h 219"/>
              <a:gd name="T32" fmla="*/ 110 w 166"/>
              <a:gd name="T33" fmla="*/ 18 h 219"/>
              <a:gd name="T34" fmla="*/ 138 w 166"/>
              <a:gd name="T35" fmla="*/ 34 h 219"/>
              <a:gd name="T36" fmla="*/ 138 w 166"/>
              <a:gd name="T37" fmla="*/ 35 h 219"/>
              <a:gd name="T38" fmla="*/ 139 w 166"/>
              <a:gd name="T39" fmla="*/ 35 h 219"/>
              <a:gd name="T40" fmla="*/ 166 w 166"/>
              <a:gd name="T41" fmla="*/ 53 h 219"/>
              <a:gd name="T42" fmla="*/ 166 w 166"/>
              <a:gd name="T43" fmla="*/ 150 h 219"/>
              <a:gd name="T44" fmla="*/ 162 w 166"/>
              <a:gd name="T45" fmla="*/ 175 h 219"/>
              <a:gd name="T46" fmla="*/ 149 w 166"/>
              <a:gd name="T47" fmla="*/ 196 h 219"/>
              <a:gd name="T48" fmla="*/ 128 w 166"/>
              <a:gd name="T49" fmla="*/ 194 h 219"/>
              <a:gd name="T50" fmla="*/ 128 w 166"/>
              <a:gd name="T51" fmla="*/ 194 h 219"/>
              <a:gd name="T52" fmla="*/ 138 w 166"/>
              <a:gd name="T53" fmla="*/ 185 h 219"/>
              <a:gd name="T54" fmla="*/ 148 w 166"/>
              <a:gd name="T55" fmla="*/ 169 h 219"/>
              <a:gd name="T56" fmla="*/ 151 w 166"/>
              <a:gd name="T57" fmla="*/ 150 h 219"/>
              <a:gd name="T58" fmla="*/ 151 w 166"/>
              <a:gd name="T59" fmla="*/ 53 h 219"/>
              <a:gd name="T60" fmla="*/ 143 w 166"/>
              <a:gd name="T61" fmla="*/ 53 h 219"/>
              <a:gd name="T62" fmla="*/ 143 w 166"/>
              <a:gd name="T63" fmla="*/ 99 h 219"/>
              <a:gd name="T64" fmla="*/ 123 w 166"/>
              <a:gd name="T65" fmla="*/ 99 h 219"/>
              <a:gd name="T66" fmla="*/ 123 w 166"/>
              <a:gd name="T67" fmla="*/ 34 h 219"/>
              <a:gd name="T68" fmla="*/ 115 w 166"/>
              <a:gd name="T69" fmla="*/ 34 h 219"/>
              <a:gd name="T70" fmla="*/ 115 w 166"/>
              <a:gd name="T71" fmla="*/ 34 h 219"/>
              <a:gd name="T72" fmla="*/ 115 w 166"/>
              <a:gd name="T73" fmla="*/ 99 h 219"/>
              <a:gd name="T74" fmla="*/ 96 w 166"/>
              <a:gd name="T75" fmla="*/ 99 h 219"/>
              <a:gd name="T76" fmla="*/ 96 w 166"/>
              <a:gd name="T77" fmla="*/ 24 h 219"/>
              <a:gd name="T78" fmla="*/ 88 w 166"/>
              <a:gd name="T79" fmla="*/ 24 h 219"/>
              <a:gd name="T80" fmla="*/ 88 w 166"/>
              <a:gd name="T81" fmla="*/ 99 h 219"/>
              <a:gd name="T82" fmla="*/ 68 w 166"/>
              <a:gd name="T83" fmla="*/ 99 h 219"/>
              <a:gd name="T84" fmla="*/ 68 w 166"/>
              <a:gd name="T85" fmla="*/ 35 h 219"/>
              <a:gd name="T86" fmla="*/ 60 w 166"/>
              <a:gd name="T87" fmla="*/ 35 h 219"/>
              <a:gd name="T88" fmla="*/ 60 w 166"/>
              <a:gd name="T89" fmla="*/ 125 h 219"/>
              <a:gd name="T90" fmla="*/ 41 w 166"/>
              <a:gd name="T91" fmla="*/ 130 h 219"/>
              <a:gd name="T92" fmla="*/ 31 w 166"/>
              <a:gd name="T93" fmla="*/ 112 h 219"/>
              <a:gd name="T94" fmla="*/ 20 w 166"/>
              <a:gd name="T95" fmla="*/ 117 h 219"/>
              <a:gd name="T96" fmla="*/ 33 w 166"/>
              <a:gd name="T97" fmla="*/ 140 h 219"/>
              <a:gd name="T98" fmla="*/ 33 w 166"/>
              <a:gd name="T99" fmla="*/ 140 h 219"/>
              <a:gd name="T100" fmla="*/ 55 w 166"/>
              <a:gd name="T101" fmla="*/ 178 h 219"/>
              <a:gd name="T102" fmla="*/ 63 w 166"/>
              <a:gd name="T103" fmla="*/ 189 h 219"/>
              <a:gd name="T104" fmla="*/ 95 w 166"/>
              <a:gd name="T105" fmla="*/ 203 h 219"/>
              <a:gd name="T106" fmla="*/ 128 w 166"/>
              <a:gd name="T107"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19">
                <a:moveTo>
                  <a:pt x="149" y="196"/>
                </a:moveTo>
                <a:cubicBezTo>
                  <a:pt x="145" y="200"/>
                  <a:pt x="141" y="204"/>
                  <a:pt x="136" y="207"/>
                </a:cubicBezTo>
                <a:cubicBezTo>
                  <a:pt x="123" y="216"/>
                  <a:pt x="108" y="219"/>
                  <a:pt x="93" y="218"/>
                </a:cubicBezTo>
                <a:cubicBezTo>
                  <a:pt x="79" y="217"/>
                  <a:pt x="65" y="211"/>
                  <a:pt x="53" y="200"/>
                </a:cubicBezTo>
                <a:cubicBezTo>
                  <a:pt x="53" y="200"/>
                  <a:pt x="53" y="200"/>
                  <a:pt x="53" y="200"/>
                </a:cubicBezTo>
                <a:cubicBezTo>
                  <a:pt x="53" y="200"/>
                  <a:pt x="53" y="200"/>
                  <a:pt x="53" y="200"/>
                </a:cubicBezTo>
                <a:cubicBezTo>
                  <a:pt x="49" y="196"/>
                  <a:pt x="45" y="191"/>
                  <a:pt x="42" y="186"/>
                </a:cubicBezTo>
                <a:cubicBezTo>
                  <a:pt x="20" y="148"/>
                  <a:pt x="20" y="148"/>
                  <a:pt x="20" y="148"/>
                </a:cubicBezTo>
                <a:cubicBezTo>
                  <a:pt x="20" y="147"/>
                  <a:pt x="20" y="147"/>
                  <a:pt x="20" y="147"/>
                </a:cubicBezTo>
                <a:cubicBezTo>
                  <a:pt x="7" y="125"/>
                  <a:pt x="7" y="125"/>
                  <a:pt x="7" y="125"/>
                </a:cubicBezTo>
                <a:cubicBezTo>
                  <a:pt x="0" y="111"/>
                  <a:pt x="8" y="95"/>
                  <a:pt x="23" y="93"/>
                </a:cubicBezTo>
                <a:cubicBezTo>
                  <a:pt x="29" y="93"/>
                  <a:pt x="37" y="95"/>
                  <a:pt x="43" y="103"/>
                </a:cubicBezTo>
                <a:cubicBezTo>
                  <a:pt x="43" y="103"/>
                  <a:pt x="43" y="104"/>
                  <a:pt x="43" y="104"/>
                </a:cubicBezTo>
                <a:cubicBezTo>
                  <a:pt x="45" y="107"/>
                  <a:pt x="45" y="107"/>
                  <a:pt x="45" y="107"/>
                </a:cubicBezTo>
                <a:cubicBezTo>
                  <a:pt x="45" y="35"/>
                  <a:pt x="45" y="35"/>
                  <a:pt x="45" y="35"/>
                </a:cubicBezTo>
                <a:cubicBezTo>
                  <a:pt x="45" y="19"/>
                  <a:pt x="61" y="11"/>
                  <a:pt x="74" y="18"/>
                </a:cubicBezTo>
                <a:cubicBezTo>
                  <a:pt x="79" y="0"/>
                  <a:pt x="104" y="1"/>
                  <a:pt x="110" y="18"/>
                </a:cubicBezTo>
                <a:cubicBezTo>
                  <a:pt x="122" y="11"/>
                  <a:pt x="138" y="19"/>
                  <a:pt x="138" y="34"/>
                </a:cubicBezTo>
                <a:cubicBezTo>
                  <a:pt x="138" y="35"/>
                  <a:pt x="138" y="35"/>
                  <a:pt x="138" y="35"/>
                </a:cubicBezTo>
                <a:cubicBezTo>
                  <a:pt x="139" y="35"/>
                  <a:pt x="139" y="35"/>
                  <a:pt x="139" y="35"/>
                </a:cubicBezTo>
                <a:cubicBezTo>
                  <a:pt x="152" y="30"/>
                  <a:pt x="166" y="38"/>
                  <a:pt x="166" y="53"/>
                </a:cubicBezTo>
                <a:cubicBezTo>
                  <a:pt x="166" y="150"/>
                  <a:pt x="166" y="150"/>
                  <a:pt x="166" y="150"/>
                </a:cubicBezTo>
                <a:cubicBezTo>
                  <a:pt x="166" y="158"/>
                  <a:pt x="165" y="167"/>
                  <a:pt x="162" y="175"/>
                </a:cubicBezTo>
                <a:cubicBezTo>
                  <a:pt x="159" y="182"/>
                  <a:pt x="155" y="190"/>
                  <a:pt x="149" y="196"/>
                </a:cubicBezTo>
                <a:close/>
                <a:moveTo>
                  <a:pt x="128" y="194"/>
                </a:moveTo>
                <a:cubicBezTo>
                  <a:pt x="128" y="194"/>
                  <a:pt x="128" y="194"/>
                  <a:pt x="128" y="194"/>
                </a:cubicBezTo>
                <a:cubicBezTo>
                  <a:pt x="132" y="192"/>
                  <a:pt x="135" y="189"/>
                  <a:pt x="138" y="185"/>
                </a:cubicBezTo>
                <a:cubicBezTo>
                  <a:pt x="142" y="181"/>
                  <a:pt x="146" y="175"/>
                  <a:pt x="148" y="169"/>
                </a:cubicBezTo>
                <a:cubicBezTo>
                  <a:pt x="150" y="163"/>
                  <a:pt x="151" y="157"/>
                  <a:pt x="151" y="150"/>
                </a:cubicBezTo>
                <a:cubicBezTo>
                  <a:pt x="151" y="53"/>
                  <a:pt x="151" y="53"/>
                  <a:pt x="151" y="53"/>
                </a:cubicBezTo>
                <a:cubicBezTo>
                  <a:pt x="151" y="47"/>
                  <a:pt x="143" y="47"/>
                  <a:pt x="143" y="53"/>
                </a:cubicBezTo>
                <a:cubicBezTo>
                  <a:pt x="143" y="99"/>
                  <a:pt x="143" y="99"/>
                  <a:pt x="143" y="99"/>
                </a:cubicBezTo>
                <a:cubicBezTo>
                  <a:pt x="143" y="111"/>
                  <a:pt x="123" y="111"/>
                  <a:pt x="123" y="99"/>
                </a:cubicBezTo>
                <a:cubicBezTo>
                  <a:pt x="123" y="34"/>
                  <a:pt x="123" y="34"/>
                  <a:pt x="123" y="34"/>
                </a:cubicBezTo>
                <a:cubicBezTo>
                  <a:pt x="123" y="29"/>
                  <a:pt x="115" y="29"/>
                  <a:pt x="115" y="34"/>
                </a:cubicBezTo>
                <a:cubicBezTo>
                  <a:pt x="115" y="34"/>
                  <a:pt x="115" y="34"/>
                  <a:pt x="115" y="34"/>
                </a:cubicBezTo>
                <a:cubicBezTo>
                  <a:pt x="115" y="99"/>
                  <a:pt x="115" y="99"/>
                  <a:pt x="115" y="99"/>
                </a:cubicBezTo>
                <a:cubicBezTo>
                  <a:pt x="115" y="111"/>
                  <a:pt x="96" y="111"/>
                  <a:pt x="96" y="99"/>
                </a:cubicBezTo>
                <a:cubicBezTo>
                  <a:pt x="96" y="24"/>
                  <a:pt x="96" y="24"/>
                  <a:pt x="96" y="24"/>
                </a:cubicBezTo>
                <a:cubicBezTo>
                  <a:pt x="96" y="18"/>
                  <a:pt x="88" y="19"/>
                  <a:pt x="88" y="24"/>
                </a:cubicBezTo>
                <a:cubicBezTo>
                  <a:pt x="88" y="99"/>
                  <a:pt x="88" y="99"/>
                  <a:pt x="88" y="99"/>
                </a:cubicBezTo>
                <a:cubicBezTo>
                  <a:pt x="88" y="111"/>
                  <a:pt x="68" y="111"/>
                  <a:pt x="68" y="99"/>
                </a:cubicBezTo>
                <a:cubicBezTo>
                  <a:pt x="68" y="35"/>
                  <a:pt x="68" y="35"/>
                  <a:pt x="68" y="35"/>
                </a:cubicBezTo>
                <a:cubicBezTo>
                  <a:pt x="68" y="29"/>
                  <a:pt x="60" y="29"/>
                  <a:pt x="60" y="35"/>
                </a:cubicBezTo>
                <a:cubicBezTo>
                  <a:pt x="60" y="125"/>
                  <a:pt x="60" y="125"/>
                  <a:pt x="60" y="125"/>
                </a:cubicBezTo>
                <a:cubicBezTo>
                  <a:pt x="60" y="135"/>
                  <a:pt x="46" y="139"/>
                  <a:pt x="41" y="130"/>
                </a:cubicBezTo>
                <a:cubicBezTo>
                  <a:pt x="31" y="112"/>
                  <a:pt x="31" y="112"/>
                  <a:pt x="31" y="112"/>
                </a:cubicBezTo>
                <a:cubicBezTo>
                  <a:pt x="26" y="106"/>
                  <a:pt x="16" y="110"/>
                  <a:pt x="20" y="117"/>
                </a:cubicBezTo>
                <a:cubicBezTo>
                  <a:pt x="33" y="140"/>
                  <a:pt x="33" y="140"/>
                  <a:pt x="33" y="140"/>
                </a:cubicBezTo>
                <a:cubicBezTo>
                  <a:pt x="33" y="140"/>
                  <a:pt x="33" y="140"/>
                  <a:pt x="33" y="140"/>
                </a:cubicBezTo>
                <a:cubicBezTo>
                  <a:pt x="55" y="178"/>
                  <a:pt x="55" y="178"/>
                  <a:pt x="55" y="178"/>
                </a:cubicBezTo>
                <a:cubicBezTo>
                  <a:pt x="57" y="182"/>
                  <a:pt x="60" y="186"/>
                  <a:pt x="63" y="189"/>
                </a:cubicBezTo>
                <a:cubicBezTo>
                  <a:pt x="72" y="197"/>
                  <a:pt x="83" y="202"/>
                  <a:pt x="95" y="203"/>
                </a:cubicBezTo>
                <a:cubicBezTo>
                  <a:pt x="106" y="204"/>
                  <a:pt x="118" y="201"/>
                  <a:pt x="128" y="194"/>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21" name="Freeform 13"/>
          <p:cNvSpPr>
            <a:spLocks noEditPoints="1"/>
          </p:cNvSpPr>
          <p:nvPr/>
        </p:nvSpPr>
        <p:spPr bwMode="auto">
          <a:xfrm>
            <a:off x="4641221" y="4554185"/>
            <a:ext cx="313645" cy="292552"/>
          </a:xfrm>
          <a:custGeom>
            <a:avLst/>
            <a:gdLst>
              <a:gd name="T0" fmla="*/ 70 w 192"/>
              <a:gd name="T1" fmla="*/ 76 h 179"/>
              <a:gd name="T2" fmla="*/ 70 w 192"/>
              <a:gd name="T3" fmla="*/ 97 h 179"/>
              <a:gd name="T4" fmla="*/ 50 w 192"/>
              <a:gd name="T5" fmla="*/ 97 h 179"/>
              <a:gd name="T6" fmla="*/ 50 w 192"/>
              <a:gd name="T7" fmla="*/ 76 h 179"/>
              <a:gd name="T8" fmla="*/ 96 w 192"/>
              <a:gd name="T9" fmla="*/ 0 h 179"/>
              <a:gd name="T10" fmla="*/ 163 w 192"/>
              <a:gd name="T11" fmla="*/ 25 h 179"/>
              <a:gd name="T12" fmla="*/ 163 w 192"/>
              <a:gd name="T13" fmla="*/ 148 h 179"/>
              <a:gd name="T14" fmla="*/ 73 w 192"/>
              <a:gd name="T15" fmla="*/ 170 h 179"/>
              <a:gd name="T16" fmla="*/ 31 w 192"/>
              <a:gd name="T17" fmla="*/ 177 h 179"/>
              <a:gd name="T18" fmla="*/ 24 w 192"/>
              <a:gd name="T19" fmla="*/ 179 h 179"/>
              <a:gd name="T20" fmla="*/ 13 w 192"/>
              <a:gd name="T21" fmla="*/ 170 h 179"/>
              <a:gd name="T22" fmla="*/ 13 w 192"/>
              <a:gd name="T23" fmla="*/ 162 h 179"/>
              <a:gd name="T24" fmla="*/ 5 w 192"/>
              <a:gd name="T25" fmla="*/ 115 h 179"/>
              <a:gd name="T26" fmla="*/ 28 w 192"/>
              <a:gd name="T27" fmla="*/ 25 h 179"/>
              <a:gd name="T28" fmla="*/ 153 w 192"/>
              <a:gd name="T29" fmla="*/ 37 h 179"/>
              <a:gd name="T30" fmla="*/ 96 w 192"/>
              <a:gd name="T31" fmla="*/ 16 h 179"/>
              <a:gd name="T32" fmla="*/ 14 w 192"/>
              <a:gd name="T33" fmla="*/ 86 h 179"/>
              <a:gd name="T34" fmla="*/ 31 w 192"/>
              <a:gd name="T35" fmla="*/ 130 h 179"/>
              <a:gd name="T36" fmla="*/ 28 w 192"/>
              <a:gd name="T37" fmla="*/ 162 h 179"/>
              <a:gd name="T38" fmla="*/ 57 w 192"/>
              <a:gd name="T39" fmla="*/ 149 h 179"/>
              <a:gd name="T40" fmla="*/ 96 w 192"/>
              <a:gd name="T41" fmla="*/ 157 h 179"/>
              <a:gd name="T42" fmla="*/ 177 w 192"/>
              <a:gd name="T43" fmla="*/ 86 h 179"/>
              <a:gd name="T44" fmla="*/ 64 w 192"/>
              <a:gd name="T45" fmla="*/ 83 h 179"/>
              <a:gd name="T46" fmla="*/ 60 w 192"/>
              <a:gd name="T47" fmla="*/ 81 h 179"/>
              <a:gd name="T48" fmla="*/ 55 w 192"/>
              <a:gd name="T49" fmla="*/ 86 h 179"/>
              <a:gd name="T50" fmla="*/ 60 w 192"/>
              <a:gd name="T51" fmla="*/ 92 h 179"/>
              <a:gd name="T52" fmla="*/ 65 w 192"/>
              <a:gd name="T53" fmla="*/ 86 h 179"/>
              <a:gd name="T54" fmla="*/ 96 w 192"/>
              <a:gd name="T55" fmla="*/ 72 h 179"/>
              <a:gd name="T56" fmla="*/ 105 w 192"/>
              <a:gd name="T57" fmla="*/ 76 h 179"/>
              <a:gd name="T58" fmla="*/ 105 w 192"/>
              <a:gd name="T59" fmla="*/ 97 h 179"/>
              <a:gd name="T60" fmla="*/ 86 w 192"/>
              <a:gd name="T61" fmla="*/ 97 h 179"/>
              <a:gd name="T62" fmla="*/ 86 w 192"/>
              <a:gd name="T63" fmla="*/ 76 h 179"/>
              <a:gd name="T64" fmla="*/ 99 w 192"/>
              <a:gd name="T65" fmla="*/ 83 h 179"/>
              <a:gd name="T66" fmla="*/ 96 w 192"/>
              <a:gd name="T67" fmla="*/ 81 h 179"/>
              <a:gd name="T68" fmla="*/ 90 w 192"/>
              <a:gd name="T69" fmla="*/ 86 h 179"/>
              <a:gd name="T70" fmla="*/ 96 w 192"/>
              <a:gd name="T71" fmla="*/ 92 h 179"/>
              <a:gd name="T72" fmla="*/ 101 w 192"/>
              <a:gd name="T73" fmla="*/ 86 h 179"/>
              <a:gd name="T74" fmla="*/ 131 w 192"/>
              <a:gd name="T75" fmla="*/ 72 h 179"/>
              <a:gd name="T76" fmla="*/ 141 w 192"/>
              <a:gd name="T77" fmla="*/ 76 h 179"/>
              <a:gd name="T78" fmla="*/ 141 w 192"/>
              <a:gd name="T79" fmla="*/ 97 h 179"/>
              <a:gd name="T80" fmla="*/ 121 w 192"/>
              <a:gd name="T81" fmla="*/ 97 h 179"/>
              <a:gd name="T82" fmla="*/ 121 w 192"/>
              <a:gd name="T83" fmla="*/ 76 h 179"/>
              <a:gd name="T84" fmla="*/ 135 w 192"/>
              <a:gd name="T85" fmla="*/ 83 h 179"/>
              <a:gd name="T86" fmla="*/ 131 w 192"/>
              <a:gd name="T87" fmla="*/ 81 h 179"/>
              <a:gd name="T88" fmla="*/ 126 w 192"/>
              <a:gd name="T89" fmla="*/ 86 h 179"/>
              <a:gd name="T90" fmla="*/ 131 w 192"/>
              <a:gd name="T91" fmla="*/ 92 h 179"/>
              <a:gd name="T92" fmla="*/ 136 w 192"/>
              <a:gd name="T93" fmla="*/ 8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79">
                <a:moveTo>
                  <a:pt x="60" y="72"/>
                </a:moveTo>
                <a:cubicBezTo>
                  <a:pt x="64" y="72"/>
                  <a:pt x="67" y="74"/>
                  <a:pt x="70" y="76"/>
                </a:cubicBezTo>
                <a:cubicBezTo>
                  <a:pt x="73" y="79"/>
                  <a:pt x="74" y="82"/>
                  <a:pt x="74" y="86"/>
                </a:cubicBezTo>
                <a:cubicBezTo>
                  <a:pt x="74" y="90"/>
                  <a:pt x="73" y="94"/>
                  <a:pt x="70" y="97"/>
                </a:cubicBezTo>
                <a:cubicBezTo>
                  <a:pt x="67" y="99"/>
                  <a:pt x="64" y="101"/>
                  <a:pt x="60" y="101"/>
                </a:cubicBezTo>
                <a:cubicBezTo>
                  <a:pt x="56" y="101"/>
                  <a:pt x="53" y="99"/>
                  <a:pt x="50" y="97"/>
                </a:cubicBezTo>
                <a:cubicBezTo>
                  <a:pt x="48" y="94"/>
                  <a:pt x="46" y="90"/>
                  <a:pt x="46" y="86"/>
                </a:cubicBezTo>
                <a:cubicBezTo>
                  <a:pt x="46" y="82"/>
                  <a:pt x="48" y="79"/>
                  <a:pt x="50" y="76"/>
                </a:cubicBezTo>
                <a:cubicBezTo>
                  <a:pt x="53" y="74"/>
                  <a:pt x="56" y="72"/>
                  <a:pt x="60" y="72"/>
                </a:cubicBezTo>
                <a:close/>
                <a:moveTo>
                  <a:pt x="96" y="0"/>
                </a:moveTo>
                <a:cubicBezTo>
                  <a:pt x="96" y="0"/>
                  <a:pt x="96" y="0"/>
                  <a:pt x="96" y="0"/>
                </a:cubicBezTo>
                <a:cubicBezTo>
                  <a:pt x="122" y="0"/>
                  <a:pt x="146" y="10"/>
                  <a:pt x="163" y="25"/>
                </a:cubicBezTo>
                <a:cubicBezTo>
                  <a:pt x="181" y="41"/>
                  <a:pt x="192" y="62"/>
                  <a:pt x="192" y="86"/>
                </a:cubicBezTo>
                <a:cubicBezTo>
                  <a:pt x="192" y="110"/>
                  <a:pt x="181" y="132"/>
                  <a:pt x="163" y="148"/>
                </a:cubicBezTo>
                <a:cubicBezTo>
                  <a:pt x="146" y="163"/>
                  <a:pt x="122" y="172"/>
                  <a:pt x="96" y="172"/>
                </a:cubicBezTo>
                <a:cubicBezTo>
                  <a:pt x="88" y="172"/>
                  <a:pt x="80" y="172"/>
                  <a:pt x="73" y="170"/>
                </a:cubicBezTo>
                <a:cubicBezTo>
                  <a:pt x="66" y="169"/>
                  <a:pt x="60" y="167"/>
                  <a:pt x="54" y="164"/>
                </a:cubicBezTo>
                <a:cubicBezTo>
                  <a:pt x="31" y="177"/>
                  <a:pt x="31" y="177"/>
                  <a:pt x="31" y="177"/>
                </a:cubicBezTo>
                <a:cubicBezTo>
                  <a:pt x="29" y="178"/>
                  <a:pt x="27" y="179"/>
                  <a:pt x="24" y="179"/>
                </a:cubicBezTo>
                <a:cubicBezTo>
                  <a:pt x="24" y="179"/>
                  <a:pt x="24" y="179"/>
                  <a:pt x="24" y="179"/>
                </a:cubicBezTo>
                <a:cubicBezTo>
                  <a:pt x="22" y="178"/>
                  <a:pt x="19" y="177"/>
                  <a:pt x="17" y="176"/>
                </a:cubicBezTo>
                <a:cubicBezTo>
                  <a:pt x="15" y="174"/>
                  <a:pt x="14" y="172"/>
                  <a:pt x="13" y="170"/>
                </a:cubicBezTo>
                <a:cubicBezTo>
                  <a:pt x="13" y="170"/>
                  <a:pt x="13" y="170"/>
                  <a:pt x="13" y="170"/>
                </a:cubicBezTo>
                <a:cubicBezTo>
                  <a:pt x="12" y="167"/>
                  <a:pt x="12" y="165"/>
                  <a:pt x="13" y="162"/>
                </a:cubicBezTo>
                <a:cubicBezTo>
                  <a:pt x="18" y="137"/>
                  <a:pt x="18" y="137"/>
                  <a:pt x="18" y="137"/>
                </a:cubicBezTo>
                <a:cubicBezTo>
                  <a:pt x="13" y="131"/>
                  <a:pt x="8" y="123"/>
                  <a:pt x="5" y="115"/>
                </a:cubicBezTo>
                <a:cubicBezTo>
                  <a:pt x="2" y="106"/>
                  <a:pt x="0" y="96"/>
                  <a:pt x="0" y="86"/>
                </a:cubicBezTo>
                <a:cubicBezTo>
                  <a:pt x="0" y="62"/>
                  <a:pt x="10" y="41"/>
                  <a:pt x="28" y="25"/>
                </a:cubicBezTo>
                <a:cubicBezTo>
                  <a:pt x="45" y="10"/>
                  <a:pt x="69" y="0"/>
                  <a:pt x="96" y="0"/>
                </a:cubicBezTo>
                <a:close/>
                <a:moveTo>
                  <a:pt x="153" y="37"/>
                </a:moveTo>
                <a:cubicBezTo>
                  <a:pt x="153" y="37"/>
                  <a:pt x="153" y="37"/>
                  <a:pt x="153" y="37"/>
                </a:cubicBezTo>
                <a:cubicBezTo>
                  <a:pt x="139" y="24"/>
                  <a:pt x="118" y="16"/>
                  <a:pt x="96" y="16"/>
                </a:cubicBezTo>
                <a:cubicBezTo>
                  <a:pt x="73" y="16"/>
                  <a:pt x="52" y="24"/>
                  <a:pt x="38" y="37"/>
                </a:cubicBezTo>
                <a:cubicBezTo>
                  <a:pt x="23" y="49"/>
                  <a:pt x="14" y="67"/>
                  <a:pt x="14" y="86"/>
                </a:cubicBezTo>
                <a:cubicBezTo>
                  <a:pt x="14" y="94"/>
                  <a:pt x="16" y="102"/>
                  <a:pt x="19" y="109"/>
                </a:cubicBezTo>
                <a:cubicBezTo>
                  <a:pt x="22" y="117"/>
                  <a:pt x="26" y="124"/>
                  <a:pt x="31" y="130"/>
                </a:cubicBezTo>
                <a:cubicBezTo>
                  <a:pt x="33" y="131"/>
                  <a:pt x="34" y="134"/>
                  <a:pt x="33" y="137"/>
                </a:cubicBezTo>
                <a:cubicBezTo>
                  <a:pt x="28" y="162"/>
                  <a:pt x="28" y="162"/>
                  <a:pt x="28" y="162"/>
                </a:cubicBezTo>
                <a:cubicBezTo>
                  <a:pt x="51" y="149"/>
                  <a:pt x="51" y="149"/>
                  <a:pt x="51" y="149"/>
                </a:cubicBezTo>
                <a:cubicBezTo>
                  <a:pt x="53" y="148"/>
                  <a:pt x="55" y="148"/>
                  <a:pt x="57" y="149"/>
                </a:cubicBezTo>
                <a:cubicBezTo>
                  <a:pt x="63" y="152"/>
                  <a:pt x="69" y="154"/>
                  <a:pt x="76" y="155"/>
                </a:cubicBezTo>
                <a:cubicBezTo>
                  <a:pt x="82" y="157"/>
                  <a:pt x="89" y="157"/>
                  <a:pt x="96" y="157"/>
                </a:cubicBezTo>
                <a:cubicBezTo>
                  <a:pt x="118" y="157"/>
                  <a:pt x="139" y="149"/>
                  <a:pt x="153" y="136"/>
                </a:cubicBezTo>
                <a:cubicBezTo>
                  <a:pt x="168" y="123"/>
                  <a:pt x="177" y="106"/>
                  <a:pt x="177" y="86"/>
                </a:cubicBezTo>
                <a:cubicBezTo>
                  <a:pt x="177" y="67"/>
                  <a:pt x="168" y="49"/>
                  <a:pt x="153" y="37"/>
                </a:cubicBezTo>
                <a:close/>
                <a:moveTo>
                  <a:pt x="64" y="83"/>
                </a:moveTo>
                <a:cubicBezTo>
                  <a:pt x="64" y="83"/>
                  <a:pt x="64" y="83"/>
                  <a:pt x="64" y="83"/>
                </a:cubicBezTo>
                <a:cubicBezTo>
                  <a:pt x="63" y="82"/>
                  <a:pt x="62" y="81"/>
                  <a:pt x="60" y="81"/>
                </a:cubicBezTo>
                <a:cubicBezTo>
                  <a:pt x="59" y="81"/>
                  <a:pt x="57" y="82"/>
                  <a:pt x="56" y="83"/>
                </a:cubicBezTo>
                <a:cubicBezTo>
                  <a:pt x="56" y="84"/>
                  <a:pt x="55" y="85"/>
                  <a:pt x="55" y="86"/>
                </a:cubicBezTo>
                <a:cubicBezTo>
                  <a:pt x="55" y="88"/>
                  <a:pt x="56" y="89"/>
                  <a:pt x="56" y="90"/>
                </a:cubicBezTo>
                <a:cubicBezTo>
                  <a:pt x="57" y="91"/>
                  <a:pt x="59" y="92"/>
                  <a:pt x="60" y="92"/>
                </a:cubicBezTo>
                <a:cubicBezTo>
                  <a:pt x="62" y="92"/>
                  <a:pt x="63" y="91"/>
                  <a:pt x="64" y="90"/>
                </a:cubicBezTo>
                <a:cubicBezTo>
                  <a:pt x="65" y="89"/>
                  <a:pt x="65" y="88"/>
                  <a:pt x="65" y="86"/>
                </a:cubicBezTo>
                <a:cubicBezTo>
                  <a:pt x="65" y="85"/>
                  <a:pt x="65" y="84"/>
                  <a:pt x="64" y="83"/>
                </a:cubicBezTo>
                <a:close/>
                <a:moveTo>
                  <a:pt x="96" y="72"/>
                </a:moveTo>
                <a:cubicBezTo>
                  <a:pt x="96" y="72"/>
                  <a:pt x="96" y="72"/>
                  <a:pt x="96" y="72"/>
                </a:cubicBezTo>
                <a:cubicBezTo>
                  <a:pt x="99" y="72"/>
                  <a:pt x="103" y="74"/>
                  <a:pt x="105" y="76"/>
                </a:cubicBezTo>
                <a:cubicBezTo>
                  <a:pt x="108" y="79"/>
                  <a:pt x="110" y="82"/>
                  <a:pt x="110" y="86"/>
                </a:cubicBezTo>
                <a:cubicBezTo>
                  <a:pt x="110" y="90"/>
                  <a:pt x="108" y="94"/>
                  <a:pt x="105" y="97"/>
                </a:cubicBezTo>
                <a:cubicBezTo>
                  <a:pt x="103" y="99"/>
                  <a:pt x="99" y="101"/>
                  <a:pt x="96" y="101"/>
                </a:cubicBezTo>
                <a:cubicBezTo>
                  <a:pt x="92" y="101"/>
                  <a:pt x="88" y="99"/>
                  <a:pt x="86" y="97"/>
                </a:cubicBezTo>
                <a:cubicBezTo>
                  <a:pt x="83" y="94"/>
                  <a:pt x="82" y="90"/>
                  <a:pt x="82" y="86"/>
                </a:cubicBezTo>
                <a:cubicBezTo>
                  <a:pt x="82" y="82"/>
                  <a:pt x="83" y="79"/>
                  <a:pt x="86" y="76"/>
                </a:cubicBezTo>
                <a:cubicBezTo>
                  <a:pt x="88" y="74"/>
                  <a:pt x="92" y="72"/>
                  <a:pt x="96" y="72"/>
                </a:cubicBezTo>
                <a:close/>
                <a:moveTo>
                  <a:pt x="99" y="83"/>
                </a:moveTo>
                <a:cubicBezTo>
                  <a:pt x="99" y="83"/>
                  <a:pt x="99" y="83"/>
                  <a:pt x="99" y="83"/>
                </a:cubicBezTo>
                <a:cubicBezTo>
                  <a:pt x="98" y="82"/>
                  <a:pt x="97" y="81"/>
                  <a:pt x="96" y="81"/>
                </a:cubicBezTo>
                <a:cubicBezTo>
                  <a:pt x="94" y="81"/>
                  <a:pt x="93" y="82"/>
                  <a:pt x="92" y="83"/>
                </a:cubicBezTo>
                <a:cubicBezTo>
                  <a:pt x="91" y="84"/>
                  <a:pt x="90" y="85"/>
                  <a:pt x="90" y="86"/>
                </a:cubicBezTo>
                <a:cubicBezTo>
                  <a:pt x="90" y="88"/>
                  <a:pt x="91" y="89"/>
                  <a:pt x="92" y="90"/>
                </a:cubicBezTo>
                <a:cubicBezTo>
                  <a:pt x="93" y="91"/>
                  <a:pt x="94" y="92"/>
                  <a:pt x="96" y="92"/>
                </a:cubicBezTo>
                <a:cubicBezTo>
                  <a:pt x="97" y="92"/>
                  <a:pt x="98" y="91"/>
                  <a:pt x="99" y="90"/>
                </a:cubicBezTo>
                <a:cubicBezTo>
                  <a:pt x="100" y="89"/>
                  <a:pt x="101" y="88"/>
                  <a:pt x="101" y="86"/>
                </a:cubicBezTo>
                <a:cubicBezTo>
                  <a:pt x="101" y="85"/>
                  <a:pt x="100" y="84"/>
                  <a:pt x="99" y="83"/>
                </a:cubicBezTo>
                <a:close/>
                <a:moveTo>
                  <a:pt x="131" y="72"/>
                </a:moveTo>
                <a:cubicBezTo>
                  <a:pt x="131" y="72"/>
                  <a:pt x="131" y="72"/>
                  <a:pt x="131" y="72"/>
                </a:cubicBezTo>
                <a:cubicBezTo>
                  <a:pt x="135" y="72"/>
                  <a:pt x="138" y="74"/>
                  <a:pt x="141" y="76"/>
                </a:cubicBezTo>
                <a:cubicBezTo>
                  <a:pt x="143" y="79"/>
                  <a:pt x="145" y="82"/>
                  <a:pt x="145" y="86"/>
                </a:cubicBezTo>
                <a:cubicBezTo>
                  <a:pt x="145" y="90"/>
                  <a:pt x="143" y="94"/>
                  <a:pt x="141" y="97"/>
                </a:cubicBezTo>
                <a:cubicBezTo>
                  <a:pt x="138" y="99"/>
                  <a:pt x="135" y="101"/>
                  <a:pt x="131" y="101"/>
                </a:cubicBezTo>
                <a:cubicBezTo>
                  <a:pt x="127" y="101"/>
                  <a:pt x="124" y="99"/>
                  <a:pt x="121" y="97"/>
                </a:cubicBezTo>
                <a:cubicBezTo>
                  <a:pt x="119" y="94"/>
                  <a:pt x="117" y="90"/>
                  <a:pt x="117" y="86"/>
                </a:cubicBezTo>
                <a:cubicBezTo>
                  <a:pt x="117" y="82"/>
                  <a:pt x="119" y="79"/>
                  <a:pt x="121" y="76"/>
                </a:cubicBezTo>
                <a:cubicBezTo>
                  <a:pt x="124" y="74"/>
                  <a:pt x="127" y="72"/>
                  <a:pt x="131" y="72"/>
                </a:cubicBezTo>
                <a:close/>
                <a:moveTo>
                  <a:pt x="135" y="83"/>
                </a:moveTo>
                <a:cubicBezTo>
                  <a:pt x="135" y="83"/>
                  <a:pt x="135" y="83"/>
                  <a:pt x="135" y="83"/>
                </a:cubicBezTo>
                <a:cubicBezTo>
                  <a:pt x="134" y="82"/>
                  <a:pt x="132" y="81"/>
                  <a:pt x="131" y="81"/>
                </a:cubicBezTo>
                <a:cubicBezTo>
                  <a:pt x="130" y="81"/>
                  <a:pt x="128" y="82"/>
                  <a:pt x="127" y="83"/>
                </a:cubicBezTo>
                <a:cubicBezTo>
                  <a:pt x="126" y="84"/>
                  <a:pt x="126" y="85"/>
                  <a:pt x="126" y="86"/>
                </a:cubicBezTo>
                <a:cubicBezTo>
                  <a:pt x="126" y="88"/>
                  <a:pt x="126" y="89"/>
                  <a:pt x="127" y="90"/>
                </a:cubicBezTo>
                <a:cubicBezTo>
                  <a:pt x="128" y="91"/>
                  <a:pt x="130" y="92"/>
                  <a:pt x="131" y="92"/>
                </a:cubicBezTo>
                <a:cubicBezTo>
                  <a:pt x="132" y="92"/>
                  <a:pt x="134" y="91"/>
                  <a:pt x="135" y="90"/>
                </a:cubicBezTo>
                <a:cubicBezTo>
                  <a:pt x="136" y="89"/>
                  <a:pt x="136" y="88"/>
                  <a:pt x="136" y="86"/>
                </a:cubicBezTo>
                <a:cubicBezTo>
                  <a:pt x="136" y="85"/>
                  <a:pt x="136" y="84"/>
                  <a:pt x="135" y="83"/>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22" name="Rectangle 24"/>
          <p:cNvSpPr>
            <a:spLocks noChangeArrowheads="1"/>
          </p:cNvSpPr>
          <p:nvPr/>
        </p:nvSpPr>
        <p:spPr bwMode="auto">
          <a:xfrm>
            <a:off x="2210555" y="4270103"/>
            <a:ext cx="1955800" cy="83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文书生成</a:t>
            </a:r>
            <a:endParaRPr lang="zh-CN" altLang="en-US" sz="1335"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spcBef>
                <a:spcPts val="300"/>
              </a:spcBef>
            </a:pP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业务系统生成需要患者签名的文书，如知情同意</a:t>
            </a:r>
            <a:r>
              <a:rPr lang="zh-CN" altLang="en-US" sz="1065" dirty="0">
                <a:solidFill>
                  <a:schemeClr val="bg1">
                    <a:lumMod val="50000"/>
                  </a:schemeClr>
                </a:solidFill>
                <a:latin typeface="微软雅黑" panose="020B0503020204020204" pitchFamily="34" charset="-122"/>
                <a:ea typeface="微软雅黑" panose="020B0503020204020204" pitchFamily="34" charset="-122"/>
              </a:rPr>
              <a:t>书、病程</a:t>
            </a: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记录等</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Rectangle 24"/>
          <p:cNvSpPr>
            <a:spLocks noChangeArrowheads="1"/>
          </p:cNvSpPr>
          <p:nvPr/>
        </p:nvSpPr>
        <p:spPr bwMode="auto">
          <a:xfrm>
            <a:off x="6783644" y="2222265"/>
            <a:ext cx="1438040" cy="67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患者签名</a:t>
            </a:r>
            <a:endParaRPr lang="zh-CN" altLang="en-US" sz="1335"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spcBef>
                <a:spcPts val="300"/>
              </a:spcBef>
            </a:pP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通过</a:t>
            </a:r>
            <a:r>
              <a:rPr lang="en-US" altLang="zh-CN" sz="1065" dirty="0" smtClean="0">
                <a:solidFill>
                  <a:schemeClr val="bg1">
                    <a:lumMod val="50000"/>
                  </a:schemeClr>
                </a:solidFill>
                <a:latin typeface="微软雅黑" panose="020B0503020204020204" pitchFamily="34" charset="-122"/>
                <a:ea typeface="微软雅黑" panose="020B0503020204020204" pitchFamily="34" charset="-122"/>
              </a:rPr>
              <a:t>CA</a:t>
            </a: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中心颁发的机构证书对文书进行签名</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7865945" y="4160546"/>
            <a:ext cx="1718674" cy="108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时间戳</a:t>
            </a:r>
            <a:endPar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spcBef>
                <a:spcPts val="300"/>
              </a:spcBef>
            </a:pP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通过公网时间戳服务，获得可信时间源并完成时间戳签名，保证原文的未被篡改性</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5223319" y="4160546"/>
            <a:ext cx="1847264" cy="108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ts val="300"/>
              </a:spcBef>
            </a:pP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患者意愿采集</a:t>
            </a:r>
            <a:endParaRPr lang="en-US" altLang="zh-CN" sz="1335"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spcBef>
                <a:spcPts val="300"/>
              </a:spcBef>
            </a:pP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患者看到自己需要签名的文书，通过客户指纹采集</a:t>
            </a:r>
            <a:r>
              <a:rPr lang="en-US" altLang="zh-CN" sz="1065"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手绘签名完成患者意愿采集</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Rectangle 24"/>
          <p:cNvSpPr>
            <a:spLocks noChangeArrowheads="1"/>
          </p:cNvSpPr>
          <p:nvPr/>
        </p:nvSpPr>
        <p:spPr bwMode="auto">
          <a:xfrm>
            <a:off x="2715546" y="348268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01</a:t>
            </a:r>
            <a:endParaRPr lang="en-US" altLang="zh-CN" sz="1400" dirty="0" smtClean="0">
              <a:solidFill>
                <a:schemeClr val="bg1"/>
              </a:solidFill>
            </a:endParaRPr>
          </a:p>
        </p:txBody>
      </p:sp>
      <p:sp>
        <p:nvSpPr>
          <p:cNvPr id="27" name="Rectangle 24"/>
          <p:cNvSpPr>
            <a:spLocks noChangeArrowheads="1"/>
          </p:cNvSpPr>
          <p:nvPr/>
        </p:nvSpPr>
        <p:spPr bwMode="auto">
          <a:xfrm>
            <a:off x="4325134" y="348268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02</a:t>
            </a:r>
            <a:endParaRPr lang="en-US" altLang="zh-CN" sz="1400" dirty="0" smtClean="0">
              <a:solidFill>
                <a:schemeClr val="bg1"/>
              </a:solidFill>
            </a:endParaRPr>
          </a:p>
        </p:txBody>
      </p:sp>
      <p:sp>
        <p:nvSpPr>
          <p:cNvPr id="28" name="Rectangle 24"/>
          <p:cNvSpPr>
            <a:spLocks noChangeArrowheads="1"/>
          </p:cNvSpPr>
          <p:nvPr/>
        </p:nvSpPr>
        <p:spPr bwMode="auto">
          <a:xfrm>
            <a:off x="5665392" y="3482685"/>
            <a:ext cx="94581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STEP03</a:t>
            </a:r>
            <a:endParaRPr lang="en-US" altLang="zh-CN" sz="1400" dirty="0" smtClean="0">
              <a:solidFill>
                <a:schemeClr val="bg1"/>
              </a:solidFill>
            </a:endParaRPr>
          </a:p>
        </p:txBody>
      </p:sp>
      <p:sp>
        <p:nvSpPr>
          <p:cNvPr id="29" name="Rectangle 24"/>
          <p:cNvSpPr>
            <a:spLocks noChangeArrowheads="1"/>
          </p:cNvSpPr>
          <p:nvPr/>
        </p:nvSpPr>
        <p:spPr bwMode="auto">
          <a:xfrm>
            <a:off x="7003540" y="348268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04</a:t>
            </a:r>
            <a:endParaRPr lang="en-US" altLang="zh-CN" sz="1400" dirty="0" smtClean="0">
              <a:solidFill>
                <a:schemeClr val="bg1"/>
              </a:solidFill>
            </a:endParaRPr>
          </a:p>
        </p:txBody>
      </p:sp>
      <p:sp>
        <p:nvSpPr>
          <p:cNvPr id="30" name="Line 14"/>
          <p:cNvSpPr>
            <a:spLocks noChangeShapeType="1"/>
          </p:cNvSpPr>
          <p:nvPr/>
        </p:nvSpPr>
        <p:spPr bwMode="auto">
          <a:xfrm flipV="1">
            <a:off x="8825434" y="2553822"/>
            <a:ext cx="0" cy="1079833"/>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31" name="Oval 22"/>
          <p:cNvSpPr>
            <a:spLocks noChangeArrowheads="1"/>
          </p:cNvSpPr>
          <p:nvPr/>
        </p:nvSpPr>
        <p:spPr bwMode="auto">
          <a:xfrm>
            <a:off x="8537064" y="2201772"/>
            <a:ext cx="630767" cy="633079"/>
          </a:xfrm>
          <a:prstGeom prst="ellipse">
            <a:avLst/>
          </a:prstGeom>
          <a:solidFill>
            <a:schemeClr val="accent5"/>
          </a:solidFill>
          <a:ln>
            <a:noFill/>
          </a:ln>
        </p:spPr>
        <p:txBody>
          <a:bodyPr vert="horz" wrap="square" lIns="121920" tIns="60960" rIns="121920" bIns="60960" numCol="1" anchor="t" anchorCtr="0" compatLnSpc="1"/>
          <a:lstStyle/>
          <a:p>
            <a:endParaRPr lang="zh-CN" altLang="en-US" sz="2400"/>
          </a:p>
        </p:txBody>
      </p:sp>
      <p:sp>
        <p:nvSpPr>
          <p:cNvPr id="32" name="Freeform 9"/>
          <p:cNvSpPr/>
          <p:nvPr/>
        </p:nvSpPr>
        <p:spPr bwMode="auto">
          <a:xfrm>
            <a:off x="8128573" y="3295487"/>
            <a:ext cx="1397957" cy="650285"/>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5" y="157"/>
                  <a:pt x="435" y="101"/>
                </a:cubicBezTo>
                <a:cubicBezTo>
                  <a:pt x="435" y="46"/>
                  <a:pt x="389" y="0"/>
                  <a:pt x="334" y="0"/>
                </a:cubicBezTo>
                <a:close/>
              </a:path>
            </a:pathLst>
          </a:custGeom>
          <a:solidFill>
            <a:schemeClr val="accent5"/>
          </a:solidFill>
          <a:ln>
            <a:noFill/>
          </a:ln>
        </p:spPr>
        <p:txBody>
          <a:bodyPr vert="horz" wrap="square" lIns="121920" tIns="60960" rIns="121920" bIns="60960" numCol="1" anchor="t" anchorCtr="0" compatLnSpc="1"/>
          <a:lstStyle/>
          <a:p>
            <a:endParaRPr lang="zh-CN" altLang="en-US" sz="2400"/>
          </a:p>
        </p:txBody>
      </p:sp>
      <p:sp>
        <p:nvSpPr>
          <p:cNvPr id="33" name="Freeform 24"/>
          <p:cNvSpPr>
            <a:spLocks noEditPoints="1"/>
          </p:cNvSpPr>
          <p:nvPr/>
        </p:nvSpPr>
        <p:spPr bwMode="auto">
          <a:xfrm>
            <a:off x="8668801" y="2402364"/>
            <a:ext cx="317500" cy="299864"/>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4" name="Rectangle 24"/>
          <p:cNvSpPr>
            <a:spLocks noChangeArrowheads="1"/>
          </p:cNvSpPr>
          <p:nvPr/>
        </p:nvSpPr>
        <p:spPr bwMode="auto">
          <a:xfrm>
            <a:off x="9340754" y="2115974"/>
            <a:ext cx="1647942" cy="1068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签名验签</a:t>
            </a:r>
            <a:endParaRPr lang="zh-CN" altLang="en-US" sz="1335"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spcBef>
                <a:spcPts val="300"/>
              </a:spcBef>
            </a:pPr>
            <a:r>
              <a:rPr lang="zh-CN" altLang="en-US" sz="1060" dirty="0" smtClean="0">
                <a:solidFill>
                  <a:schemeClr val="bg1">
                    <a:lumMod val="50000"/>
                  </a:schemeClr>
                </a:solidFill>
                <a:latin typeface="微软雅黑" panose="020B0503020204020204" pitchFamily="34" charset="-122"/>
                <a:ea typeface="微软雅黑" panose="020B0503020204020204" pitchFamily="34" charset="-122"/>
                <a:sym typeface="+mn-ea"/>
              </a:rPr>
              <a:t>可以在</a:t>
            </a:r>
            <a:r>
              <a:rPr lang="en-US" altLang="zh-CN" sz="1060" dirty="0" smtClean="0">
                <a:solidFill>
                  <a:schemeClr val="bg1">
                    <a:lumMod val="50000"/>
                  </a:schemeClr>
                </a:solidFill>
                <a:latin typeface="微软雅黑" panose="020B0503020204020204" pitchFamily="34" charset="-122"/>
                <a:ea typeface="微软雅黑" panose="020B0503020204020204" pitchFamily="34" charset="-122"/>
                <a:sym typeface="+mn-ea"/>
              </a:rPr>
              <a:t>Adobe</a:t>
            </a:r>
            <a:r>
              <a:rPr lang="zh-CN" altLang="en-US" sz="1060" dirty="0" smtClean="0">
                <a:solidFill>
                  <a:schemeClr val="bg1">
                    <a:lumMod val="50000"/>
                  </a:schemeClr>
                </a:solidFill>
                <a:latin typeface="微软雅黑" panose="020B0503020204020204" pitchFamily="34" charset="-122"/>
                <a:ea typeface="微软雅黑" panose="020B0503020204020204" pitchFamily="34" charset="-122"/>
                <a:sym typeface="+mn-ea"/>
              </a:rPr>
              <a:t>和医院接口使用验签功能验签，通过手绘签名和指纹信息的比对保证签名身份的一致性</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Rectangle 24"/>
          <p:cNvSpPr>
            <a:spLocks noChangeArrowheads="1"/>
          </p:cNvSpPr>
          <p:nvPr/>
        </p:nvSpPr>
        <p:spPr bwMode="auto">
          <a:xfrm>
            <a:off x="8352525" y="348268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05</a:t>
            </a:r>
            <a:endParaRPr lang="en-US" altLang="zh-CN" sz="1400" dirty="0" smtClean="0">
              <a:solidFill>
                <a:schemeClr val="bg1"/>
              </a:solidFill>
            </a:endParaRPr>
          </a:p>
        </p:txBody>
      </p:sp>
      <p:sp>
        <p:nvSpPr>
          <p:cNvPr id="36" name="Line 19"/>
          <p:cNvSpPr>
            <a:spLocks noChangeShapeType="1"/>
          </p:cNvSpPr>
          <p:nvPr/>
        </p:nvSpPr>
        <p:spPr bwMode="auto">
          <a:xfrm flipV="1">
            <a:off x="10156023" y="3552020"/>
            <a:ext cx="0" cy="1077716"/>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37" name="Oval 20"/>
          <p:cNvSpPr>
            <a:spLocks noChangeArrowheads="1"/>
          </p:cNvSpPr>
          <p:nvPr/>
        </p:nvSpPr>
        <p:spPr bwMode="auto">
          <a:xfrm>
            <a:off x="9849344" y="4381805"/>
            <a:ext cx="630767" cy="637313"/>
          </a:xfrm>
          <a:prstGeom prst="ellipse">
            <a:avLst/>
          </a:prstGeom>
          <a:solidFill>
            <a:schemeClr val="accent6"/>
          </a:solidFill>
          <a:ln>
            <a:noFill/>
          </a:ln>
        </p:spPr>
        <p:txBody>
          <a:bodyPr vert="horz" wrap="square" lIns="121920" tIns="60960" rIns="121920" bIns="60960" numCol="1" anchor="t" anchorCtr="0" compatLnSpc="1"/>
          <a:lstStyle/>
          <a:p>
            <a:endParaRPr lang="zh-CN" altLang="en-US" sz="2400"/>
          </a:p>
        </p:txBody>
      </p:sp>
      <p:sp>
        <p:nvSpPr>
          <p:cNvPr id="38" name="Freeform 18"/>
          <p:cNvSpPr/>
          <p:nvPr/>
        </p:nvSpPr>
        <p:spPr bwMode="auto">
          <a:xfrm>
            <a:off x="9467558" y="3295487"/>
            <a:ext cx="1394336" cy="650285"/>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accent6"/>
          </a:solidFill>
          <a:ln>
            <a:noFill/>
          </a:ln>
        </p:spPr>
        <p:txBody>
          <a:bodyPr vert="horz" wrap="square" lIns="121920" tIns="60960" rIns="121920" bIns="60960" numCol="1" anchor="t" anchorCtr="0" compatLnSpc="1"/>
          <a:lstStyle/>
          <a:p>
            <a:endParaRPr lang="zh-CN" altLang="en-US" sz="2400"/>
          </a:p>
        </p:txBody>
      </p:sp>
      <p:sp>
        <p:nvSpPr>
          <p:cNvPr id="39" name="Freeform 21"/>
          <p:cNvSpPr>
            <a:spLocks noEditPoints="1"/>
          </p:cNvSpPr>
          <p:nvPr/>
        </p:nvSpPr>
        <p:spPr bwMode="auto">
          <a:xfrm>
            <a:off x="10004525" y="4550652"/>
            <a:ext cx="320403" cy="327624"/>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Rectangle 24"/>
          <p:cNvSpPr>
            <a:spLocks noChangeArrowheads="1"/>
          </p:cNvSpPr>
          <p:nvPr/>
        </p:nvSpPr>
        <p:spPr bwMode="auto">
          <a:xfrm>
            <a:off x="10631669" y="4128493"/>
            <a:ext cx="1713564" cy="4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统计审计</a:t>
            </a:r>
            <a:endParaRPr lang="zh-CN" altLang="en-US" sz="1335"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spcBef>
                <a:spcPts val="300"/>
              </a:spcBef>
            </a:pPr>
            <a:r>
              <a:rPr lang="zh-CN" altLang="en-US" sz="1060" dirty="0" smtClean="0">
                <a:solidFill>
                  <a:schemeClr val="bg1">
                    <a:lumMod val="50000"/>
                  </a:schemeClr>
                </a:solidFill>
                <a:latin typeface="微软雅黑" panose="020B0503020204020204" pitchFamily="34" charset="-122"/>
                <a:ea typeface="微软雅黑" panose="020B0503020204020204" pitchFamily="34" charset="-122"/>
                <a:sym typeface="+mn-ea"/>
              </a:rPr>
              <a:t>提供签署记录的统计审计</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41" name="Rectangle 24"/>
          <p:cNvSpPr>
            <a:spLocks noChangeArrowheads="1"/>
          </p:cNvSpPr>
          <p:nvPr/>
        </p:nvSpPr>
        <p:spPr bwMode="auto">
          <a:xfrm>
            <a:off x="9691816" y="348268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06</a:t>
            </a:r>
            <a:endParaRPr lang="en-US" altLang="zh-CN" sz="1400" dirty="0" smtClean="0">
              <a:solidFill>
                <a:schemeClr val="bg1"/>
              </a:solidFill>
            </a:endParaRPr>
          </a:p>
        </p:txBody>
      </p:sp>
      <p:sp>
        <p:nvSpPr>
          <p:cNvPr id="42" name="Line 13"/>
          <p:cNvSpPr>
            <a:spLocks noChangeShapeType="1"/>
          </p:cNvSpPr>
          <p:nvPr/>
        </p:nvSpPr>
        <p:spPr bwMode="auto">
          <a:xfrm flipV="1">
            <a:off x="11499715" y="2168434"/>
            <a:ext cx="0" cy="1079833"/>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p>
        </p:txBody>
      </p:sp>
      <p:sp>
        <p:nvSpPr>
          <p:cNvPr id="43" name="Oval 16"/>
          <p:cNvSpPr>
            <a:spLocks noChangeArrowheads="1"/>
          </p:cNvSpPr>
          <p:nvPr/>
        </p:nvSpPr>
        <p:spPr bwMode="auto">
          <a:xfrm>
            <a:off x="11184335" y="2226373"/>
            <a:ext cx="630767" cy="633079"/>
          </a:xfrm>
          <a:prstGeom prst="ellipse">
            <a:avLst/>
          </a:prstGeom>
          <a:solidFill>
            <a:schemeClr val="accent3"/>
          </a:solidFill>
          <a:ln>
            <a:noFill/>
          </a:ln>
        </p:spPr>
        <p:txBody>
          <a:bodyPr vert="horz" wrap="square" lIns="121920" tIns="60960" rIns="121920" bIns="60960" numCol="1" anchor="t" anchorCtr="0" compatLnSpc="1"/>
          <a:lstStyle/>
          <a:p>
            <a:endParaRPr lang="zh-CN" altLang="en-US" sz="2400"/>
          </a:p>
        </p:txBody>
      </p:sp>
      <p:sp>
        <p:nvSpPr>
          <p:cNvPr id="45" name="Freeform 11"/>
          <p:cNvSpPr>
            <a:spLocks noEditPoints="1"/>
          </p:cNvSpPr>
          <p:nvPr/>
        </p:nvSpPr>
        <p:spPr bwMode="auto">
          <a:xfrm>
            <a:off x="11367333" y="2384984"/>
            <a:ext cx="264765" cy="313740"/>
          </a:xfrm>
          <a:custGeom>
            <a:avLst/>
            <a:gdLst>
              <a:gd name="T0" fmla="*/ 116 w 162"/>
              <a:gd name="T1" fmla="*/ 53 h 192"/>
              <a:gd name="T2" fmla="*/ 101 w 162"/>
              <a:gd name="T3" fmla="*/ 89 h 192"/>
              <a:gd name="T4" fmla="*/ 101 w 162"/>
              <a:gd name="T5" fmla="*/ 90 h 192"/>
              <a:gd name="T6" fmla="*/ 122 w 162"/>
              <a:gd name="T7" fmla="*/ 109 h 192"/>
              <a:gd name="T8" fmla="*/ 150 w 162"/>
              <a:gd name="T9" fmla="*/ 121 h 192"/>
              <a:gd name="T10" fmla="*/ 150 w 162"/>
              <a:gd name="T11" fmla="*/ 180 h 192"/>
              <a:gd name="T12" fmla="*/ 121 w 162"/>
              <a:gd name="T13" fmla="*/ 192 h 192"/>
              <a:gd name="T14" fmla="*/ 28 w 162"/>
              <a:gd name="T15" fmla="*/ 185 h 192"/>
              <a:gd name="T16" fmla="*/ 28 w 162"/>
              <a:gd name="T17" fmla="*/ 178 h 192"/>
              <a:gd name="T18" fmla="*/ 12 w 162"/>
              <a:gd name="T19" fmla="*/ 178 h 192"/>
              <a:gd name="T20" fmla="*/ 0 w 162"/>
              <a:gd name="T21" fmla="*/ 161 h 192"/>
              <a:gd name="T22" fmla="*/ 4 w 162"/>
              <a:gd name="T23" fmla="*/ 123 h 192"/>
              <a:gd name="T24" fmla="*/ 30 w 162"/>
              <a:gd name="T25" fmla="*/ 89 h 192"/>
              <a:gd name="T26" fmla="*/ 15 w 162"/>
              <a:gd name="T27" fmla="*/ 53 h 192"/>
              <a:gd name="T28" fmla="*/ 117 w 162"/>
              <a:gd name="T29" fmla="*/ 130 h 192"/>
              <a:gd name="T30" fmla="*/ 117 w 162"/>
              <a:gd name="T31" fmla="*/ 146 h 192"/>
              <a:gd name="T32" fmla="*/ 97 w 162"/>
              <a:gd name="T33" fmla="*/ 151 h 192"/>
              <a:gd name="T34" fmla="*/ 117 w 162"/>
              <a:gd name="T35" fmla="*/ 155 h 192"/>
              <a:gd name="T36" fmla="*/ 122 w 162"/>
              <a:gd name="T37" fmla="*/ 176 h 192"/>
              <a:gd name="T38" fmla="*/ 126 w 162"/>
              <a:gd name="T39" fmla="*/ 155 h 192"/>
              <a:gd name="T40" fmla="*/ 146 w 162"/>
              <a:gd name="T41" fmla="*/ 151 h 192"/>
              <a:gd name="T42" fmla="*/ 126 w 162"/>
              <a:gd name="T43" fmla="*/ 146 h 192"/>
              <a:gd name="T44" fmla="*/ 117 w 162"/>
              <a:gd name="T45" fmla="*/ 130 h 192"/>
              <a:gd name="T46" fmla="*/ 99 w 162"/>
              <a:gd name="T47" fmla="*/ 128 h 192"/>
              <a:gd name="T48" fmla="*/ 99 w 162"/>
              <a:gd name="T49" fmla="*/ 174 h 192"/>
              <a:gd name="T50" fmla="*/ 144 w 162"/>
              <a:gd name="T51" fmla="*/ 174 h 192"/>
              <a:gd name="T52" fmla="*/ 144 w 162"/>
              <a:gd name="T53" fmla="*/ 128 h 192"/>
              <a:gd name="T54" fmla="*/ 99 w 162"/>
              <a:gd name="T55" fmla="*/ 128 h 192"/>
              <a:gd name="T56" fmla="*/ 103 w 162"/>
              <a:gd name="T57" fmla="*/ 113 h 192"/>
              <a:gd name="T58" fmla="*/ 66 w 162"/>
              <a:gd name="T59" fmla="*/ 105 h 192"/>
              <a:gd name="T60" fmla="*/ 17 w 162"/>
              <a:gd name="T61" fmla="*/ 129 h 192"/>
              <a:gd name="T62" fmla="*/ 15 w 162"/>
              <a:gd name="T63" fmla="*/ 161 h 192"/>
              <a:gd name="T64" fmla="*/ 34 w 162"/>
              <a:gd name="T65" fmla="*/ 163 h 192"/>
              <a:gd name="T66" fmla="*/ 38 w 162"/>
              <a:gd name="T67" fmla="*/ 138 h 192"/>
              <a:gd name="T68" fmla="*/ 43 w 162"/>
              <a:gd name="T69" fmla="*/ 170 h 192"/>
              <a:gd name="T70" fmla="*/ 43 w 162"/>
              <a:gd name="T71" fmla="*/ 177 h 192"/>
              <a:gd name="T72" fmla="*/ 81 w 162"/>
              <a:gd name="T73" fmla="*/ 151 h 192"/>
              <a:gd name="T74" fmla="*/ 93 w 162"/>
              <a:gd name="T75" fmla="*/ 121 h 192"/>
              <a:gd name="T76" fmla="*/ 103 w 162"/>
              <a:gd name="T77" fmla="*/ 113 h 192"/>
              <a:gd name="T78" fmla="*/ 66 w 162"/>
              <a:gd name="T79" fmla="*/ 16 h 192"/>
              <a:gd name="T80" fmla="*/ 66 w 162"/>
              <a:gd name="T81" fmla="*/ 89 h 192"/>
              <a:gd name="T82" fmla="*/ 66 w 162"/>
              <a:gd name="T83"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92">
                <a:moveTo>
                  <a:pt x="66" y="0"/>
                </a:moveTo>
                <a:cubicBezTo>
                  <a:pt x="93" y="0"/>
                  <a:pt x="116" y="24"/>
                  <a:pt x="116" y="53"/>
                </a:cubicBezTo>
                <a:cubicBezTo>
                  <a:pt x="116" y="67"/>
                  <a:pt x="110" y="80"/>
                  <a:pt x="101" y="89"/>
                </a:cubicBezTo>
                <a:cubicBezTo>
                  <a:pt x="101" y="89"/>
                  <a:pt x="101" y="89"/>
                  <a:pt x="101" y="89"/>
                </a:cubicBezTo>
                <a:cubicBezTo>
                  <a:pt x="101" y="89"/>
                  <a:pt x="101" y="89"/>
                  <a:pt x="101" y="89"/>
                </a:cubicBezTo>
                <a:cubicBezTo>
                  <a:pt x="101" y="90"/>
                  <a:pt x="101" y="90"/>
                  <a:pt x="101" y="90"/>
                </a:cubicBezTo>
                <a:cubicBezTo>
                  <a:pt x="107" y="96"/>
                  <a:pt x="114" y="102"/>
                  <a:pt x="119" y="109"/>
                </a:cubicBezTo>
                <a:cubicBezTo>
                  <a:pt x="120" y="109"/>
                  <a:pt x="121" y="109"/>
                  <a:pt x="122" y="109"/>
                </a:cubicBezTo>
                <a:cubicBezTo>
                  <a:pt x="133" y="109"/>
                  <a:pt x="143" y="114"/>
                  <a:pt x="150" y="121"/>
                </a:cubicBezTo>
                <a:cubicBezTo>
                  <a:pt x="150" y="121"/>
                  <a:pt x="150" y="121"/>
                  <a:pt x="150" y="121"/>
                </a:cubicBezTo>
                <a:cubicBezTo>
                  <a:pt x="158" y="129"/>
                  <a:pt x="162" y="139"/>
                  <a:pt x="162" y="151"/>
                </a:cubicBezTo>
                <a:cubicBezTo>
                  <a:pt x="162" y="162"/>
                  <a:pt x="158" y="173"/>
                  <a:pt x="150" y="180"/>
                </a:cubicBezTo>
                <a:cubicBezTo>
                  <a:pt x="143" y="188"/>
                  <a:pt x="133" y="192"/>
                  <a:pt x="122" y="192"/>
                </a:cubicBezTo>
                <a:cubicBezTo>
                  <a:pt x="121" y="192"/>
                  <a:pt x="121" y="192"/>
                  <a:pt x="121" y="192"/>
                </a:cubicBezTo>
                <a:cubicBezTo>
                  <a:pt x="35" y="192"/>
                  <a:pt x="35" y="192"/>
                  <a:pt x="35" y="192"/>
                </a:cubicBezTo>
                <a:cubicBezTo>
                  <a:pt x="31" y="192"/>
                  <a:pt x="28" y="189"/>
                  <a:pt x="28" y="185"/>
                </a:cubicBezTo>
                <a:cubicBezTo>
                  <a:pt x="28" y="185"/>
                  <a:pt x="28" y="185"/>
                  <a:pt x="28" y="185"/>
                </a:cubicBezTo>
                <a:cubicBezTo>
                  <a:pt x="28" y="178"/>
                  <a:pt x="28" y="178"/>
                  <a:pt x="28" y="178"/>
                </a:cubicBezTo>
                <a:cubicBezTo>
                  <a:pt x="14" y="178"/>
                  <a:pt x="14" y="178"/>
                  <a:pt x="14" y="178"/>
                </a:cubicBezTo>
                <a:cubicBezTo>
                  <a:pt x="13" y="178"/>
                  <a:pt x="13" y="178"/>
                  <a:pt x="12" y="178"/>
                </a:cubicBezTo>
                <a:cubicBezTo>
                  <a:pt x="8" y="177"/>
                  <a:pt x="5" y="175"/>
                  <a:pt x="3" y="172"/>
                </a:cubicBezTo>
                <a:cubicBezTo>
                  <a:pt x="1" y="169"/>
                  <a:pt x="0" y="165"/>
                  <a:pt x="0" y="161"/>
                </a:cubicBezTo>
                <a:cubicBezTo>
                  <a:pt x="0" y="145"/>
                  <a:pt x="0" y="145"/>
                  <a:pt x="0" y="145"/>
                </a:cubicBezTo>
                <a:cubicBezTo>
                  <a:pt x="0" y="137"/>
                  <a:pt x="1" y="130"/>
                  <a:pt x="4" y="123"/>
                </a:cubicBezTo>
                <a:cubicBezTo>
                  <a:pt x="9" y="109"/>
                  <a:pt x="20" y="100"/>
                  <a:pt x="30" y="90"/>
                </a:cubicBezTo>
                <a:cubicBezTo>
                  <a:pt x="30" y="89"/>
                  <a:pt x="30" y="89"/>
                  <a:pt x="30" y="89"/>
                </a:cubicBezTo>
                <a:cubicBezTo>
                  <a:pt x="30" y="89"/>
                  <a:pt x="30" y="89"/>
                  <a:pt x="30" y="89"/>
                </a:cubicBezTo>
                <a:cubicBezTo>
                  <a:pt x="20" y="80"/>
                  <a:pt x="15" y="66"/>
                  <a:pt x="15" y="53"/>
                </a:cubicBezTo>
                <a:cubicBezTo>
                  <a:pt x="15" y="24"/>
                  <a:pt x="38" y="0"/>
                  <a:pt x="66" y="0"/>
                </a:cubicBezTo>
                <a:close/>
                <a:moveTo>
                  <a:pt x="117" y="130"/>
                </a:moveTo>
                <a:cubicBezTo>
                  <a:pt x="117" y="130"/>
                  <a:pt x="117" y="130"/>
                  <a:pt x="117" y="130"/>
                </a:cubicBezTo>
                <a:cubicBezTo>
                  <a:pt x="117" y="146"/>
                  <a:pt x="117" y="146"/>
                  <a:pt x="117" y="146"/>
                </a:cubicBezTo>
                <a:cubicBezTo>
                  <a:pt x="102" y="146"/>
                  <a:pt x="102" y="146"/>
                  <a:pt x="102" y="146"/>
                </a:cubicBezTo>
                <a:cubicBezTo>
                  <a:pt x="99" y="146"/>
                  <a:pt x="97" y="148"/>
                  <a:pt x="97" y="151"/>
                </a:cubicBezTo>
                <a:cubicBezTo>
                  <a:pt x="97" y="153"/>
                  <a:pt x="99" y="155"/>
                  <a:pt x="102" y="155"/>
                </a:cubicBezTo>
                <a:cubicBezTo>
                  <a:pt x="117" y="155"/>
                  <a:pt x="117" y="155"/>
                  <a:pt x="117" y="155"/>
                </a:cubicBezTo>
                <a:cubicBezTo>
                  <a:pt x="117" y="171"/>
                  <a:pt x="117" y="171"/>
                  <a:pt x="117" y="171"/>
                </a:cubicBezTo>
                <a:cubicBezTo>
                  <a:pt x="117" y="174"/>
                  <a:pt x="119" y="176"/>
                  <a:pt x="122" y="176"/>
                </a:cubicBezTo>
                <a:cubicBezTo>
                  <a:pt x="124" y="176"/>
                  <a:pt x="126" y="174"/>
                  <a:pt x="126" y="171"/>
                </a:cubicBezTo>
                <a:cubicBezTo>
                  <a:pt x="126" y="155"/>
                  <a:pt x="126" y="155"/>
                  <a:pt x="126" y="155"/>
                </a:cubicBezTo>
                <a:cubicBezTo>
                  <a:pt x="141" y="155"/>
                  <a:pt x="141" y="155"/>
                  <a:pt x="141" y="155"/>
                </a:cubicBezTo>
                <a:cubicBezTo>
                  <a:pt x="144" y="155"/>
                  <a:pt x="146" y="153"/>
                  <a:pt x="146" y="151"/>
                </a:cubicBezTo>
                <a:cubicBezTo>
                  <a:pt x="146" y="148"/>
                  <a:pt x="144" y="146"/>
                  <a:pt x="141" y="146"/>
                </a:cubicBezTo>
                <a:cubicBezTo>
                  <a:pt x="126" y="146"/>
                  <a:pt x="126" y="146"/>
                  <a:pt x="126" y="146"/>
                </a:cubicBezTo>
                <a:cubicBezTo>
                  <a:pt x="126" y="130"/>
                  <a:pt x="126" y="130"/>
                  <a:pt x="126" y="130"/>
                </a:cubicBezTo>
                <a:cubicBezTo>
                  <a:pt x="126" y="124"/>
                  <a:pt x="117" y="124"/>
                  <a:pt x="117" y="130"/>
                </a:cubicBezTo>
                <a:close/>
                <a:moveTo>
                  <a:pt x="99" y="128"/>
                </a:moveTo>
                <a:cubicBezTo>
                  <a:pt x="99" y="128"/>
                  <a:pt x="99" y="128"/>
                  <a:pt x="99" y="128"/>
                </a:cubicBezTo>
                <a:cubicBezTo>
                  <a:pt x="94" y="133"/>
                  <a:pt x="90" y="142"/>
                  <a:pt x="90" y="151"/>
                </a:cubicBezTo>
                <a:cubicBezTo>
                  <a:pt x="90" y="160"/>
                  <a:pt x="94" y="168"/>
                  <a:pt x="99" y="174"/>
                </a:cubicBezTo>
                <a:cubicBezTo>
                  <a:pt x="105" y="179"/>
                  <a:pt x="113" y="183"/>
                  <a:pt x="122" y="183"/>
                </a:cubicBezTo>
                <a:cubicBezTo>
                  <a:pt x="130" y="183"/>
                  <a:pt x="138" y="179"/>
                  <a:pt x="144" y="174"/>
                </a:cubicBezTo>
                <a:cubicBezTo>
                  <a:pt x="150" y="168"/>
                  <a:pt x="153" y="160"/>
                  <a:pt x="153" y="151"/>
                </a:cubicBezTo>
                <a:cubicBezTo>
                  <a:pt x="153" y="142"/>
                  <a:pt x="150" y="134"/>
                  <a:pt x="144" y="128"/>
                </a:cubicBezTo>
                <a:cubicBezTo>
                  <a:pt x="144" y="128"/>
                  <a:pt x="144" y="128"/>
                  <a:pt x="144" y="128"/>
                </a:cubicBezTo>
                <a:cubicBezTo>
                  <a:pt x="132" y="115"/>
                  <a:pt x="112" y="115"/>
                  <a:pt x="99" y="128"/>
                </a:cubicBezTo>
                <a:close/>
                <a:moveTo>
                  <a:pt x="103" y="113"/>
                </a:moveTo>
                <a:cubicBezTo>
                  <a:pt x="103" y="113"/>
                  <a:pt x="103" y="113"/>
                  <a:pt x="103" y="113"/>
                </a:cubicBezTo>
                <a:cubicBezTo>
                  <a:pt x="99" y="108"/>
                  <a:pt x="93" y="103"/>
                  <a:pt x="89" y="99"/>
                </a:cubicBezTo>
                <a:cubicBezTo>
                  <a:pt x="82" y="103"/>
                  <a:pt x="74" y="105"/>
                  <a:pt x="66" y="105"/>
                </a:cubicBezTo>
                <a:cubicBezTo>
                  <a:pt x="57" y="105"/>
                  <a:pt x="49" y="103"/>
                  <a:pt x="42" y="99"/>
                </a:cubicBezTo>
                <a:cubicBezTo>
                  <a:pt x="34" y="107"/>
                  <a:pt x="22" y="117"/>
                  <a:pt x="17" y="129"/>
                </a:cubicBezTo>
                <a:cubicBezTo>
                  <a:pt x="15" y="134"/>
                  <a:pt x="15" y="139"/>
                  <a:pt x="15" y="145"/>
                </a:cubicBezTo>
                <a:cubicBezTo>
                  <a:pt x="15" y="161"/>
                  <a:pt x="15" y="161"/>
                  <a:pt x="15" y="161"/>
                </a:cubicBezTo>
                <a:cubicBezTo>
                  <a:pt x="15" y="162"/>
                  <a:pt x="15" y="162"/>
                  <a:pt x="15" y="163"/>
                </a:cubicBezTo>
                <a:cubicBezTo>
                  <a:pt x="34" y="163"/>
                  <a:pt x="34" y="163"/>
                  <a:pt x="34" y="163"/>
                </a:cubicBezTo>
                <a:cubicBezTo>
                  <a:pt x="34" y="143"/>
                  <a:pt x="34" y="143"/>
                  <a:pt x="34" y="143"/>
                </a:cubicBezTo>
                <a:cubicBezTo>
                  <a:pt x="34" y="140"/>
                  <a:pt x="36" y="138"/>
                  <a:pt x="38" y="138"/>
                </a:cubicBezTo>
                <a:cubicBezTo>
                  <a:pt x="41" y="138"/>
                  <a:pt x="43" y="140"/>
                  <a:pt x="43" y="143"/>
                </a:cubicBezTo>
                <a:cubicBezTo>
                  <a:pt x="43" y="170"/>
                  <a:pt x="43" y="170"/>
                  <a:pt x="43" y="170"/>
                </a:cubicBezTo>
                <a:cubicBezTo>
                  <a:pt x="43" y="170"/>
                  <a:pt x="43" y="170"/>
                  <a:pt x="43" y="170"/>
                </a:cubicBezTo>
                <a:cubicBezTo>
                  <a:pt x="43" y="177"/>
                  <a:pt x="43" y="177"/>
                  <a:pt x="43" y="177"/>
                </a:cubicBezTo>
                <a:cubicBezTo>
                  <a:pt x="90" y="177"/>
                  <a:pt x="90" y="177"/>
                  <a:pt x="90" y="177"/>
                </a:cubicBezTo>
                <a:cubicBezTo>
                  <a:pt x="85" y="170"/>
                  <a:pt x="81" y="161"/>
                  <a:pt x="81" y="151"/>
                </a:cubicBezTo>
                <a:cubicBezTo>
                  <a:pt x="81" y="139"/>
                  <a:pt x="86" y="129"/>
                  <a:pt x="93" y="121"/>
                </a:cubicBezTo>
                <a:cubicBezTo>
                  <a:pt x="93" y="121"/>
                  <a:pt x="93" y="121"/>
                  <a:pt x="93" y="121"/>
                </a:cubicBezTo>
                <a:cubicBezTo>
                  <a:pt x="93" y="121"/>
                  <a:pt x="93" y="121"/>
                  <a:pt x="93" y="121"/>
                </a:cubicBezTo>
                <a:cubicBezTo>
                  <a:pt x="96" y="118"/>
                  <a:pt x="99" y="115"/>
                  <a:pt x="103" y="113"/>
                </a:cubicBezTo>
                <a:close/>
                <a:moveTo>
                  <a:pt x="66" y="16"/>
                </a:moveTo>
                <a:cubicBezTo>
                  <a:pt x="66" y="16"/>
                  <a:pt x="66" y="16"/>
                  <a:pt x="66" y="16"/>
                </a:cubicBezTo>
                <a:cubicBezTo>
                  <a:pt x="46" y="16"/>
                  <a:pt x="30" y="32"/>
                  <a:pt x="30" y="53"/>
                </a:cubicBezTo>
                <a:cubicBezTo>
                  <a:pt x="30" y="73"/>
                  <a:pt x="46" y="89"/>
                  <a:pt x="66" y="89"/>
                </a:cubicBezTo>
                <a:cubicBezTo>
                  <a:pt x="85" y="89"/>
                  <a:pt x="101" y="73"/>
                  <a:pt x="101" y="53"/>
                </a:cubicBezTo>
                <a:cubicBezTo>
                  <a:pt x="101" y="32"/>
                  <a:pt x="85" y="16"/>
                  <a:pt x="66" y="16"/>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46" name="Rectangle 24"/>
          <p:cNvSpPr>
            <a:spLocks noChangeArrowheads="1"/>
          </p:cNvSpPr>
          <p:nvPr/>
        </p:nvSpPr>
        <p:spPr bwMode="auto">
          <a:xfrm>
            <a:off x="3718617" y="2213691"/>
            <a:ext cx="1955800" cy="107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rPr>
              <a:t>医生护士站签名</a:t>
            </a:r>
            <a:endParaRPr lang="zh-CN" altLang="en-US" sz="1335"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spcBef>
                <a:spcPts val="300"/>
              </a:spcBef>
            </a:pP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医生护士在医生护士站进行身份认证后对</a:t>
            </a:r>
            <a:r>
              <a:rPr lang="en-US" altLang="zh-CN" sz="1065" dirty="0" smtClean="0">
                <a:solidFill>
                  <a:schemeClr val="bg1">
                    <a:lumMod val="50000"/>
                  </a:schemeClr>
                </a:solidFill>
                <a:latin typeface="微软雅黑" panose="020B0503020204020204" pitchFamily="34" charset="-122"/>
                <a:ea typeface="微软雅黑" panose="020B0503020204020204" pitchFamily="34" charset="-122"/>
              </a:rPr>
              <a:t>PDF</a:t>
            </a:r>
            <a:r>
              <a:rPr lang="zh-CN" altLang="en-US" sz="1065" dirty="0" smtClean="0">
                <a:solidFill>
                  <a:schemeClr val="bg1">
                    <a:lumMod val="50000"/>
                  </a:schemeClr>
                </a:solidFill>
                <a:latin typeface="微软雅黑" panose="020B0503020204020204" pitchFamily="34" charset="-122"/>
                <a:ea typeface="微软雅黑" panose="020B0503020204020204" pitchFamily="34" charset="-122"/>
              </a:rPr>
              <a:t>文书进行签名，签名后的文书发送给签章服务端流转给患者</a:t>
            </a:r>
            <a:endParaRPr lang="zh-CN" altLang="en-US" sz="1065"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Rectangle 24"/>
          <p:cNvSpPr>
            <a:spLocks noChangeArrowheads="1"/>
          </p:cNvSpPr>
          <p:nvPr/>
        </p:nvSpPr>
        <p:spPr bwMode="auto">
          <a:xfrm>
            <a:off x="11026807" y="3482685"/>
            <a:ext cx="94581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7</a:t>
            </a:r>
            <a:endParaRPr lang="en-US" altLang="zh-CN" sz="1400" dirty="0" smtClean="0">
              <a:solidFill>
                <a:schemeClr val="bg1"/>
              </a:solidFill>
            </a:endParaRPr>
          </a:p>
        </p:txBody>
      </p:sp>
      <p:sp>
        <p:nvSpPr>
          <p:cNvPr id="48" name="Oval 22"/>
          <p:cNvSpPr>
            <a:spLocks noChangeArrowheads="1"/>
          </p:cNvSpPr>
          <p:nvPr/>
        </p:nvSpPr>
        <p:spPr bwMode="auto">
          <a:xfrm>
            <a:off x="5860257" y="2231293"/>
            <a:ext cx="630767" cy="633079"/>
          </a:xfrm>
          <a:prstGeom prst="ellipse">
            <a:avLst/>
          </a:prstGeom>
          <a:solidFill>
            <a:schemeClr val="accent5"/>
          </a:solidFill>
          <a:ln>
            <a:noFill/>
          </a:ln>
        </p:spPr>
        <p:txBody>
          <a:bodyPr vert="horz" wrap="square" lIns="121920" tIns="60960" rIns="121920" bIns="60960" numCol="1" anchor="t" anchorCtr="0" compatLnSpc="1"/>
          <a:lstStyle/>
          <a:p>
            <a:endParaRPr lang="zh-CN" altLang="en-US" sz="2400"/>
          </a:p>
        </p:txBody>
      </p:sp>
      <p:sp>
        <p:nvSpPr>
          <p:cNvPr id="49" name="Freeform 9"/>
          <p:cNvSpPr/>
          <p:nvPr/>
        </p:nvSpPr>
        <p:spPr bwMode="auto">
          <a:xfrm>
            <a:off x="5478777" y="3300407"/>
            <a:ext cx="1397957" cy="650285"/>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5" y="157"/>
                  <a:pt x="435" y="101"/>
                </a:cubicBezTo>
                <a:cubicBezTo>
                  <a:pt x="435" y="46"/>
                  <a:pt x="389" y="0"/>
                  <a:pt x="334" y="0"/>
                </a:cubicBezTo>
                <a:close/>
              </a:path>
            </a:pathLst>
          </a:custGeom>
          <a:solidFill>
            <a:schemeClr val="accent5"/>
          </a:solidFill>
          <a:ln>
            <a:noFill/>
          </a:ln>
        </p:spPr>
        <p:txBody>
          <a:bodyPr vert="horz" wrap="square" lIns="121920" tIns="60960" rIns="121920" bIns="60960" numCol="1" anchor="t" anchorCtr="0" compatLnSpc="1"/>
          <a:lstStyle/>
          <a:p>
            <a:endParaRPr lang="zh-CN" altLang="en-US" sz="2400"/>
          </a:p>
        </p:txBody>
      </p:sp>
      <p:sp>
        <p:nvSpPr>
          <p:cNvPr id="50" name="Freeform 24"/>
          <p:cNvSpPr>
            <a:spLocks noEditPoints="1"/>
          </p:cNvSpPr>
          <p:nvPr/>
        </p:nvSpPr>
        <p:spPr bwMode="auto">
          <a:xfrm>
            <a:off x="6019005" y="2407284"/>
            <a:ext cx="317500" cy="299864"/>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1" name="Rectangle 24"/>
          <p:cNvSpPr>
            <a:spLocks noChangeArrowheads="1"/>
          </p:cNvSpPr>
          <p:nvPr/>
        </p:nvSpPr>
        <p:spPr bwMode="auto">
          <a:xfrm>
            <a:off x="5702729" y="3487605"/>
            <a:ext cx="94581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05</a:t>
            </a:r>
            <a:endParaRPr lang="en-US" altLang="zh-CN" sz="1400" dirty="0" smtClean="0">
              <a:solidFill>
                <a:schemeClr val="bg1"/>
              </a:solidFill>
            </a:endParaRPr>
          </a:p>
        </p:txBody>
      </p:sp>
      <p:sp>
        <p:nvSpPr>
          <p:cNvPr id="52" name="Freeform 8"/>
          <p:cNvSpPr/>
          <p:nvPr/>
        </p:nvSpPr>
        <p:spPr bwMode="auto">
          <a:xfrm>
            <a:off x="10808695" y="3285659"/>
            <a:ext cx="1397957" cy="650285"/>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90" y="202"/>
                  <a:pt x="435" y="157"/>
                  <a:pt x="435" y="101"/>
                </a:cubicBezTo>
                <a:cubicBezTo>
                  <a:pt x="435" y="46"/>
                  <a:pt x="390" y="0"/>
                  <a:pt x="334" y="0"/>
                </a:cubicBezTo>
                <a:close/>
              </a:path>
            </a:pathLst>
          </a:custGeom>
          <a:solidFill>
            <a:schemeClr val="accent4"/>
          </a:solidFill>
          <a:ln>
            <a:noFill/>
          </a:ln>
        </p:spPr>
        <p:txBody>
          <a:bodyPr vert="horz" wrap="square" lIns="121920" tIns="60960" rIns="121920" bIns="60960" numCol="1" anchor="t" anchorCtr="0" compatLnSpc="1"/>
          <a:lstStyle/>
          <a:p>
            <a:endParaRPr lang="zh-CN" altLang="en-US" sz="2400"/>
          </a:p>
        </p:txBody>
      </p:sp>
      <p:sp>
        <p:nvSpPr>
          <p:cNvPr id="53" name="Rectangle 24"/>
          <p:cNvSpPr>
            <a:spLocks noChangeArrowheads="1"/>
          </p:cNvSpPr>
          <p:nvPr/>
        </p:nvSpPr>
        <p:spPr bwMode="auto">
          <a:xfrm>
            <a:off x="11034765" y="3472857"/>
            <a:ext cx="94581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600" b="1" dirty="0" smtClean="0">
                <a:solidFill>
                  <a:schemeClr val="bg1"/>
                </a:solidFill>
              </a:rPr>
              <a:t>STEP 07</a:t>
            </a:r>
            <a:endParaRPr lang="en-US" altLang="zh-CN" sz="1400" dirty="0" smtClean="0">
              <a:solidFill>
                <a:schemeClr val="bg1"/>
              </a:solidFill>
            </a:endParaRPr>
          </a:p>
        </p:txBody>
      </p:sp>
      <p:sp>
        <p:nvSpPr>
          <p:cNvPr id="54" name="Oval 17"/>
          <p:cNvSpPr>
            <a:spLocks noChangeArrowheads="1"/>
          </p:cNvSpPr>
          <p:nvPr/>
        </p:nvSpPr>
        <p:spPr bwMode="auto">
          <a:xfrm>
            <a:off x="11190173" y="2086293"/>
            <a:ext cx="635000" cy="637313"/>
          </a:xfrm>
          <a:prstGeom prst="ellipse">
            <a:avLst/>
          </a:prstGeom>
          <a:solidFill>
            <a:schemeClr val="accent4"/>
          </a:solidFill>
          <a:ln>
            <a:noFill/>
          </a:ln>
        </p:spPr>
        <p:txBody>
          <a:bodyPr vert="horz" wrap="square" lIns="121920" tIns="60960" rIns="121920" bIns="60960" numCol="1" anchor="t" anchorCtr="0" compatLnSpc="1"/>
          <a:lstStyle/>
          <a:p>
            <a:endParaRPr lang="zh-CN" altLang="en-US" sz="2400"/>
          </a:p>
        </p:txBody>
      </p:sp>
      <p:sp>
        <p:nvSpPr>
          <p:cNvPr id="55" name="Freeform 12"/>
          <p:cNvSpPr>
            <a:spLocks noEditPoints="1"/>
          </p:cNvSpPr>
          <p:nvPr/>
        </p:nvSpPr>
        <p:spPr bwMode="auto">
          <a:xfrm>
            <a:off x="11355108" y="2196283"/>
            <a:ext cx="271283" cy="357745"/>
          </a:xfrm>
          <a:custGeom>
            <a:avLst/>
            <a:gdLst>
              <a:gd name="T0" fmla="*/ 149 w 166"/>
              <a:gd name="T1" fmla="*/ 196 h 219"/>
              <a:gd name="T2" fmla="*/ 136 w 166"/>
              <a:gd name="T3" fmla="*/ 207 h 219"/>
              <a:gd name="T4" fmla="*/ 93 w 166"/>
              <a:gd name="T5" fmla="*/ 218 h 219"/>
              <a:gd name="T6" fmla="*/ 53 w 166"/>
              <a:gd name="T7" fmla="*/ 200 h 219"/>
              <a:gd name="T8" fmla="*/ 53 w 166"/>
              <a:gd name="T9" fmla="*/ 200 h 219"/>
              <a:gd name="T10" fmla="*/ 53 w 166"/>
              <a:gd name="T11" fmla="*/ 200 h 219"/>
              <a:gd name="T12" fmla="*/ 42 w 166"/>
              <a:gd name="T13" fmla="*/ 186 h 219"/>
              <a:gd name="T14" fmla="*/ 20 w 166"/>
              <a:gd name="T15" fmla="*/ 148 h 219"/>
              <a:gd name="T16" fmla="*/ 20 w 166"/>
              <a:gd name="T17" fmla="*/ 147 h 219"/>
              <a:gd name="T18" fmla="*/ 7 w 166"/>
              <a:gd name="T19" fmla="*/ 125 h 219"/>
              <a:gd name="T20" fmla="*/ 23 w 166"/>
              <a:gd name="T21" fmla="*/ 93 h 219"/>
              <a:gd name="T22" fmla="*/ 43 w 166"/>
              <a:gd name="T23" fmla="*/ 103 h 219"/>
              <a:gd name="T24" fmla="*/ 43 w 166"/>
              <a:gd name="T25" fmla="*/ 104 h 219"/>
              <a:gd name="T26" fmla="*/ 45 w 166"/>
              <a:gd name="T27" fmla="*/ 107 h 219"/>
              <a:gd name="T28" fmla="*/ 45 w 166"/>
              <a:gd name="T29" fmla="*/ 35 h 219"/>
              <a:gd name="T30" fmla="*/ 74 w 166"/>
              <a:gd name="T31" fmla="*/ 18 h 219"/>
              <a:gd name="T32" fmla="*/ 110 w 166"/>
              <a:gd name="T33" fmla="*/ 18 h 219"/>
              <a:gd name="T34" fmla="*/ 138 w 166"/>
              <a:gd name="T35" fmla="*/ 34 h 219"/>
              <a:gd name="T36" fmla="*/ 138 w 166"/>
              <a:gd name="T37" fmla="*/ 35 h 219"/>
              <a:gd name="T38" fmla="*/ 139 w 166"/>
              <a:gd name="T39" fmla="*/ 35 h 219"/>
              <a:gd name="T40" fmla="*/ 166 w 166"/>
              <a:gd name="T41" fmla="*/ 53 h 219"/>
              <a:gd name="T42" fmla="*/ 166 w 166"/>
              <a:gd name="T43" fmla="*/ 150 h 219"/>
              <a:gd name="T44" fmla="*/ 162 w 166"/>
              <a:gd name="T45" fmla="*/ 175 h 219"/>
              <a:gd name="T46" fmla="*/ 149 w 166"/>
              <a:gd name="T47" fmla="*/ 196 h 219"/>
              <a:gd name="T48" fmla="*/ 128 w 166"/>
              <a:gd name="T49" fmla="*/ 194 h 219"/>
              <a:gd name="T50" fmla="*/ 128 w 166"/>
              <a:gd name="T51" fmla="*/ 194 h 219"/>
              <a:gd name="T52" fmla="*/ 138 w 166"/>
              <a:gd name="T53" fmla="*/ 185 h 219"/>
              <a:gd name="T54" fmla="*/ 148 w 166"/>
              <a:gd name="T55" fmla="*/ 169 h 219"/>
              <a:gd name="T56" fmla="*/ 151 w 166"/>
              <a:gd name="T57" fmla="*/ 150 h 219"/>
              <a:gd name="T58" fmla="*/ 151 w 166"/>
              <a:gd name="T59" fmla="*/ 53 h 219"/>
              <a:gd name="T60" fmla="*/ 143 w 166"/>
              <a:gd name="T61" fmla="*/ 53 h 219"/>
              <a:gd name="T62" fmla="*/ 143 w 166"/>
              <a:gd name="T63" fmla="*/ 99 h 219"/>
              <a:gd name="T64" fmla="*/ 123 w 166"/>
              <a:gd name="T65" fmla="*/ 99 h 219"/>
              <a:gd name="T66" fmla="*/ 123 w 166"/>
              <a:gd name="T67" fmla="*/ 34 h 219"/>
              <a:gd name="T68" fmla="*/ 115 w 166"/>
              <a:gd name="T69" fmla="*/ 34 h 219"/>
              <a:gd name="T70" fmla="*/ 115 w 166"/>
              <a:gd name="T71" fmla="*/ 34 h 219"/>
              <a:gd name="T72" fmla="*/ 115 w 166"/>
              <a:gd name="T73" fmla="*/ 99 h 219"/>
              <a:gd name="T74" fmla="*/ 96 w 166"/>
              <a:gd name="T75" fmla="*/ 99 h 219"/>
              <a:gd name="T76" fmla="*/ 96 w 166"/>
              <a:gd name="T77" fmla="*/ 24 h 219"/>
              <a:gd name="T78" fmla="*/ 88 w 166"/>
              <a:gd name="T79" fmla="*/ 24 h 219"/>
              <a:gd name="T80" fmla="*/ 88 w 166"/>
              <a:gd name="T81" fmla="*/ 99 h 219"/>
              <a:gd name="T82" fmla="*/ 68 w 166"/>
              <a:gd name="T83" fmla="*/ 99 h 219"/>
              <a:gd name="T84" fmla="*/ 68 w 166"/>
              <a:gd name="T85" fmla="*/ 35 h 219"/>
              <a:gd name="T86" fmla="*/ 60 w 166"/>
              <a:gd name="T87" fmla="*/ 35 h 219"/>
              <a:gd name="T88" fmla="*/ 60 w 166"/>
              <a:gd name="T89" fmla="*/ 125 h 219"/>
              <a:gd name="T90" fmla="*/ 41 w 166"/>
              <a:gd name="T91" fmla="*/ 130 h 219"/>
              <a:gd name="T92" fmla="*/ 31 w 166"/>
              <a:gd name="T93" fmla="*/ 112 h 219"/>
              <a:gd name="T94" fmla="*/ 20 w 166"/>
              <a:gd name="T95" fmla="*/ 117 h 219"/>
              <a:gd name="T96" fmla="*/ 33 w 166"/>
              <a:gd name="T97" fmla="*/ 140 h 219"/>
              <a:gd name="T98" fmla="*/ 33 w 166"/>
              <a:gd name="T99" fmla="*/ 140 h 219"/>
              <a:gd name="T100" fmla="*/ 55 w 166"/>
              <a:gd name="T101" fmla="*/ 178 h 219"/>
              <a:gd name="T102" fmla="*/ 63 w 166"/>
              <a:gd name="T103" fmla="*/ 189 h 219"/>
              <a:gd name="T104" fmla="*/ 95 w 166"/>
              <a:gd name="T105" fmla="*/ 203 h 219"/>
              <a:gd name="T106" fmla="*/ 128 w 166"/>
              <a:gd name="T107"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19">
                <a:moveTo>
                  <a:pt x="149" y="196"/>
                </a:moveTo>
                <a:cubicBezTo>
                  <a:pt x="145" y="200"/>
                  <a:pt x="141" y="204"/>
                  <a:pt x="136" y="207"/>
                </a:cubicBezTo>
                <a:cubicBezTo>
                  <a:pt x="123" y="216"/>
                  <a:pt x="108" y="219"/>
                  <a:pt x="93" y="218"/>
                </a:cubicBezTo>
                <a:cubicBezTo>
                  <a:pt x="79" y="217"/>
                  <a:pt x="65" y="211"/>
                  <a:pt x="53" y="200"/>
                </a:cubicBezTo>
                <a:cubicBezTo>
                  <a:pt x="53" y="200"/>
                  <a:pt x="53" y="200"/>
                  <a:pt x="53" y="200"/>
                </a:cubicBezTo>
                <a:cubicBezTo>
                  <a:pt x="53" y="200"/>
                  <a:pt x="53" y="200"/>
                  <a:pt x="53" y="200"/>
                </a:cubicBezTo>
                <a:cubicBezTo>
                  <a:pt x="49" y="196"/>
                  <a:pt x="45" y="191"/>
                  <a:pt x="42" y="186"/>
                </a:cubicBezTo>
                <a:cubicBezTo>
                  <a:pt x="20" y="148"/>
                  <a:pt x="20" y="148"/>
                  <a:pt x="20" y="148"/>
                </a:cubicBezTo>
                <a:cubicBezTo>
                  <a:pt x="20" y="147"/>
                  <a:pt x="20" y="147"/>
                  <a:pt x="20" y="147"/>
                </a:cubicBezTo>
                <a:cubicBezTo>
                  <a:pt x="7" y="125"/>
                  <a:pt x="7" y="125"/>
                  <a:pt x="7" y="125"/>
                </a:cubicBezTo>
                <a:cubicBezTo>
                  <a:pt x="0" y="111"/>
                  <a:pt x="8" y="95"/>
                  <a:pt x="23" y="93"/>
                </a:cubicBezTo>
                <a:cubicBezTo>
                  <a:pt x="29" y="93"/>
                  <a:pt x="37" y="95"/>
                  <a:pt x="43" y="103"/>
                </a:cubicBezTo>
                <a:cubicBezTo>
                  <a:pt x="43" y="103"/>
                  <a:pt x="43" y="104"/>
                  <a:pt x="43" y="104"/>
                </a:cubicBezTo>
                <a:cubicBezTo>
                  <a:pt x="45" y="107"/>
                  <a:pt x="45" y="107"/>
                  <a:pt x="45" y="107"/>
                </a:cubicBezTo>
                <a:cubicBezTo>
                  <a:pt x="45" y="35"/>
                  <a:pt x="45" y="35"/>
                  <a:pt x="45" y="35"/>
                </a:cubicBezTo>
                <a:cubicBezTo>
                  <a:pt x="45" y="19"/>
                  <a:pt x="61" y="11"/>
                  <a:pt x="74" y="18"/>
                </a:cubicBezTo>
                <a:cubicBezTo>
                  <a:pt x="79" y="0"/>
                  <a:pt x="104" y="1"/>
                  <a:pt x="110" y="18"/>
                </a:cubicBezTo>
                <a:cubicBezTo>
                  <a:pt x="122" y="11"/>
                  <a:pt x="138" y="19"/>
                  <a:pt x="138" y="34"/>
                </a:cubicBezTo>
                <a:cubicBezTo>
                  <a:pt x="138" y="35"/>
                  <a:pt x="138" y="35"/>
                  <a:pt x="138" y="35"/>
                </a:cubicBezTo>
                <a:cubicBezTo>
                  <a:pt x="139" y="35"/>
                  <a:pt x="139" y="35"/>
                  <a:pt x="139" y="35"/>
                </a:cubicBezTo>
                <a:cubicBezTo>
                  <a:pt x="152" y="30"/>
                  <a:pt x="166" y="38"/>
                  <a:pt x="166" y="53"/>
                </a:cubicBezTo>
                <a:cubicBezTo>
                  <a:pt x="166" y="150"/>
                  <a:pt x="166" y="150"/>
                  <a:pt x="166" y="150"/>
                </a:cubicBezTo>
                <a:cubicBezTo>
                  <a:pt x="166" y="158"/>
                  <a:pt x="165" y="167"/>
                  <a:pt x="162" y="175"/>
                </a:cubicBezTo>
                <a:cubicBezTo>
                  <a:pt x="159" y="182"/>
                  <a:pt x="155" y="190"/>
                  <a:pt x="149" y="196"/>
                </a:cubicBezTo>
                <a:close/>
                <a:moveTo>
                  <a:pt x="128" y="194"/>
                </a:moveTo>
                <a:cubicBezTo>
                  <a:pt x="128" y="194"/>
                  <a:pt x="128" y="194"/>
                  <a:pt x="128" y="194"/>
                </a:cubicBezTo>
                <a:cubicBezTo>
                  <a:pt x="132" y="192"/>
                  <a:pt x="135" y="189"/>
                  <a:pt x="138" y="185"/>
                </a:cubicBezTo>
                <a:cubicBezTo>
                  <a:pt x="142" y="181"/>
                  <a:pt x="146" y="175"/>
                  <a:pt x="148" y="169"/>
                </a:cubicBezTo>
                <a:cubicBezTo>
                  <a:pt x="150" y="163"/>
                  <a:pt x="151" y="157"/>
                  <a:pt x="151" y="150"/>
                </a:cubicBezTo>
                <a:cubicBezTo>
                  <a:pt x="151" y="53"/>
                  <a:pt x="151" y="53"/>
                  <a:pt x="151" y="53"/>
                </a:cubicBezTo>
                <a:cubicBezTo>
                  <a:pt x="151" y="47"/>
                  <a:pt x="143" y="47"/>
                  <a:pt x="143" y="53"/>
                </a:cubicBezTo>
                <a:cubicBezTo>
                  <a:pt x="143" y="99"/>
                  <a:pt x="143" y="99"/>
                  <a:pt x="143" y="99"/>
                </a:cubicBezTo>
                <a:cubicBezTo>
                  <a:pt x="143" y="111"/>
                  <a:pt x="123" y="111"/>
                  <a:pt x="123" y="99"/>
                </a:cubicBezTo>
                <a:cubicBezTo>
                  <a:pt x="123" y="34"/>
                  <a:pt x="123" y="34"/>
                  <a:pt x="123" y="34"/>
                </a:cubicBezTo>
                <a:cubicBezTo>
                  <a:pt x="123" y="29"/>
                  <a:pt x="115" y="29"/>
                  <a:pt x="115" y="34"/>
                </a:cubicBezTo>
                <a:cubicBezTo>
                  <a:pt x="115" y="34"/>
                  <a:pt x="115" y="34"/>
                  <a:pt x="115" y="34"/>
                </a:cubicBezTo>
                <a:cubicBezTo>
                  <a:pt x="115" y="99"/>
                  <a:pt x="115" y="99"/>
                  <a:pt x="115" y="99"/>
                </a:cubicBezTo>
                <a:cubicBezTo>
                  <a:pt x="115" y="111"/>
                  <a:pt x="96" y="111"/>
                  <a:pt x="96" y="99"/>
                </a:cubicBezTo>
                <a:cubicBezTo>
                  <a:pt x="96" y="24"/>
                  <a:pt x="96" y="24"/>
                  <a:pt x="96" y="24"/>
                </a:cubicBezTo>
                <a:cubicBezTo>
                  <a:pt x="96" y="18"/>
                  <a:pt x="88" y="19"/>
                  <a:pt x="88" y="24"/>
                </a:cubicBezTo>
                <a:cubicBezTo>
                  <a:pt x="88" y="99"/>
                  <a:pt x="88" y="99"/>
                  <a:pt x="88" y="99"/>
                </a:cubicBezTo>
                <a:cubicBezTo>
                  <a:pt x="88" y="111"/>
                  <a:pt x="68" y="111"/>
                  <a:pt x="68" y="99"/>
                </a:cubicBezTo>
                <a:cubicBezTo>
                  <a:pt x="68" y="35"/>
                  <a:pt x="68" y="35"/>
                  <a:pt x="68" y="35"/>
                </a:cubicBezTo>
                <a:cubicBezTo>
                  <a:pt x="68" y="29"/>
                  <a:pt x="60" y="29"/>
                  <a:pt x="60" y="35"/>
                </a:cubicBezTo>
                <a:cubicBezTo>
                  <a:pt x="60" y="125"/>
                  <a:pt x="60" y="125"/>
                  <a:pt x="60" y="125"/>
                </a:cubicBezTo>
                <a:cubicBezTo>
                  <a:pt x="60" y="135"/>
                  <a:pt x="46" y="139"/>
                  <a:pt x="41" y="130"/>
                </a:cubicBezTo>
                <a:cubicBezTo>
                  <a:pt x="31" y="112"/>
                  <a:pt x="31" y="112"/>
                  <a:pt x="31" y="112"/>
                </a:cubicBezTo>
                <a:cubicBezTo>
                  <a:pt x="26" y="106"/>
                  <a:pt x="16" y="110"/>
                  <a:pt x="20" y="117"/>
                </a:cubicBezTo>
                <a:cubicBezTo>
                  <a:pt x="33" y="140"/>
                  <a:pt x="33" y="140"/>
                  <a:pt x="33" y="140"/>
                </a:cubicBezTo>
                <a:cubicBezTo>
                  <a:pt x="33" y="140"/>
                  <a:pt x="33" y="140"/>
                  <a:pt x="33" y="140"/>
                </a:cubicBezTo>
                <a:cubicBezTo>
                  <a:pt x="55" y="178"/>
                  <a:pt x="55" y="178"/>
                  <a:pt x="55" y="178"/>
                </a:cubicBezTo>
                <a:cubicBezTo>
                  <a:pt x="57" y="182"/>
                  <a:pt x="60" y="186"/>
                  <a:pt x="63" y="189"/>
                </a:cubicBezTo>
                <a:cubicBezTo>
                  <a:pt x="72" y="197"/>
                  <a:pt x="83" y="202"/>
                  <a:pt x="95" y="203"/>
                </a:cubicBezTo>
                <a:cubicBezTo>
                  <a:pt x="106" y="204"/>
                  <a:pt x="118" y="201"/>
                  <a:pt x="128" y="194"/>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60" name="等腰三角形 2"/>
          <p:cNvSpPr/>
          <p:nvPr/>
        </p:nvSpPr>
        <p:spPr>
          <a:xfrm rot="2778061">
            <a:off x="595887" y="299104"/>
            <a:ext cx="701050" cy="604353"/>
          </a:xfrm>
          <a:prstGeom prst="triangle">
            <a:avLst/>
          </a:prstGeom>
          <a:gradFill>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1" name="等腰三角形 3"/>
          <p:cNvSpPr/>
          <p:nvPr/>
        </p:nvSpPr>
        <p:spPr>
          <a:xfrm rot="2778061">
            <a:off x="389471" y="518410"/>
            <a:ext cx="701050" cy="604353"/>
          </a:xfrm>
          <a:prstGeom prst="triangle">
            <a:avLst/>
          </a:prstGeom>
          <a:gradFill>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2" name="文本框 61"/>
          <p:cNvSpPr txBox="1"/>
          <p:nvPr/>
        </p:nvSpPr>
        <p:spPr>
          <a:xfrm>
            <a:off x="1167765" y="621196"/>
            <a:ext cx="2339102" cy="523220"/>
          </a:xfrm>
          <a:prstGeom prst="rect">
            <a:avLst/>
          </a:prstGeom>
          <a:noFill/>
        </p:spPr>
        <p:txBody>
          <a:bodyPr wrap="non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患者签名方案</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患者知情同意书电子签名</a:t>
            </a:r>
            <a:endParaRPr lang="zh-CN" altLang="en-US" sz="2800" dirty="0">
              <a:solidFill>
                <a:srgbClr val="007CEA"/>
              </a:solidFill>
            </a:endParaRPr>
          </a:p>
        </p:txBody>
      </p:sp>
      <p:pic>
        <p:nvPicPr>
          <p:cNvPr id="46" name="图片 45"/>
          <p:cNvPicPr/>
          <p:nvPr/>
        </p:nvPicPr>
        <p:blipFill>
          <a:blip r:embed="rId1"/>
          <a:stretch>
            <a:fillRect/>
          </a:stretch>
        </p:blipFill>
        <p:spPr>
          <a:xfrm>
            <a:off x="7228456" y="1174594"/>
            <a:ext cx="3485937" cy="2188845"/>
          </a:xfrm>
          <a:prstGeom prst="rect">
            <a:avLst/>
          </a:prstGeom>
        </p:spPr>
      </p:pic>
      <p:pic>
        <p:nvPicPr>
          <p:cNvPr id="47" name="图片 46"/>
          <p:cNvPicPr/>
          <p:nvPr/>
        </p:nvPicPr>
        <p:blipFill>
          <a:blip r:embed="rId2"/>
          <a:stretch>
            <a:fillRect/>
          </a:stretch>
        </p:blipFill>
        <p:spPr>
          <a:xfrm>
            <a:off x="7228456" y="3673625"/>
            <a:ext cx="3242310" cy="2188845"/>
          </a:xfrm>
          <a:prstGeom prst="rect">
            <a:avLst/>
          </a:prstGeom>
        </p:spPr>
      </p:pic>
      <p:sp>
        <p:nvSpPr>
          <p:cNvPr id="48" name="内容占位符 2"/>
          <p:cNvSpPr txBox="1">
            <a:spLocks noChangeArrowheads="1"/>
          </p:cNvSpPr>
          <p:nvPr/>
        </p:nvSpPr>
        <p:spPr>
          <a:xfrm>
            <a:off x="572729" y="1425798"/>
            <a:ext cx="6318903" cy="4168179"/>
          </a:xfrm>
          <a:prstGeom prst="rect">
            <a:avLst/>
          </a:prstGeom>
        </p:spPr>
        <p:txBody>
          <a:bodyPr/>
          <a:lstStyle>
            <a:lvl1pPr marL="240030" indent="-240030" algn="l" rtl="0" eaLnBrk="0" fontAlgn="base" hangingPunct="0">
              <a:lnSpc>
                <a:spcPct val="90000"/>
              </a:lnSpc>
              <a:spcBef>
                <a:spcPts val="1050"/>
              </a:spcBef>
              <a:spcAft>
                <a:spcPct val="0"/>
              </a:spcAft>
              <a:buFont typeface="Arial" panose="020B0604020202020204" pitchFamily="34" charset="0"/>
              <a:buChar char="•"/>
              <a:defRPr sz="2940" kern="1200">
                <a:solidFill>
                  <a:schemeClr val="tx1"/>
                </a:solidFill>
                <a:latin typeface="+mn-lt"/>
                <a:ea typeface="+mn-ea"/>
                <a:cs typeface="+mn-cs"/>
                <a:sym typeface="Calibri" panose="020F0502020204030204" pitchFamily="34" charset="0"/>
              </a:defRPr>
            </a:lvl1pPr>
            <a:lvl2pPr marL="720090" indent="-240030" algn="l" rtl="0" eaLnBrk="0" fontAlgn="base" hangingPunct="0">
              <a:lnSpc>
                <a:spcPct val="90000"/>
              </a:lnSpc>
              <a:spcBef>
                <a:spcPts val="525"/>
              </a:spcBef>
              <a:spcAft>
                <a:spcPct val="0"/>
              </a:spcAft>
              <a:buFont typeface="Arial" panose="020B0604020202020204" pitchFamily="34" charset="0"/>
              <a:buChar char="•"/>
              <a:defRPr sz="2520" kern="1200">
                <a:solidFill>
                  <a:schemeClr val="tx1"/>
                </a:solidFill>
                <a:latin typeface="+mn-lt"/>
                <a:ea typeface="+mn-ea"/>
                <a:cs typeface="+mn-cs"/>
                <a:sym typeface="Calibri" panose="020F0502020204030204" pitchFamily="34" charset="0"/>
              </a:defRPr>
            </a:lvl2pPr>
            <a:lvl3pPr marL="1199515" indent="-240030" algn="l" rtl="0" eaLnBrk="0" fontAlgn="base" hangingPunct="0">
              <a:lnSpc>
                <a:spcPct val="90000"/>
              </a:lnSpc>
              <a:spcBef>
                <a:spcPts val="525"/>
              </a:spcBef>
              <a:spcAft>
                <a:spcPct val="0"/>
              </a:spcAft>
              <a:buFont typeface="Arial" panose="020B0604020202020204" pitchFamily="34" charset="0"/>
              <a:buChar char="•"/>
              <a:defRPr sz="2100" kern="1200">
                <a:solidFill>
                  <a:schemeClr val="tx1"/>
                </a:solidFill>
                <a:latin typeface="+mn-lt"/>
                <a:ea typeface="+mn-ea"/>
                <a:cs typeface="+mn-cs"/>
                <a:sym typeface="Calibri" panose="020F0502020204030204" pitchFamily="34" charset="0"/>
              </a:defRPr>
            </a:lvl3pPr>
            <a:lvl4pPr marL="1679575" indent="-240030" algn="l"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159635" indent="-240030" algn="l" rtl="0" eaLnBrk="0" fontAlgn="base" hangingPunct="0">
              <a:lnSpc>
                <a:spcPct val="90000"/>
              </a:lnSpc>
              <a:spcBef>
                <a:spcPts val="525"/>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639695"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19755"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599180"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79240" indent="-240030" algn="l" defTabSz="959485"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a:lstStyle>
          <a:p>
            <a:pPr defTabSz="914400"/>
            <a:r>
              <a:rPr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解决方案</a:t>
            </a:r>
            <a:endParaRPr lang="en-US" altLang="zh-CN" sz="2000" b="1"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800100" lvl="1" indent="-342900" defTabSz="914400">
              <a:lnSpc>
                <a:spcPct val="150000"/>
              </a:lnSpc>
              <a:buFont typeface="微软雅黑" panose="020B0503020204020204" pitchFamily="34" charset="-122"/>
              <a:buChar char="﹘"/>
            </a:pPr>
            <a:r>
              <a:rPr lang="zh-CN" altLang="zh-CN" sz="2000" dirty="0" smtClean="0">
                <a:latin typeface="微软雅黑" panose="020B0503020204020204" pitchFamily="34" charset="-122"/>
                <a:ea typeface="微软雅黑" panose="020B0503020204020204" pitchFamily="34" charset="-122"/>
                <a:cs typeface="微软雅黑" panose="020B0503020204020204" pitchFamily="34" charset="-122"/>
              </a:rPr>
              <a:t>结合移动智能手机、平板电脑等设备，实现移动手写签名功能</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defTabSz="914400">
              <a:lnSpc>
                <a:spcPct val="150000"/>
              </a:lnSpc>
            </a:pPr>
            <a:r>
              <a:rPr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方案特点</a:t>
            </a:r>
            <a:endParaRPr lang="en-US" altLang="zh-CN" sz="2000" b="1"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800100" lvl="1" indent="-342900" defTabSz="914400">
              <a:lnSpc>
                <a:spcPct val="150000"/>
              </a:lnSpc>
              <a:buFont typeface="微软雅黑" panose="020B0503020204020204" pitchFamily="34" charset="-122"/>
              <a:buChar char="﹘"/>
            </a:pPr>
            <a:r>
              <a:rPr lang="zh-CN" altLang="zh-CN" sz="2000" dirty="0" smtClean="0">
                <a:latin typeface="微软雅黑" panose="020B0503020204020204" pitchFamily="34" charset="-122"/>
                <a:ea typeface="微软雅黑" panose="020B0503020204020204" pitchFamily="34" charset="-122"/>
                <a:cs typeface="微软雅黑" panose="020B0503020204020204" pitchFamily="34" charset="-122"/>
              </a:rPr>
              <a:t>通过</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SDK</a:t>
            </a:r>
            <a:r>
              <a:rPr lang="zh-CN" altLang="zh-CN" sz="2000" dirty="0" smtClean="0">
                <a:latin typeface="微软雅黑" panose="020B0503020204020204" pitchFamily="34" charset="-122"/>
                <a:ea typeface="微软雅黑" panose="020B0503020204020204" pitchFamily="34" charset="-122"/>
                <a:cs typeface="微软雅黑" panose="020B0503020204020204" pitchFamily="34" charset="-122"/>
              </a:rPr>
              <a:t>形式与</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HIS</a:t>
            </a:r>
            <a:r>
              <a:rPr lang="zh-CN" altLang="zh-CN" sz="20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EMR</a:t>
            </a:r>
            <a:r>
              <a:rPr lang="zh-CN" altLang="zh-CN" sz="20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ICU</a:t>
            </a:r>
            <a:r>
              <a:rPr lang="zh-CN" altLang="zh-CN" sz="2000" dirty="0" smtClean="0">
                <a:latin typeface="微软雅黑" panose="020B0503020204020204" pitchFamily="34" charset="-122"/>
                <a:ea typeface="微软雅黑" panose="020B0503020204020204" pitchFamily="34" charset="-122"/>
                <a:cs typeface="微软雅黑" panose="020B0503020204020204" pitchFamily="34" charset="-122"/>
              </a:rPr>
              <a:t>等医院信息系统结合，把电子签署单据推送到移动终端设备上，在</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APP</a:t>
            </a:r>
            <a:r>
              <a:rPr lang="zh-CN" altLang="zh-CN" sz="2000" dirty="0" smtClean="0">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H5</a:t>
            </a:r>
            <a:r>
              <a:rPr lang="zh-CN" altLang="zh-CN" sz="2000" dirty="0" smtClean="0">
                <a:latin typeface="微软雅黑" panose="020B0503020204020204" pitchFamily="34" charset="-122"/>
                <a:ea typeface="微软雅黑" panose="020B0503020204020204" pitchFamily="34" charset="-122"/>
                <a:cs typeface="微软雅黑" panose="020B0503020204020204" pitchFamily="34" charset="-122"/>
              </a:rPr>
              <a:t>页面上完成患者电子签名</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800100" lvl="1" indent="-342900" defTabSz="914400">
              <a:lnSpc>
                <a:spcPct val="150000"/>
              </a:lnSpc>
              <a:buFont typeface="Arial" panose="020B0604020202020204" pitchFamily="34" charset="0"/>
              <a:buNone/>
            </a:pPr>
            <a:endParaRPr lang="zh-CN" altLang="en-US" sz="1600" b="1" dirty="0" smtClean="0">
              <a:latin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5387804"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电子签名屏解决方案</a:t>
            </a:r>
            <a:endParaRPr lang="zh-CN" altLang="en-US" sz="2800" dirty="0">
              <a:solidFill>
                <a:srgbClr val="007CEA"/>
              </a:solidFill>
            </a:endParaRPr>
          </a:p>
        </p:txBody>
      </p:sp>
      <p:pic>
        <p:nvPicPr>
          <p:cNvPr id="3" name="Picture 2" descr="C:\Users\terry\Desktop\ppp.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6008" y="1498372"/>
            <a:ext cx="4235343" cy="395455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225723" y="1873901"/>
            <a:ext cx="6645688" cy="415498"/>
          </a:xfrm>
          <a:prstGeom prst="rect">
            <a:avLst/>
          </a:prstGeom>
        </p:spPr>
        <p:txBody>
          <a:bodyPr wrap="square">
            <a:spAutoFit/>
          </a:bodyPr>
          <a:lstStyle/>
          <a:p>
            <a:pPr>
              <a:lnSpc>
                <a:spcPct val="150000"/>
              </a:lnSpc>
            </a:pP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7</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寸、</a:t>
            </a: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寸、</a:t>
            </a: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19</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寸高清重力压感手写签名屏，柜台无纸化电子签名。</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225723" y="1227570"/>
            <a:ext cx="2031325" cy="646331"/>
          </a:xfrm>
          <a:prstGeom prst="rect">
            <a:avLst/>
          </a:prstGeom>
          <a:noFill/>
        </p:spPr>
        <p:txBody>
          <a:bodyPr wrap="none" rtlCol="0">
            <a:spAutoFit/>
          </a:bodyPr>
          <a:lstStyle/>
          <a:p>
            <a:r>
              <a:rPr lang="zh-CN" altLang="en-US" sz="3600" b="1"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屏端签署</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5225723" y="2445401"/>
            <a:ext cx="1670377" cy="415498"/>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适合群体：</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591453" y="2990850"/>
            <a:ext cx="1304647" cy="397636"/>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窗口柜台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5225723" y="3588401"/>
            <a:ext cx="1670377" cy="415498"/>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核心功能：</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5591453" y="4014975"/>
            <a:ext cx="6359247" cy="415498"/>
          </a:xfrm>
          <a:prstGeom prst="rect">
            <a:avLst/>
          </a:prstGeom>
        </p:spPr>
        <p:txBody>
          <a:bodyPr wrap="square">
            <a:spAutoFit/>
          </a:bodyPr>
          <a:lstStyle/>
          <a:p>
            <a:pPr>
              <a:lnSpc>
                <a:spcPct val="150000"/>
              </a:lnSpc>
            </a:pP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USB</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链接电脑，内置电子证书，高清屏幕，重力压感高保真签字，指纹采集；</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7096403" y="2990850"/>
            <a:ext cx="1304647" cy="397636"/>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患者签名</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3" name="Picture 2" descr="C:\Users\terry\Desktop\领签网站\素材\2.产品\12.手写签名屏\签名板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3258" y="4630388"/>
            <a:ext cx="1632842" cy="905590"/>
          </a:xfrm>
          <a:prstGeom prst="roundRect">
            <a:avLst>
              <a:gd name="adj" fmla="val 8594"/>
            </a:avLst>
          </a:prstGeom>
          <a:solidFill>
            <a:srgbClr val="FFFFFF">
              <a:shade val="85000"/>
            </a:srgbClr>
          </a:solidFill>
          <a:ln w="9525">
            <a:solidFill>
              <a:schemeClr val="bg1"/>
            </a:solidFill>
            <a:miter lim="800000"/>
            <a:headEnd/>
            <a:tailEnd/>
          </a:ln>
          <a:effectLst>
            <a:reflection blurRad="12700" stA="38000" endPos="28000" dist="5000" dir="5400000" sy="-100000" algn="bl" rotWithShape="0"/>
          </a:effectLst>
        </p:spPr>
      </p:pic>
      <p:pic>
        <p:nvPicPr>
          <p:cNvPr id="14" name="Picture 3" descr="C:\Users\terry\Desktop\领签网站\素材\2.产品\12.手写签名屏\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5396" y="4630388"/>
            <a:ext cx="1481138" cy="912538"/>
          </a:xfrm>
          <a:prstGeom prst="roundRect">
            <a:avLst>
              <a:gd name="adj" fmla="val 8594"/>
            </a:avLst>
          </a:prstGeom>
          <a:solidFill>
            <a:srgbClr val="FFFFFF">
              <a:shade val="85000"/>
            </a:srgbClr>
          </a:solidFill>
          <a:ln w="9525">
            <a:solidFill>
              <a:schemeClr val="bg1"/>
            </a:solidFill>
            <a:miter lim="800000"/>
            <a:headEnd/>
            <a:tailEnd/>
          </a:ln>
          <a:effectLst>
            <a:reflection blurRad="12700" stA="38000" endPos="28000" dist="5000" dir="5400000" sy="-100000" algn="bl" rotWithShape="0"/>
          </a:effectLst>
        </p:spPr>
      </p:pic>
      <p:pic>
        <p:nvPicPr>
          <p:cNvPr id="15" name="Picture 4" descr="C:\Users\terry\Desktop\领签网站\素材\2.产品\12.手写签名屏\签名板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5736" y="4633573"/>
            <a:ext cx="1050647" cy="909353"/>
          </a:xfrm>
          <a:prstGeom prst="roundRect">
            <a:avLst>
              <a:gd name="adj" fmla="val 8594"/>
            </a:avLst>
          </a:prstGeom>
          <a:solidFill>
            <a:srgbClr val="FFFFFF">
              <a:shade val="85000"/>
            </a:srgbClr>
          </a:solidFill>
          <a:ln w="9525">
            <a:solidFill>
              <a:schemeClr val="bg1"/>
            </a:solidFill>
            <a:miter lim="800000"/>
            <a:headEnd/>
            <a:tailEnd/>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5387804"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电子签名屏产品特点</a:t>
            </a:r>
            <a:endParaRPr lang="zh-CN" altLang="en-US" sz="2800" dirty="0">
              <a:solidFill>
                <a:srgbClr val="007CEA"/>
              </a:solidFill>
            </a:endParaRPr>
          </a:p>
        </p:txBody>
      </p:sp>
      <p:grpSp>
        <p:nvGrpSpPr>
          <p:cNvPr id="28" name="组合 30"/>
          <p:cNvGrpSpPr/>
          <p:nvPr/>
        </p:nvGrpSpPr>
        <p:grpSpPr>
          <a:xfrm>
            <a:off x="967193" y="1028217"/>
            <a:ext cx="10241360" cy="5155239"/>
            <a:chOff x="979225" y="1461354"/>
            <a:chExt cx="10241360" cy="5155239"/>
          </a:xfrm>
        </p:grpSpPr>
        <p:pic>
          <p:nvPicPr>
            <p:cNvPr id="29" name="Picture 2" descr="C:\Users\terry\Desktop\pp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29196" y="1613814"/>
              <a:ext cx="4171311" cy="3894773"/>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2479092" y="2859332"/>
              <a:ext cx="1569351" cy="369176"/>
            </a:xfrm>
            <a:prstGeom prst="rect">
              <a:avLst/>
            </a:prstGeom>
          </p:spPr>
          <p:txBody>
            <a:bodyPr wrap="none" lIns="91287" tIns="45643" rIns="91287" bIns="45643">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5B9BD5">
                      <a:lumMod val="75000"/>
                    </a:srgbClr>
                  </a:solidFill>
                  <a:effectLst/>
                  <a:uLnTx/>
                  <a:uFillTx/>
                  <a:latin typeface="等线" charset="-122"/>
                  <a:ea typeface="等线" charset="-122"/>
                </a:rPr>
                <a:t>智能密钥芯片</a:t>
              </a:r>
              <a:endParaRPr kumimoji="0" lang="zh-CN" altLang="en-US" sz="1800" b="1" i="0" u="none" strike="noStrike" kern="0" cap="none" spc="0" normalizeH="0" baseline="0" noProof="0" dirty="0" smtClean="0">
                <a:ln>
                  <a:noFill/>
                </a:ln>
                <a:solidFill>
                  <a:srgbClr val="5B9BD5">
                    <a:lumMod val="75000"/>
                  </a:srgbClr>
                </a:solidFill>
                <a:effectLst/>
                <a:uLnTx/>
                <a:uFillTx/>
                <a:latin typeface="等线" charset="-122"/>
                <a:ea typeface="等线" charset="-122"/>
              </a:endParaRPr>
            </a:p>
          </p:txBody>
        </p:sp>
        <p:sp>
          <p:nvSpPr>
            <p:cNvPr id="31" name="矩形 30"/>
            <p:cNvSpPr/>
            <p:nvPr/>
          </p:nvSpPr>
          <p:spPr>
            <a:xfrm>
              <a:off x="979225" y="3188420"/>
              <a:ext cx="3131305" cy="1200173"/>
            </a:xfrm>
            <a:prstGeom prst="rect">
              <a:avLst/>
            </a:prstGeom>
          </p:spPr>
          <p:txBody>
            <a:bodyPr wrap="square" lIns="91287" tIns="45643" rIns="91287" bIns="45643">
              <a:spAutoFit/>
            </a:bodyPr>
            <a:lstStyle/>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rPr>
                <a:t>内置固定的设备数字证书</a:t>
              </a:r>
              <a:endParaRPr kumimoji="0" lang="en-US" altLang="zh-CN"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endParaRPr>
            </a:p>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rPr>
                <a:t>实时签发用户数字证书（一次性）</a:t>
              </a:r>
              <a:endParaRPr kumimoji="0" lang="en-US" altLang="zh-CN"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endParaRPr>
            </a:p>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rPr>
                <a:t>芯片电子签名运算；</a:t>
              </a:r>
              <a:endPar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endParaRPr>
            </a:p>
          </p:txBody>
        </p:sp>
        <p:sp>
          <p:nvSpPr>
            <p:cNvPr id="32" name="矩形 31"/>
            <p:cNvSpPr/>
            <p:nvPr/>
          </p:nvSpPr>
          <p:spPr>
            <a:xfrm>
              <a:off x="5138539" y="1575677"/>
              <a:ext cx="1338519" cy="369176"/>
            </a:xfrm>
            <a:prstGeom prst="rect">
              <a:avLst/>
            </a:prstGeom>
          </p:spPr>
          <p:txBody>
            <a:bodyPr wrap="none" lIns="91287" tIns="45643" rIns="91287" bIns="45643">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5B9BD5">
                      <a:lumMod val="75000"/>
                    </a:srgbClr>
                  </a:solidFill>
                  <a:effectLst/>
                  <a:uLnTx/>
                  <a:uFillTx/>
                  <a:latin typeface="等线" charset="-122"/>
                  <a:ea typeface="等线" charset="-122"/>
                </a:rPr>
                <a:t>压感手写笔</a:t>
              </a:r>
              <a:endParaRPr kumimoji="0" lang="zh-CN" altLang="en-US" sz="1800" b="1" i="0" u="none" strike="noStrike" kern="0" cap="none" spc="0" normalizeH="0" baseline="0" noProof="0" dirty="0" smtClean="0">
                <a:ln>
                  <a:noFill/>
                </a:ln>
                <a:solidFill>
                  <a:srgbClr val="5B9BD5">
                    <a:lumMod val="75000"/>
                  </a:srgbClr>
                </a:solidFill>
                <a:effectLst/>
                <a:uLnTx/>
                <a:uFillTx/>
                <a:latin typeface="等线" charset="-122"/>
                <a:ea typeface="等线" charset="-122"/>
              </a:endParaRPr>
            </a:p>
          </p:txBody>
        </p:sp>
        <p:sp>
          <p:nvSpPr>
            <p:cNvPr id="33" name="矩形 32"/>
            <p:cNvSpPr/>
            <p:nvPr/>
          </p:nvSpPr>
          <p:spPr>
            <a:xfrm>
              <a:off x="4600656" y="1865232"/>
              <a:ext cx="2340740" cy="424000"/>
            </a:xfrm>
            <a:prstGeom prst="rect">
              <a:avLst/>
            </a:prstGeom>
          </p:spPr>
          <p:txBody>
            <a:bodyPr wrap="square" lIns="91287" tIns="45643" rIns="91287" bIns="45643">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rPr>
                <a:t>书写高保真签字笔迹</a:t>
              </a:r>
              <a:endPar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endParaRPr>
            </a:p>
          </p:txBody>
        </p:sp>
        <p:sp>
          <p:nvSpPr>
            <p:cNvPr id="34" name="矩形 33"/>
            <p:cNvSpPr/>
            <p:nvPr/>
          </p:nvSpPr>
          <p:spPr>
            <a:xfrm>
              <a:off x="9186468" y="2984159"/>
              <a:ext cx="1338519" cy="369176"/>
            </a:xfrm>
            <a:prstGeom prst="rect">
              <a:avLst/>
            </a:prstGeom>
          </p:spPr>
          <p:txBody>
            <a:bodyPr wrap="none" lIns="91287" tIns="45643" rIns="91287" bIns="45643">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5B9BD5">
                      <a:lumMod val="75000"/>
                    </a:srgbClr>
                  </a:solidFill>
                  <a:effectLst/>
                  <a:uLnTx/>
                  <a:uFillTx/>
                  <a:latin typeface="等线" charset="-122"/>
                  <a:ea typeface="等线" charset="-122"/>
                </a:rPr>
                <a:t>采集指纹仪</a:t>
              </a:r>
              <a:endParaRPr kumimoji="0" lang="zh-CN" altLang="en-US" sz="1800" b="1" i="0" u="none" strike="noStrike" kern="0" cap="none" spc="0" normalizeH="0" baseline="0" noProof="0" dirty="0" smtClean="0">
                <a:ln>
                  <a:noFill/>
                </a:ln>
                <a:solidFill>
                  <a:srgbClr val="5B9BD5">
                    <a:lumMod val="75000"/>
                  </a:srgbClr>
                </a:solidFill>
                <a:effectLst/>
                <a:uLnTx/>
                <a:uFillTx/>
                <a:latin typeface="等线" charset="-122"/>
                <a:ea typeface="等线" charset="-122"/>
              </a:endParaRPr>
            </a:p>
          </p:txBody>
        </p:sp>
        <p:sp>
          <p:nvSpPr>
            <p:cNvPr id="35" name="矩形 34"/>
            <p:cNvSpPr/>
            <p:nvPr/>
          </p:nvSpPr>
          <p:spPr>
            <a:xfrm>
              <a:off x="8952478" y="3416337"/>
              <a:ext cx="2268107" cy="461509"/>
            </a:xfrm>
            <a:prstGeom prst="rect">
              <a:avLst/>
            </a:prstGeom>
          </p:spPr>
          <p:txBody>
            <a:bodyPr wrap="square" lIns="91287" tIns="45643" rIns="91287" bIns="45643">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rPr>
                <a:t>采集获取用户指纹信息</a:t>
              </a:r>
              <a:endPar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endParaRPr>
            </a:p>
          </p:txBody>
        </p:sp>
        <p:sp>
          <p:nvSpPr>
            <p:cNvPr id="36" name="矩形 35"/>
            <p:cNvSpPr/>
            <p:nvPr/>
          </p:nvSpPr>
          <p:spPr>
            <a:xfrm>
              <a:off x="3398634" y="5078021"/>
              <a:ext cx="1338519" cy="369176"/>
            </a:xfrm>
            <a:prstGeom prst="rect">
              <a:avLst/>
            </a:prstGeom>
          </p:spPr>
          <p:txBody>
            <a:bodyPr wrap="none" lIns="91287" tIns="45643" rIns="91287" bIns="45643">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5B9BD5">
                      <a:lumMod val="75000"/>
                    </a:srgbClr>
                  </a:solidFill>
                  <a:effectLst/>
                  <a:uLnTx/>
                  <a:uFillTx/>
                  <a:latin typeface="等线" charset="-122"/>
                  <a:ea typeface="等线" charset="-122"/>
                </a:rPr>
                <a:t>高清液晶屏</a:t>
              </a:r>
              <a:endParaRPr kumimoji="0" lang="zh-CN" altLang="en-US" sz="1800" b="1" i="0" u="none" strike="noStrike" kern="0" cap="none" spc="0" normalizeH="0" baseline="0" noProof="0" dirty="0" smtClean="0">
                <a:ln>
                  <a:noFill/>
                </a:ln>
                <a:solidFill>
                  <a:srgbClr val="5B9BD5">
                    <a:lumMod val="75000"/>
                  </a:srgbClr>
                </a:solidFill>
                <a:effectLst/>
                <a:uLnTx/>
                <a:uFillTx/>
                <a:latin typeface="等线" charset="-122"/>
                <a:ea typeface="等线" charset="-122"/>
              </a:endParaRPr>
            </a:p>
          </p:txBody>
        </p:sp>
        <p:sp>
          <p:nvSpPr>
            <p:cNvPr id="37" name="矩形 36"/>
            <p:cNvSpPr/>
            <p:nvPr/>
          </p:nvSpPr>
          <p:spPr>
            <a:xfrm>
              <a:off x="2975985" y="5416420"/>
              <a:ext cx="2226673" cy="1200173"/>
            </a:xfrm>
            <a:prstGeom prst="rect">
              <a:avLst/>
            </a:prstGeom>
          </p:spPr>
          <p:txBody>
            <a:bodyPr wrap="square" lIns="91287" tIns="45643" rIns="91287" bIns="45643">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rPr>
                <a:t>10.1</a:t>
              </a:r>
              <a:r>
                <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rPr>
                <a:t>英寸高清液晶屏，实时显示业务单据内容，书写用户签字</a:t>
              </a:r>
              <a:endPar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endParaRPr>
            </a:p>
          </p:txBody>
        </p:sp>
        <p:sp>
          <p:nvSpPr>
            <p:cNvPr id="38" name="矩形 37"/>
            <p:cNvSpPr/>
            <p:nvPr/>
          </p:nvSpPr>
          <p:spPr>
            <a:xfrm>
              <a:off x="7847094" y="5235337"/>
              <a:ext cx="1107688" cy="369176"/>
            </a:xfrm>
            <a:prstGeom prst="rect">
              <a:avLst/>
            </a:prstGeom>
          </p:spPr>
          <p:txBody>
            <a:bodyPr wrap="none" lIns="91287" tIns="45643" rIns="91287" bIns="45643">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rgbClr val="5B9BD5">
                      <a:lumMod val="75000"/>
                    </a:srgbClr>
                  </a:solidFill>
                  <a:effectLst/>
                  <a:uLnTx/>
                  <a:uFillTx/>
                  <a:latin typeface="等线" charset="-122"/>
                  <a:ea typeface="等线" charset="-122"/>
                </a:rPr>
                <a:t>电子签名</a:t>
              </a:r>
              <a:endParaRPr kumimoji="0" lang="zh-CN" altLang="en-US" sz="1800" b="1" i="0" u="none" strike="noStrike" kern="0" cap="none" spc="0" normalizeH="0" baseline="0" noProof="0" dirty="0" smtClean="0">
                <a:ln>
                  <a:noFill/>
                </a:ln>
                <a:solidFill>
                  <a:srgbClr val="5B9BD5">
                    <a:lumMod val="75000"/>
                  </a:srgbClr>
                </a:solidFill>
                <a:effectLst/>
                <a:uLnTx/>
                <a:uFillTx/>
                <a:latin typeface="等线" charset="-122"/>
                <a:ea typeface="等线" charset="-122"/>
              </a:endParaRPr>
            </a:p>
          </p:txBody>
        </p:sp>
        <p:sp>
          <p:nvSpPr>
            <p:cNvPr id="39" name="矩形 38"/>
            <p:cNvSpPr/>
            <p:nvPr/>
          </p:nvSpPr>
          <p:spPr>
            <a:xfrm>
              <a:off x="7152707" y="5646589"/>
              <a:ext cx="3019708" cy="424000"/>
            </a:xfrm>
            <a:prstGeom prst="rect">
              <a:avLst/>
            </a:prstGeom>
          </p:spPr>
          <p:txBody>
            <a:bodyPr wrap="square" lIns="91287" tIns="45643" rIns="91287" bIns="45643">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rPr>
                <a:t>实时合成和显示电子签名结果</a:t>
              </a:r>
              <a:endParaRPr kumimoji="0" lang="zh-CN" altLang="en-US" sz="1600" b="0" i="0" u="none" strike="noStrike" kern="0" cap="none" spc="0" normalizeH="0" baseline="0" noProof="0" dirty="0" smtClean="0">
                <a:ln>
                  <a:noFill/>
                </a:ln>
                <a:solidFill>
                  <a:prstClr val="black">
                    <a:lumMod val="95000"/>
                    <a:lumOff val="5000"/>
                  </a:prstClr>
                </a:solidFill>
                <a:effectLst/>
                <a:uLnTx/>
                <a:uFillTx/>
                <a:latin typeface="等线" charset="-122"/>
                <a:ea typeface="等线" charset="-122"/>
              </a:endParaRPr>
            </a:p>
          </p:txBody>
        </p:sp>
        <p:sp>
          <p:nvSpPr>
            <p:cNvPr id="40" name="KSO_Shape"/>
            <p:cNvSpPr/>
            <p:nvPr/>
          </p:nvSpPr>
          <p:spPr>
            <a:xfrm>
              <a:off x="7140589" y="1461354"/>
              <a:ext cx="530105" cy="530105"/>
            </a:xfrm>
            <a:prstGeom prst="ellipse">
              <a:avLst/>
            </a:prstGeom>
            <a:noFill/>
            <a:ln w="12700" cap="flat" cmpd="sng" algn="ctr">
              <a:solidFill>
                <a:srgbClr val="5B9BD5">
                  <a:lumMod val="75000"/>
                </a:srgbClr>
              </a:solidFill>
              <a:prstDash val="dash"/>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charset="-122"/>
              </a:endParaRPr>
            </a:p>
          </p:txBody>
        </p:sp>
        <p:cxnSp>
          <p:nvCxnSpPr>
            <p:cNvPr id="41" name="直接连接符 18"/>
            <p:cNvCxnSpPr/>
            <p:nvPr/>
          </p:nvCxnSpPr>
          <p:spPr>
            <a:xfrm>
              <a:off x="6341052" y="1726407"/>
              <a:ext cx="799537" cy="0"/>
            </a:xfrm>
            <a:prstGeom prst="line">
              <a:avLst/>
            </a:prstGeom>
            <a:noFill/>
            <a:ln w="6350" cap="flat" cmpd="sng" algn="ctr">
              <a:solidFill>
                <a:srgbClr val="5B9BD5">
                  <a:lumMod val="75000"/>
                </a:srgbClr>
              </a:solidFill>
              <a:prstDash val="dash"/>
              <a:miter lim="800000"/>
            </a:ln>
            <a:effectLst/>
          </p:spPr>
        </p:cxnSp>
        <p:sp>
          <p:nvSpPr>
            <p:cNvPr id="42" name="KSO_Shape"/>
            <p:cNvSpPr/>
            <p:nvPr/>
          </p:nvSpPr>
          <p:spPr>
            <a:xfrm>
              <a:off x="4485708" y="3499216"/>
              <a:ext cx="530105" cy="530105"/>
            </a:xfrm>
            <a:prstGeom prst="ellipse">
              <a:avLst/>
            </a:prstGeom>
            <a:noFill/>
            <a:ln w="12700" cap="flat" cmpd="sng" algn="ctr">
              <a:solidFill>
                <a:srgbClr val="5B9BD5">
                  <a:lumMod val="75000"/>
                </a:srgbClr>
              </a:solidFill>
              <a:prstDash val="dash"/>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charset="-122"/>
              </a:endParaRPr>
            </a:p>
          </p:txBody>
        </p:sp>
        <p:cxnSp>
          <p:nvCxnSpPr>
            <p:cNvPr id="43" name="直接连接符 20"/>
            <p:cNvCxnSpPr/>
            <p:nvPr/>
          </p:nvCxnSpPr>
          <p:spPr>
            <a:xfrm>
              <a:off x="3882489" y="2989001"/>
              <a:ext cx="532763" cy="0"/>
            </a:xfrm>
            <a:prstGeom prst="line">
              <a:avLst/>
            </a:prstGeom>
            <a:noFill/>
            <a:ln w="6350" cap="flat" cmpd="sng" algn="ctr">
              <a:solidFill>
                <a:srgbClr val="5B9BD5"/>
              </a:solidFill>
              <a:prstDash val="dash"/>
              <a:miter lim="800000"/>
            </a:ln>
            <a:effectLst/>
          </p:spPr>
        </p:cxnSp>
        <p:cxnSp>
          <p:nvCxnSpPr>
            <p:cNvPr id="44" name="直接连接符 21"/>
            <p:cNvCxnSpPr/>
            <p:nvPr/>
          </p:nvCxnSpPr>
          <p:spPr>
            <a:xfrm>
              <a:off x="4452246" y="3006572"/>
              <a:ext cx="265053" cy="504000"/>
            </a:xfrm>
            <a:prstGeom prst="line">
              <a:avLst/>
            </a:prstGeom>
            <a:noFill/>
            <a:ln w="6350" cap="flat" cmpd="sng" algn="ctr">
              <a:solidFill>
                <a:srgbClr val="5B9BD5"/>
              </a:solidFill>
              <a:prstDash val="dash"/>
              <a:miter lim="800000"/>
            </a:ln>
            <a:effectLst/>
          </p:spPr>
        </p:cxnSp>
        <p:sp>
          <p:nvSpPr>
            <p:cNvPr id="45" name="KSO_Shape"/>
            <p:cNvSpPr/>
            <p:nvPr/>
          </p:nvSpPr>
          <p:spPr>
            <a:xfrm>
              <a:off x="5659655" y="4168261"/>
              <a:ext cx="530105" cy="530105"/>
            </a:xfrm>
            <a:prstGeom prst="ellipse">
              <a:avLst/>
            </a:prstGeom>
            <a:noFill/>
            <a:ln w="12700" cap="flat" cmpd="sng" algn="ctr">
              <a:solidFill>
                <a:srgbClr val="5B9BD5">
                  <a:lumMod val="75000"/>
                </a:srgbClr>
              </a:solidFill>
              <a:prstDash val="dash"/>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charset="-122"/>
              </a:endParaRPr>
            </a:p>
          </p:txBody>
        </p:sp>
        <p:sp>
          <p:nvSpPr>
            <p:cNvPr id="46" name="KSO_Shape"/>
            <p:cNvSpPr/>
            <p:nvPr/>
          </p:nvSpPr>
          <p:spPr>
            <a:xfrm>
              <a:off x="7178070" y="3764268"/>
              <a:ext cx="530105" cy="530105"/>
            </a:xfrm>
            <a:prstGeom prst="ellipse">
              <a:avLst/>
            </a:prstGeom>
            <a:noFill/>
            <a:ln w="12700" cap="flat" cmpd="sng" algn="ctr">
              <a:solidFill>
                <a:srgbClr val="5B9BD5">
                  <a:lumMod val="75000"/>
                </a:srgbClr>
              </a:solidFill>
              <a:prstDash val="dash"/>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charset="-122"/>
              </a:endParaRPr>
            </a:p>
          </p:txBody>
        </p:sp>
        <p:sp>
          <p:nvSpPr>
            <p:cNvPr id="47" name="KSO_Shape"/>
            <p:cNvSpPr/>
            <p:nvPr/>
          </p:nvSpPr>
          <p:spPr>
            <a:xfrm>
              <a:off x="7898391" y="3612794"/>
              <a:ext cx="530105" cy="530105"/>
            </a:xfrm>
            <a:prstGeom prst="ellipse">
              <a:avLst/>
            </a:prstGeom>
            <a:noFill/>
            <a:ln w="12700" cap="flat" cmpd="sng" algn="ctr">
              <a:solidFill>
                <a:srgbClr val="5B9BD5">
                  <a:lumMod val="75000"/>
                </a:srgbClr>
              </a:solidFill>
              <a:prstDash val="dash"/>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charset="-122"/>
              </a:endParaRPr>
            </a:p>
          </p:txBody>
        </p:sp>
        <p:cxnSp>
          <p:nvCxnSpPr>
            <p:cNvPr id="48" name="直接连接符 25"/>
            <p:cNvCxnSpPr/>
            <p:nvPr/>
          </p:nvCxnSpPr>
          <p:spPr>
            <a:xfrm>
              <a:off x="4750760" y="4423157"/>
              <a:ext cx="922750" cy="0"/>
            </a:xfrm>
            <a:prstGeom prst="line">
              <a:avLst/>
            </a:prstGeom>
            <a:noFill/>
            <a:ln w="6350" cap="flat" cmpd="sng" algn="ctr">
              <a:solidFill>
                <a:srgbClr val="5B9BD5"/>
              </a:solidFill>
              <a:prstDash val="dash"/>
              <a:miter lim="800000"/>
            </a:ln>
            <a:effectLst/>
          </p:spPr>
        </p:cxnSp>
        <p:cxnSp>
          <p:nvCxnSpPr>
            <p:cNvPr id="49" name="直接连接符 26"/>
            <p:cNvCxnSpPr/>
            <p:nvPr/>
          </p:nvCxnSpPr>
          <p:spPr>
            <a:xfrm flipH="1">
              <a:off x="4095493" y="4413431"/>
              <a:ext cx="682883" cy="682883"/>
            </a:xfrm>
            <a:prstGeom prst="line">
              <a:avLst/>
            </a:prstGeom>
            <a:noFill/>
            <a:ln w="6350" cap="flat" cmpd="sng" algn="ctr">
              <a:solidFill>
                <a:srgbClr val="5B9BD5"/>
              </a:solidFill>
              <a:prstDash val="dash"/>
              <a:miter lim="800000"/>
            </a:ln>
            <a:effectLst/>
          </p:spPr>
        </p:cxnSp>
        <p:cxnSp>
          <p:nvCxnSpPr>
            <p:cNvPr id="50" name="直接连接符 27"/>
            <p:cNvCxnSpPr/>
            <p:nvPr/>
          </p:nvCxnSpPr>
          <p:spPr>
            <a:xfrm>
              <a:off x="8386931" y="3104410"/>
              <a:ext cx="799537" cy="0"/>
            </a:xfrm>
            <a:prstGeom prst="line">
              <a:avLst/>
            </a:prstGeom>
            <a:noFill/>
            <a:ln w="6350" cap="flat" cmpd="sng" algn="ctr">
              <a:solidFill>
                <a:srgbClr val="5B9BD5"/>
              </a:solidFill>
              <a:prstDash val="dash"/>
              <a:miter lim="800000"/>
            </a:ln>
            <a:effectLst/>
          </p:spPr>
        </p:cxnSp>
        <p:cxnSp>
          <p:nvCxnSpPr>
            <p:cNvPr id="51" name="直接连接符 28"/>
            <p:cNvCxnSpPr/>
            <p:nvPr/>
          </p:nvCxnSpPr>
          <p:spPr>
            <a:xfrm flipH="1">
              <a:off x="8029726" y="3104410"/>
              <a:ext cx="357205" cy="593540"/>
            </a:xfrm>
            <a:prstGeom prst="line">
              <a:avLst/>
            </a:prstGeom>
            <a:noFill/>
            <a:ln w="6350" cap="flat" cmpd="sng" algn="ctr">
              <a:solidFill>
                <a:srgbClr val="5B9BD5"/>
              </a:solidFill>
              <a:prstDash val="dash"/>
              <a:miter lim="800000"/>
            </a:ln>
            <a:effectLst/>
          </p:spPr>
        </p:cxnSp>
        <p:cxnSp>
          <p:nvCxnSpPr>
            <p:cNvPr id="52" name="直接连接符 29"/>
            <p:cNvCxnSpPr/>
            <p:nvPr/>
          </p:nvCxnSpPr>
          <p:spPr>
            <a:xfrm>
              <a:off x="7670694" y="4278136"/>
              <a:ext cx="537634" cy="969084"/>
            </a:xfrm>
            <a:prstGeom prst="line">
              <a:avLst/>
            </a:prstGeom>
            <a:noFill/>
            <a:ln w="6350" cap="flat" cmpd="sng" algn="ctr">
              <a:solidFill>
                <a:srgbClr val="5B9BD5"/>
              </a:solidFill>
              <a:prstDash val="dash"/>
              <a:miter lim="800000"/>
            </a:ln>
            <a:effectLst/>
          </p:spPr>
        </p:cxn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5387804"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手写签名屏应用流程</a:t>
            </a:r>
            <a:endParaRPr lang="zh-CN" altLang="en-US" sz="2800" dirty="0">
              <a:solidFill>
                <a:srgbClr val="007CEA"/>
              </a:solidFill>
            </a:endParaRPr>
          </a:p>
        </p:txBody>
      </p:sp>
      <p:sp>
        <p:nvSpPr>
          <p:cNvPr id="21" name="文本框 11"/>
          <p:cNvSpPr txBox="1"/>
          <p:nvPr/>
        </p:nvSpPr>
        <p:spPr>
          <a:xfrm>
            <a:off x="967774" y="2246404"/>
            <a:ext cx="2243549" cy="369332"/>
          </a:xfrm>
          <a:prstGeom prst="rect">
            <a:avLst/>
          </a:prstGeom>
          <a:noFill/>
        </p:spPr>
        <p:txBody>
          <a:bodyPr wrap="square" rtlCol="0">
            <a:spAutoFit/>
          </a:bodyPr>
          <a:lstStyle/>
          <a:p>
            <a:pPr defTabSz="914400"/>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阅读确认合同内容</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12"/>
          <p:cNvSpPr txBox="1"/>
          <p:nvPr/>
        </p:nvSpPr>
        <p:spPr>
          <a:xfrm>
            <a:off x="5279628" y="2246404"/>
            <a:ext cx="1887492" cy="369332"/>
          </a:xfrm>
          <a:prstGeom prst="rect">
            <a:avLst/>
          </a:prstGeom>
          <a:noFill/>
        </p:spPr>
        <p:txBody>
          <a:bodyPr wrap="square" rtlCol="0">
            <a:spAutoFit/>
          </a:bodyPr>
          <a:lstStyle/>
          <a:p>
            <a:pPr defTabSz="914400"/>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电子签字笔签名</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文本框 13"/>
          <p:cNvSpPr txBox="1"/>
          <p:nvPr/>
        </p:nvSpPr>
        <p:spPr>
          <a:xfrm>
            <a:off x="9204711" y="2246404"/>
            <a:ext cx="1648612" cy="369332"/>
          </a:xfrm>
          <a:prstGeom prst="rect">
            <a:avLst/>
          </a:prstGeom>
          <a:noFill/>
        </p:spPr>
        <p:txBody>
          <a:bodyPr wrap="square" rtlCol="0">
            <a:spAutoFit/>
          </a:bodyPr>
          <a:lstStyle/>
          <a:p>
            <a:pPr defTabSz="914400"/>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签署完成</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685645" y="1915116"/>
            <a:ext cx="282129" cy="677108"/>
          </a:xfrm>
          <a:prstGeom prst="rect">
            <a:avLst/>
          </a:prstGeom>
          <a:noFill/>
          <a:ln w="9525">
            <a:noFill/>
          </a:ln>
        </p:spPr>
        <p:txBody>
          <a:bodyPr wrap="none" lIns="0" tIns="0" rIns="0" bIns="0">
            <a:spAutoFit/>
          </a:bodyPr>
          <a:lstStyle>
            <a:lvl1pPr marL="0" lvl="0"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5pPr>
            <a:lvl6pPr marL="2286000" lvl="5"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6pPr>
            <a:lvl7pPr marL="2743200" lvl="6"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7pPr>
            <a:lvl8pPr marL="3200400" lvl="7"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8pPr>
            <a:lvl9pPr marL="3657600" lvl="8"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9pPr>
          </a:lstStyle>
          <a:p>
            <a:pPr algn="ctr"/>
            <a:r>
              <a:rPr lang="en-US" altLang="x-none" sz="4400" b="1" i="1" dirty="0">
                <a:solidFill>
                  <a:schemeClr val="tx1">
                    <a:lumMod val="65000"/>
                    <a:lumOff val="35000"/>
                  </a:schemeClr>
                </a:solidFill>
                <a:latin typeface="Times New Roman" panose="02020603050405020304" pitchFamily="2" charset="0"/>
                <a:ea typeface="微软雅黑" panose="020B0503020204020204" pitchFamily="34" charset="-122"/>
                <a:sym typeface="Times New Roman" panose="02020603050405020304" pitchFamily="2" charset="0"/>
              </a:rPr>
              <a:t>1</a:t>
            </a:r>
            <a:endParaRPr lang="zh-CN" altLang="en-US" sz="4400" b="1" i="1" dirty="0">
              <a:solidFill>
                <a:schemeClr val="tx1">
                  <a:lumMod val="65000"/>
                  <a:lumOff val="35000"/>
                </a:schemeClr>
              </a:solidFill>
              <a:latin typeface="Times New Roman" panose="02020603050405020304" pitchFamily="2" charset="0"/>
              <a:ea typeface="微软雅黑" panose="020B0503020204020204" pitchFamily="34" charset="-122"/>
              <a:sym typeface="Times New Roman" panose="02020603050405020304" pitchFamily="2" charset="0"/>
            </a:endParaRPr>
          </a:p>
        </p:txBody>
      </p:sp>
      <p:sp>
        <p:nvSpPr>
          <p:cNvPr id="25" name="矩形 24"/>
          <p:cNvSpPr/>
          <p:nvPr/>
        </p:nvSpPr>
        <p:spPr>
          <a:xfrm>
            <a:off x="4875026" y="1915116"/>
            <a:ext cx="466794" cy="769441"/>
          </a:xfrm>
          <a:prstGeom prst="rect">
            <a:avLst/>
          </a:prstGeom>
          <a:noFill/>
          <a:ln w="9525">
            <a:noFill/>
          </a:ln>
        </p:spPr>
        <p:txBody>
          <a:bodyPr wrap="none">
            <a:spAutoFit/>
          </a:bodyPr>
          <a:lstStyle>
            <a:lvl1pPr marL="0" lvl="0"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5pPr>
            <a:lvl6pPr marL="2286000" lvl="5"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6pPr>
            <a:lvl7pPr marL="2743200" lvl="6"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7pPr>
            <a:lvl8pPr marL="3200400" lvl="7"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8pPr>
            <a:lvl9pPr marL="3657600" lvl="8"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9pPr>
          </a:lstStyle>
          <a:p>
            <a:pPr algn="ctr"/>
            <a:r>
              <a:rPr lang="en-US" altLang="x-none" sz="4400" b="1" i="1" dirty="0">
                <a:solidFill>
                  <a:schemeClr val="tx1">
                    <a:lumMod val="65000"/>
                    <a:lumOff val="35000"/>
                  </a:schemeClr>
                </a:solidFill>
                <a:latin typeface="Times New Roman" panose="02020603050405020304" pitchFamily="2" charset="0"/>
                <a:ea typeface="方正粗倩简体" pitchFamily="1" charset="-122"/>
                <a:sym typeface="Times New Roman" panose="02020603050405020304" pitchFamily="2" charset="0"/>
              </a:rPr>
              <a:t>2</a:t>
            </a:r>
            <a:endParaRPr lang="zh-CN" altLang="en-US" sz="4400" b="1" i="1" dirty="0">
              <a:solidFill>
                <a:schemeClr val="tx1">
                  <a:lumMod val="65000"/>
                  <a:lumOff val="35000"/>
                </a:schemeClr>
              </a:solidFill>
              <a:latin typeface="Times New Roman" panose="02020603050405020304" pitchFamily="2" charset="0"/>
              <a:ea typeface="方正粗倩简体" pitchFamily="1" charset="-122"/>
              <a:sym typeface="Times New Roman" panose="02020603050405020304" pitchFamily="2" charset="0"/>
            </a:endParaRPr>
          </a:p>
        </p:txBody>
      </p:sp>
      <p:sp>
        <p:nvSpPr>
          <p:cNvPr id="26" name="矩形 25"/>
          <p:cNvSpPr/>
          <p:nvPr/>
        </p:nvSpPr>
        <p:spPr>
          <a:xfrm>
            <a:off x="8655638" y="1915116"/>
            <a:ext cx="750526" cy="769441"/>
          </a:xfrm>
          <a:prstGeom prst="rect">
            <a:avLst/>
          </a:prstGeom>
          <a:noFill/>
          <a:ln w="9525">
            <a:noFill/>
          </a:ln>
        </p:spPr>
        <p:txBody>
          <a:bodyPr wrap="none">
            <a:spAutoFit/>
          </a:bodyPr>
          <a:lstStyle>
            <a:lvl1pPr marL="0" lvl="0"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5pPr>
            <a:lvl6pPr marL="2286000" lvl="5"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6pPr>
            <a:lvl7pPr marL="2743200" lvl="6"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7pPr>
            <a:lvl8pPr marL="3200400" lvl="7"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8pPr>
            <a:lvl9pPr marL="3657600" lvl="8" indent="0" algn="l" defTabSz="685800" eaLnBrk="1" fontAlgn="base" latinLnBrk="0" hangingPunct="1">
              <a:lnSpc>
                <a:spcPct val="100000"/>
              </a:lnSpc>
              <a:spcBef>
                <a:spcPct val="0"/>
              </a:spcBef>
              <a:spcAft>
                <a:spcPct val="0"/>
              </a:spcAft>
              <a:buClr>
                <a:srgbClr val="000000"/>
              </a:buClr>
              <a:buFont typeface="Arial" panose="020B0604020202020204" pitchFamily="34" charset="0"/>
              <a:defRPr sz="1300" kern="1200" baseline="0">
                <a:solidFill>
                  <a:schemeClr val="tx1"/>
                </a:solidFill>
                <a:latin typeface="+mn-lt"/>
                <a:ea typeface="+mn-ea"/>
                <a:cs typeface="+mn-cs"/>
              </a:defRPr>
            </a:lvl9pPr>
          </a:lstStyle>
          <a:p>
            <a:pPr algn="ctr"/>
            <a:r>
              <a:rPr lang="zh-CN" altLang="en-US" sz="4400" b="1" i="1" dirty="0">
                <a:solidFill>
                  <a:schemeClr val="tx1">
                    <a:lumMod val="65000"/>
                    <a:lumOff val="35000"/>
                  </a:schemeClr>
                </a:solidFill>
                <a:latin typeface="Times New Roman" panose="02020603050405020304" pitchFamily="2" charset="0"/>
                <a:ea typeface="方正粗倩简体" pitchFamily="1" charset="-122"/>
                <a:sym typeface="Times New Roman" panose="02020603050405020304" pitchFamily="2" charset="0"/>
              </a:rPr>
              <a:t>３</a:t>
            </a:r>
            <a:endParaRPr lang="zh-CN" altLang="en-US" sz="4400" b="1" i="1" dirty="0">
              <a:solidFill>
                <a:schemeClr val="tx1">
                  <a:lumMod val="65000"/>
                  <a:lumOff val="35000"/>
                </a:schemeClr>
              </a:solidFill>
              <a:latin typeface="Times New Roman" panose="02020603050405020304" pitchFamily="2" charset="0"/>
              <a:ea typeface="方正粗倩简体" pitchFamily="1" charset="-122"/>
              <a:sym typeface="Times New Roman" panose="02020603050405020304" pitchFamily="2" charset="0"/>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86991" y="2850536"/>
            <a:ext cx="3706785" cy="2780089"/>
          </a:xfrm>
          <a:prstGeom prst="rect">
            <a:avLst/>
          </a:prstGeom>
        </p:spPr>
      </p:pic>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148" y="3005566"/>
            <a:ext cx="3293781" cy="2470027"/>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838" y="2850536"/>
            <a:ext cx="3454359" cy="2590769"/>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9"/>
          <p:cNvSpPr>
            <a:spLocks noChangeArrowheads="1"/>
          </p:cNvSpPr>
          <p:nvPr/>
        </p:nvSpPr>
        <p:spPr bwMode="auto">
          <a:xfrm>
            <a:off x="3953388" y="3276708"/>
            <a:ext cx="977900" cy="978201"/>
          </a:xfrm>
          <a:prstGeom prst="ellipse">
            <a:avLst/>
          </a:prstGeom>
          <a:solidFill>
            <a:schemeClr val="accent3"/>
          </a:solidFill>
          <a:ln>
            <a:noFill/>
          </a:ln>
        </p:spPr>
        <p:txBody>
          <a:bodyPr/>
          <a:lstStyle/>
          <a:p>
            <a:endParaRPr lang="zh-CN" altLang="en-US" sz="2400"/>
          </a:p>
        </p:txBody>
      </p:sp>
      <p:sp>
        <p:nvSpPr>
          <p:cNvPr id="3" name="Oval 10"/>
          <p:cNvSpPr>
            <a:spLocks noChangeArrowheads="1"/>
          </p:cNvSpPr>
          <p:nvPr/>
        </p:nvSpPr>
        <p:spPr bwMode="auto">
          <a:xfrm>
            <a:off x="2514053" y="2525060"/>
            <a:ext cx="855133" cy="846928"/>
          </a:xfrm>
          <a:prstGeom prst="ellipse">
            <a:avLst/>
          </a:prstGeom>
          <a:solidFill>
            <a:schemeClr val="accent4"/>
          </a:solidFill>
          <a:ln>
            <a:noFill/>
          </a:ln>
        </p:spPr>
        <p:txBody>
          <a:bodyPr/>
          <a:lstStyle/>
          <a:p>
            <a:endParaRPr lang="zh-CN" altLang="en-US" sz="2400"/>
          </a:p>
        </p:txBody>
      </p:sp>
      <p:sp>
        <p:nvSpPr>
          <p:cNvPr id="4" name="Oval 11"/>
          <p:cNvSpPr>
            <a:spLocks noChangeArrowheads="1"/>
          </p:cNvSpPr>
          <p:nvPr/>
        </p:nvSpPr>
        <p:spPr bwMode="auto">
          <a:xfrm>
            <a:off x="1637753" y="2207462"/>
            <a:ext cx="488949" cy="489100"/>
          </a:xfrm>
          <a:prstGeom prst="ellipse">
            <a:avLst/>
          </a:prstGeom>
          <a:solidFill>
            <a:schemeClr val="accent5"/>
          </a:solidFill>
          <a:ln>
            <a:noFill/>
          </a:ln>
        </p:spPr>
        <p:txBody>
          <a:bodyPr/>
          <a:lstStyle/>
          <a:p>
            <a:endParaRPr lang="zh-CN" altLang="en-US" sz="2400"/>
          </a:p>
        </p:txBody>
      </p:sp>
      <p:sp>
        <p:nvSpPr>
          <p:cNvPr id="5" name="Oval 12"/>
          <p:cNvSpPr>
            <a:spLocks noChangeArrowheads="1"/>
          </p:cNvSpPr>
          <p:nvPr/>
        </p:nvSpPr>
        <p:spPr bwMode="auto">
          <a:xfrm>
            <a:off x="1186902" y="2611870"/>
            <a:ext cx="340784" cy="340889"/>
          </a:xfrm>
          <a:prstGeom prst="ellipse">
            <a:avLst/>
          </a:prstGeom>
          <a:solidFill>
            <a:schemeClr val="accent1"/>
          </a:solidFill>
          <a:ln>
            <a:noFill/>
          </a:ln>
        </p:spPr>
        <p:txBody>
          <a:bodyPr/>
          <a:lstStyle/>
          <a:p>
            <a:endParaRPr lang="zh-CN" altLang="en-US" sz="2400"/>
          </a:p>
        </p:txBody>
      </p:sp>
      <p:sp>
        <p:nvSpPr>
          <p:cNvPr id="6" name="Oval 13"/>
          <p:cNvSpPr>
            <a:spLocks noChangeArrowheads="1"/>
          </p:cNvSpPr>
          <p:nvPr/>
        </p:nvSpPr>
        <p:spPr bwMode="auto">
          <a:xfrm>
            <a:off x="757220" y="2611870"/>
            <a:ext cx="234949" cy="235023"/>
          </a:xfrm>
          <a:prstGeom prst="ellipse">
            <a:avLst/>
          </a:prstGeom>
          <a:solidFill>
            <a:schemeClr val="accent3"/>
          </a:solidFill>
          <a:ln>
            <a:noFill/>
          </a:ln>
        </p:spPr>
        <p:txBody>
          <a:bodyPr/>
          <a:lstStyle/>
          <a:p>
            <a:endParaRPr lang="zh-CN" altLang="en-US" sz="2400"/>
          </a:p>
        </p:txBody>
      </p:sp>
      <p:sp>
        <p:nvSpPr>
          <p:cNvPr id="7" name="Oval 14"/>
          <p:cNvSpPr>
            <a:spLocks noChangeArrowheads="1"/>
          </p:cNvSpPr>
          <p:nvPr/>
        </p:nvSpPr>
        <p:spPr bwMode="auto">
          <a:xfrm>
            <a:off x="48136" y="2893474"/>
            <a:ext cx="789517" cy="789760"/>
          </a:xfrm>
          <a:prstGeom prst="ellipse">
            <a:avLst/>
          </a:prstGeom>
          <a:solidFill>
            <a:schemeClr val="accent5"/>
          </a:solidFill>
          <a:ln>
            <a:noFill/>
          </a:ln>
        </p:spPr>
        <p:txBody>
          <a:bodyPr/>
          <a:lstStyle/>
          <a:p>
            <a:endParaRPr lang="zh-CN" altLang="en-US" sz="2400"/>
          </a:p>
        </p:txBody>
      </p:sp>
      <p:sp>
        <p:nvSpPr>
          <p:cNvPr id="8" name="Oval 16"/>
          <p:cNvSpPr>
            <a:spLocks noChangeArrowheads="1"/>
          </p:cNvSpPr>
          <p:nvPr/>
        </p:nvSpPr>
        <p:spPr bwMode="auto">
          <a:xfrm>
            <a:off x="8401956" y="3188132"/>
            <a:ext cx="431800" cy="431933"/>
          </a:xfrm>
          <a:prstGeom prst="ellipse">
            <a:avLst/>
          </a:prstGeom>
          <a:solidFill>
            <a:schemeClr val="accent3"/>
          </a:solidFill>
          <a:ln>
            <a:noFill/>
          </a:ln>
        </p:spPr>
        <p:txBody>
          <a:bodyPr/>
          <a:lstStyle/>
          <a:p>
            <a:endParaRPr lang="zh-CN" altLang="en-US" sz="2400"/>
          </a:p>
        </p:txBody>
      </p:sp>
      <p:grpSp>
        <p:nvGrpSpPr>
          <p:cNvPr id="9" name="Group 19"/>
          <p:cNvGrpSpPr/>
          <p:nvPr/>
        </p:nvGrpSpPr>
        <p:grpSpPr bwMode="auto">
          <a:xfrm>
            <a:off x="5490086" y="1932210"/>
            <a:ext cx="2311400" cy="3370773"/>
            <a:chOff x="0" y="0"/>
            <a:chExt cx="1335" cy="1947"/>
          </a:xfrm>
        </p:grpSpPr>
        <p:sp>
          <p:nvSpPr>
            <p:cNvPr id="10" name="Freeform 20"/>
            <p:cNvSpPr>
              <a:spLocks noEditPoints="1"/>
            </p:cNvSpPr>
            <p:nvPr/>
          </p:nvSpPr>
          <p:spPr bwMode="auto">
            <a:xfrm>
              <a:off x="0" y="0"/>
              <a:ext cx="1335" cy="1609"/>
            </a:xfrm>
            <a:custGeom>
              <a:avLst/>
              <a:gdLst>
                <a:gd name="T0" fmla="*/ 282 w 565"/>
                <a:gd name="T1" fmla="*/ 0 h 681"/>
                <a:gd name="T2" fmla="*/ 0 w 565"/>
                <a:gd name="T3" fmla="*/ 283 h 681"/>
                <a:gd name="T4" fmla="*/ 72 w 565"/>
                <a:gd name="T5" fmla="*/ 472 h 681"/>
                <a:gd name="T6" fmla="*/ 72 w 565"/>
                <a:gd name="T7" fmla="*/ 472 h 681"/>
                <a:gd name="T8" fmla="*/ 73 w 565"/>
                <a:gd name="T9" fmla="*/ 473 h 681"/>
                <a:gd name="T10" fmla="*/ 85 w 565"/>
                <a:gd name="T11" fmla="*/ 486 h 681"/>
                <a:gd name="T12" fmla="*/ 151 w 565"/>
                <a:gd name="T13" fmla="*/ 568 h 681"/>
                <a:gd name="T14" fmla="*/ 232 w 565"/>
                <a:gd name="T15" fmla="*/ 681 h 681"/>
                <a:gd name="T16" fmla="*/ 275 w 565"/>
                <a:gd name="T17" fmla="*/ 681 h 681"/>
                <a:gd name="T18" fmla="*/ 289 w 565"/>
                <a:gd name="T19" fmla="*/ 681 h 681"/>
                <a:gd name="T20" fmla="*/ 332 w 565"/>
                <a:gd name="T21" fmla="*/ 681 h 681"/>
                <a:gd name="T22" fmla="*/ 414 w 565"/>
                <a:gd name="T23" fmla="*/ 568 h 681"/>
                <a:gd name="T24" fmla="*/ 477 w 565"/>
                <a:gd name="T25" fmla="*/ 488 h 681"/>
                <a:gd name="T26" fmla="*/ 565 w 565"/>
                <a:gd name="T27" fmla="*/ 283 h 681"/>
                <a:gd name="T28" fmla="*/ 282 w 565"/>
                <a:gd name="T29" fmla="*/ 0 h 681"/>
                <a:gd name="T30" fmla="*/ 388 w 565"/>
                <a:gd name="T31" fmla="*/ 410 h 681"/>
                <a:gd name="T32" fmla="*/ 354 w 565"/>
                <a:gd name="T33" fmla="*/ 455 h 681"/>
                <a:gd name="T34" fmla="*/ 309 w 565"/>
                <a:gd name="T35" fmla="*/ 520 h 681"/>
                <a:gd name="T36" fmla="*/ 286 w 565"/>
                <a:gd name="T37" fmla="*/ 520 h 681"/>
                <a:gd name="T38" fmla="*/ 279 w 565"/>
                <a:gd name="T39" fmla="*/ 520 h 681"/>
                <a:gd name="T40" fmla="*/ 255 w 565"/>
                <a:gd name="T41" fmla="*/ 520 h 681"/>
                <a:gd name="T42" fmla="*/ 211 w 565"/>
                <a:gd name="T43" fmla="*/ 455 h 681"/>
                <a:gd name="T44" fmla="*/ 176 w 565"/>
                <a:gd name="T45" fmla="*/ 408 h 681"/>
                <a:gd name="T46" fmla="*/ 169 w 565"/>
                <a:gd name="T47" fmla="*/ 401 h 681"/>
                <a:gd name="T48" fmla="*/ 168 w 565"/>
                <a:gd name="T49" fmla="*/ 400 h 681"/>
                <a:gd name="T50" fmla="*/ 168 w 565"/>
                <a:gd name="T51" fmla="*/ 400 h 681"/>
                <a:gd name="T52" fmla="*/ 129 w 565"/>
                <a:gd name="T53" fmla="*/ 292 h 681"/>
                <a:gd name="T54" fmla="*/ 282 w 565"/>
                <a:gd name="T55" fmla="*/ 129 h 681"/>
                <a:gd name="T56" fmla="*/ 436 w 565"/>
                <a:gd name="T57" fmla="*/ 292 h 681"/>
                <a:gd name="T58" fmla="*/ 388 w 565"/>
                <a:gd name="T59" fmla="*/ 41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5" h="681">
                  <a:moveTo>
                    <a:pt x="282" y="0"/>
                  </a:moveTo>
                  <a:cubicBezTo>
                    <a:pt x="126" y="0"/>
                    <a:pt x="0" y="127"/>
                    <a:pt x="0" y="283"/>
                  </a:cubicBezTo>
                  <a:cubicBezTo>
                    <a:pt x="0" y="356"/>
                    <a:pt x="27" y="422"/>
                    <a:pt x="72" y="472"/>
                  </a:cubicBezTo>
                  <a:cubicBezTo>
                    <a:pt x="72" y="472"/>
                    <a:pt x="72" y="472"/>
                    <a:pt x="72" y="472"/>
                  </a:cubicBezTo>
                  <a:cubicBezTo>
                    <a:pt x="72" y="472"/>
                    <a:pt x="72" y="473"/>
                    <a:pt x="73" y="473"/>
                  </a:cubicBezTo>
                  <a:cubicBezTo>
                    <a:pt x="77" y="478"/>
                    <a:pt x="81" y="482"/>
                    <a:pt x="85" y="486"/>
                  </a:cubicBezTo>
                  <a:cubicBezTo>
                    <a:pt x="102" y="504"/>
                    <a:pt x="131" y="536"/>
                    <a:pt x="151" y="568"/>
                  </a:cubicBezTo>
                  <a:cubicBezTo>
                    <a:pt x="180" y="615"/>
                    <a:pt x="165" y="681"/>
                    <a:pt x="232" y="681"/>
                  </a:cubicBezTo>
                  <a:cubicBezTo>
                    <a:pt x="275" y="681"/>
                    <a:pt x="275" y="681"/>
                    <a:pt x="275" y="681"/>
                  </a:cubicBezTo>
                  <a:cubicBezTo>
                    <a:pt x="289" y="681"/>
                    <a:pt x="289" y="681"/>
                    <a:pt x="289" y="681"/>
                  </a:cubicBezTo>
                  <a:cubicBezTo>
                    <a:pt x="332" y="681"/>
                    <a:pt x="332" y="681"/>
                    <a:pt x="332" y="681"/>
                  </a:cubicBezTo>
                  <a:cubicBezTo>
                    <a:pt x="399" y="681"/>
                    <a:pt x="385" y="615"/>
                    <a:pt x="414" y="568"/>
                  </a:cubicBezTo>
                  <a:cubicBezTo>
                    <a:pt x="433" y="538"/>
                    <a:pt x="460" y="507"/>
                    <a:pt x="477" y="488"/>
                  </a:cubicBezTo>
                  <a:cubicBezTo>
                    <a:pt x="531" y="437"/>
                    <a:pt x="565" y="364"/>
                    <a:pt x="565" y="283"/>
                  </a:cubicBezTo>
                  <a:cubicBezTo>
                    <a:pt x="565" y="127"/>
                    <a:pt x="439" y="0"/>
                    <a:pt x="282" y="0"/>
                  </a:cubicBezTo>
                  <a:close/>
                  <a:moveTo>
                    <a:pt x="388" y="410"/>
                  </a:moveTo>
                  <a:cubicBezTo>
                    <a:pt x="379" y="420"/>
                    <a:pt x="364" y="438"/>
                    <a:pt x="354" y="455"/>
                  </a:cubicBezTo>
                  <a:cubicBezTo>
                    <a:pt x="338" y="482"/>
                    <a:pt x="346" y="520"/>
                    <a:pt x="309" y="520"/>
                  </a:cubicBezTo>
                  <a:cubicBezTo>
                    <a:pt x="286" y="520"/>
                    <a:pt x="286" y="520"/>
                    <a:pt x="286" y="520"/>
                  </a:cubicBezTo>
                  <a:cubicBezTo>
                    <a:pt x="279" y="520"/>
                    <a:pt x="279" y="520"/>
                    <a:pt x="279" y="520"/>
                  </a:cubicBezTo>
                  <a:cubicBezTo>
                    <a:pt x="255" y="520"/>
                    <a:pt x="255" y="520"/>
                    <a:pt x="255" y="520"/>
                  </a:cubicBezTo>
                  <a:cubicBezTo>
                    <a:pt x="219" y="520"/>
                    <a:pt x="227" y="482"/>
                    <a:pt x="211" y="455"/>
                  </a:cubicBezTo>
                  <a:cubicBezTo>
                    <a:pt x="201" y="437"/>
                    <a:pt x="185" y="419"/>
                    <a:pt x="176" y="408"/>
                  </a:cubicBezTo>
                  <a:cubicBezTo>
                    <a:pt x="173" y="406"/>
                    <a:pt x="171" y="403"/>
                    <a:pt x="169" y="401"/>
                  </a:cubicBezTo>
                  <a:cubicBezTo>
                    <a:pt x="169" y="401"/>
                    <a:pt x="168" y="400"/>
                    <a:pt x="168" y="400"/>
                  </a:cubicBezTo>
                  <a:cubicBezTo>
                    <a:pt x="168" y="400"/>
                    <a:pt x="168" y="400"/>
                    <a:pt x="168" y="400"/>
                  </a:cubicBezTo>
                  <a:cubicBezTo>
                    <a:pt x="144" y="371"/>
                    <a:pt x="129" y="333"/>
                    <a:pt x="129" y="292"/>
                  </a:cubicBezTo>
                  <a:cubicBezTo>
                    <a:pt x="129" y="202"/>
                    <a:pt x="198" y="129"/>
                    <a:pt x="282" y="129"/>
                  </a:cubicBezTo>
                  <a:cubicBezTo>
                    <a:pt x="367" y="129"/>
                    <a:pt x="436" y="202"/>
                    <a:pt x="436" y="292"/>
                  </a:cubicBezTo>
                  <a:cubicBezTo>
                    <a:pt x="436" y="338"/>
                    <a:pt x="417" y="380"/>
                    <a:pt x="388" y="41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accent1"/>
                </a:solidFill>
              </a:endParaRPr>
            </a:p>
          </p:txBody>
        </p:sp>
        <p:sp>
          <p:nvSpPr>
            <p:cNvPr id="11" name="Freeform 21"/>
            <p:cNvSpPr/>
            <p:nvPr/>
          </p:nvSpPr>
          <p:spPr bwMode="auto">
            <a:xfrm>
              <a:off x="442" y="1621"/>
              <a:ext cx="449" cy="108"/>
            </a:xfrm>
            <a:custGeom>
              <a:avLst/>
              <a:gdLst>
                <a:gd name="T0" fmla="*/ 168 w 190"/>
                <a:gd name="T1" fmla="*/ 0 h 46"/>
                <a:gd name="T2" fmla="*/ 20 w 190"/>
                <a:gd name="T3" fmla="*/ 0 h 46"/>
                <a:gd name="T4" fmla="*/ 0 w 190"/>
                <a:gd name="T5" fmla="*/ 23 h 46"/>
                <a:gd name="T6" fmla="*/ 0 w 190"/>
                <a:gd name="T7" fmla="*/ 24 h 46"/>
                <a:gd name="T8" fmla="*/ 20 w 190"/>
                <a:gd name="T9" fmla="*/ 46 h 46"/>
                <a:gd name="T10" fmla="*/ 168 w 190"/>
                <a:gd name="T11" fmla="*/ 46 h 46"/>
                <a:gd name="T12" fmla="*/ 190 w 190"/>
                <a:gd name="T13" fmla="*/ 24 h 46"/>
                <a:gd name="T14" fmla="*/ 190 w 190"/>
                <a:gd name="T15" fmla="*/ 23 h 46"/>
                <a:gd name="T16" fmla="*/ 168 w 190"/>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6">
                  <a:moveTo>
                    <a:pt x="168" y="0"/>
                  </a:moveTo>
                  <a:cubicBezTo>
                    <a:pt x="20" y="0"/>
                    <a:pt x="20" y="0"/>
                    <a:pt x="20" y="0"/>
                  </a:cubicBezTo>
                  <a:cubicBezTo>
                    <a:pt x="9" y="0"/>
                    <a:pt x="0" y="12"/>
                    <a:pt x="0" y="23"/>
                  </a:cubicBezTo>
                  <a:cubicBezTo>
                    <a:pt x="0" y="24"/>
                    <a:pt x="0" y="24"/>
                    <a:pt x="0" y="24"/>
                  </a:cubicBezTo>
                  <a:cubicBezTo>
                    <a:pt x="0" y="35"/>
                    <a:pt x="9" y="46"/>
                    <a:pt x="20" y="46"/>
                  </a:cubicBezTo>
                  <a:cubicBezTo>
                    <a:pt x="168" y="46"/>
                    <a:pt x="168" y="46"/>
                    <a:pt x="168" y="46"/>
                  </a:cubicBezTo>
                  <a:cubicBezTo>
                    <a:pt x="180" y="46"/>
                    <a:pt x="190" y="35"/>
                    <a:pt x="190" y="24"/>
                  </a:cubicBezTo>
                  <a:cubicBezTo>
                    <a:pt x="190" y="23"/>
                    <a:pt x="190" y="23"/>
                    <a:pt x="190" y="23"/>
                  </a:cubicBezTo>
                  <a:cubicBezTo>
                    <a:pt x="190" y="12"/>
                    <a:pt x="180" y="0"/>
                    <a:pt x="168"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2" name="Freeform 22"/>
            <p:cNvSpPr/>
            <p:nvPr/>
          </p:nvSpPr>
          <p:spPr bwMode="auto">
            <a:xfrm>
              <a:off x="442" y="1748"/>
              <a:ext cx="449" cy="199"/>
            </a:xfrm>
            <a:custGeom>
              <a:avLst/>
              <a:gdLst>
                <a:gd name="T0" fmla="*/ 168 w 190"/>
                <a:gd name="T1" fmla="*/ 0 h 84"/>
                <a:gd name="T2" fmla="*/ 20 w 190"/>
                <a:gd name="T3" fmla="*/ 0 h 84"/>
                <a:gd name="T4" fmla="*/ 0 w 190"/>
                <a:gd name="T5" fmla="*/ 22 h 84"/>
                <a:gd name="T6" fmla="*/ 0 w 190"/>
                <a:gd name="T7" fmla="*/ 22 h 84"/>
                <a:gd name="T8" fmla="*/ 20 w 190"/>
                <a:gd name="T9" fmla="*/ 41 h 84"/>
                <a:gd name="T10" fmla="*/ 48 w 190"/>
                <a:gd name="T11" fmla="*/ 41 h 84"/>
                <a:gd name="T12" fmla="*/ 48 w 190"/>
                <a:gd name="T13" fmla="*/ 46 h 84"/>
                <a:gd name="T14" fmla="*/ 95 w 190"/>
                <a:gd name="T15" fmla="*/ 84 h 84"/>
                <a:gd name="T16" fmla="*/ 141 w 190"/>
                <a:gd name="T17" fmla="*/ 46 h 84"/>
                <a:gd name="T18" fmla="*/ 141 w 190"/>
                <a:gd name="T19" fmla="*/ 41 h 84"/>
                <a:gd name="T20" fmla="*/ 168 w 190"/>
                <a:gd name="T21" fmla="*/ 41 h 84"/>
                <a:gd name="T22" fmla="*/ 190 w 190"/>
                <a:gd name="T23" fmla="*/ 22 h 84"/>
                <a:gd name="T24" fmla="*/ 190 w 190"/>
                <a:gd name="T25" fmla="*/ 22 h 84"/>
                <a:gd name="T26" fmla="*/ 168 w 19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4">
                  <a:moveTo>
                    <a:pt x="168" y="0"/>
                  </a:moveTo>
                  <a:cubicBezTo>
                    <a:pt x="20" y="0"/>
                    <a:pt x="20" y="0"/>
                    <a:pt x="20" y="0"/>
                  </a:cubicBezTo>
                  <a:cubicBezTo>
                    <a:pt x="9" y="0"/>
                    <a:pt x="0" y="11"/>
                    <a:pt x="0" y="22"/>
                  </a:cubicBezTo>
                  <a:cubicBezTo>
                    <a:pt x="0" y="22"/>
                    <a:pt x="0" y="22"/>
                    <a:pt x="0" y="22"/>
                  </a:cubicBezTo>
                  <a:cubicBezTo>
                    <a:pt x="0" y="33"/>
                    <a:pt x="9" y="41"/>
                    <a:pt x="20" y="41"/>
                  </a:cubicBezTo>
                  <a:cubicBezTo>
                    <a:pt x="48" y="41"/>
                    <a:pt x="48" y="41"/>
                    <a:pt x="48" y="41"/>
                  </a:cubicBezTo>
                  <a:cubicBezTo>
                    <a:pt x="48" y="43"/>
                    <a:pt x="48" y="44"/>
                    <a:pt x="48" y="46"/>
                  </a:cubicBezTo>
                  <a:cubicBezTo>
                    <a:pt x="48" y="67"/>
                    <a:pt x="69" y="84"/>
                    <a:pt x="95" y="84"/>
                  </a:cubicBezTo>
                  <a:cubicBezTo>
                    <a:pt x="120" y="84"/>
                    <a:pt x="141" y="67"/>
                    <a:pt x="141" y="46"/>
                  </a:cubicBezTo>
                  <a:cubicBezTo>
                    <a:pt x="141" y="44"/>
                    <a:pt x="141" y="43"/>
                    <a:pt x="141" y="41"/>
                  </a:cubicBezTo>
                  <a:cubicBezTo>
                    <a:pt x="168" y="41"/>
                    <a:pt x="168" y="41"/>
                    <a:pt x="168" y="41"/>
                  </a:cubicBezTo>
                  <a:cubicBezTo>
                    <a:pt x="180" y="41"/>
                    <a:pt x="190" y="33"/>
                    <a:pt x="190" y="22"/>
                  </a:cubicBezTo>
                  <a:cubicBezTo>
                    <a:pt x="190" y="22"/>
                    <a:pt x="190" y="22"/>
                    <a:pt x="190" y="22"/>
                  </a:cubicBezTo>
                  <a:cubicBezTo>
                    <a:pt x="190" y="11"/>
                    <a:pt x="180" y="0"/>
                    <a:pt x="168"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3" name="Freeform 23"/>
            <p:cNvSpPr>
              <a:spLocks noEditPoints="1"/>
            </p:cNvSpPr>
            <p:nvPr/>
          </p:nvSpPr>
          <p:spPr bwMode="auto">
            <a:xfrm>
              <a:off x="560" y="605"/>
              <a:ext cx="215" cy="276"/>
            </a:xfrm>
            <a:custGeom>
              <a:avLst/>
              <a:gdLst>
                <a:gd name="T0" fmla="*/ 88 w 91"/>
                <a:gd name="T1" fmla="*/ 0 h 117"/>
                <a:gd name="T2" fmla="*/ 3 w 91"/>
                <a:gd name="T3" fmla="*/ 0 h 117"/>
                <a:gd name="T4" fmla="*/ 0 w 91"/>
                <a:gd name="T5" fmla="*/ 3 h 117"/>
                <a:gd name="T6" fmla="*/ 0 w 91"/>
                <a:gd name="T7" fmla="*/ 114 h 117"/>
                <a:gd name="T8" fmla="*/ 3 w 91"/>
                <a:gd name="T9" fmla="*/ 116 h 117"/>
                <a:gd name="T10" fmla="*/ 43 w 91"/>
                <a:gd name="T11" fmla="*/ 92 h 117"/>
                <a:gd name="T12" fmla="*/ 48 w 91"/>
                <a:gd name="T13" fmla="*/ 92 h 117"/>
                <a:gd name="T14" fmla="*/ 88 w 91"/>
                <a:gd name="T15" fmla="*/ 116 h 117"/>
                <a:gd name="T16" fmla="*/ 91 w 91"/>
                <a:gd name="T17" fmla="*/ 114 h 117"/>
                <a:gd name="T18" fmla="*/ 91 w 91"/>
                <a:gd name="T19" fmla="*/ 3 h 117"/>
                <a:gd name="T20" fmla="*/ 88 w 91"/>
                <a:gd name="T21" fmla="*/ 0 h 117"/>
                <a:gd name="T22" fmla="*/ 65 w 91"/>
                <a:gd name="T23" fmla="*/ 49 h 117"/>
                <a:gd name="T24" fmla="*/ 62 w 91"/>
                <a:gd name="T25" fmla="*/ 53 h 117"/>
                <a:gd name="T26" fmla="*/ 50 w 91"/>
                <a:gd name="T27" fmla="*/ 53 h 117"/>
                <a:gd name="T28" fmla="*/ 50 w 91"/>
                <a:gd name="T29" fmla="*/ 64 h 117"/>
                <a:gd name="T30" fmla="*/ 47 w 91"/>
                <a:gd name="T31" fmla="*/ 67 h 117"/>
                <a:gd name="T32" fmla="*/ 44 w 91"/>
                <a:gd name="T33" fmla="*/ 67 h 117"/>
                <a:gd name="T34" fmla="*/ 41 w 91"/>
                <a:gd name="T35" fmla="*/ 64 h 117"/>
                <a:gd name="T36" fmla="*/ 41 w 91"/>
                <a:gd name="T37" fmla="*/ 53 h 117"/>
                <a:gd name="T38" fmla="*/ 29 w 91"/>
                <a:gd name="T39" fmla="*/ 53 h 117"/>
                <a:gd name="T40" fmla="*/ 26 w 91"/>
                <a:gd name="T41" fmla="*/ 49 h 117"/>
                <a:gd name="T42" fmla="*/ 26 w 91"/>
                <a:gd name="T43" fmla="*/ 46 h 117"/>
                <a:gd name="T44" fmla="*/ 29 w 91"/>
                <a:gd name="T45" fmla="*/ 43 h 117"/>
                <a:gd name="T46" fmla="*/ 41 w 91"/>
                <a:gd name="T47" fmla="*/ 43 h 117"/>
                <a:gd name="T48" fmla="*/ 41 w 91"/>
                <a:gd name="T49" fmla="*/ 31 h 117"/>
                <a:gd name="T50" fmla="*/ 44 w 91"/>
                <a:gd name="T51" fmla="*/ 28 h 117"/>
                <a:gd name="T52" fmla="*/ 47 w 91"/>
                <a:gd name="T53" fmla="*/ 28 h 117"/>
                <a:gd name="T54" fmla="*/ 50 w 91"/>
                <a:gd name="T55" fmla="*/ 31 h 117"/>
                <a:gd name="T56" fmla="*/ 50 w 91"/>
                <a:gd name="T57" fmla="*/ 43 h 117"/>
                <a:gd name="T58" fmla="*/ 62 w 91"/>
                <a:gd name="T59" fmla="*/ 43 h 117"/>
                <a:gd name="T60" fmla="*/ 65 w 91"/>
                <a:gd name="T61" fmla="*/ 46 h 117"/>
                <a:gd name="T62" fmla="*/ 65 w 91"/>
                <a:gd name="T63" fmla="*/ 4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17">
                  <a:moveTo>
                    <a:pt x="88" y="0"/>
                  </a:moveTo>
                  <a:cubicBezTo>
                    <a:pt x="3" y="0"/>
                    <a:pt x="3" y="0"/>
                    <a:pt x="3" y="0"/>
                  </a:cubicBezTo>
                  <a:cubicBezTo>
                    <a:pt x="1" y="0"/>
                    <a:pt x="0" y="1"/>
                    <a:pt x="0" y="3"/>
                  </a:cubicBezTo>
                  <a:cubicBezTo>
                    <a:pt x="0" y="114"/>
                    <a:pt x="0" y="114"/>
                    <a:pt x="0" y="114"/>
                  </a:cubicBezTo>
                  <a:cubicBezTo>
                    <a:pt x="0" y="116"/>
                    <a:pt x="1" y="117"/>
                    <a:pt x="3" y="116"/>
                  </a:cubicBezTo>
                  <a:cubicBezTo>
                    <a:pt x="43" y="92"/>
                    <a:pt x="43" y="92"/>
                    <a:pt x="43" y="92"/>
                  </a:cubicBezTo>
                  <a:cubicBezTo>
                    <a:pt x="44" y="91"/>
                    <a:pt x="47" y="91"/>
                    <a:pt x="48" y="92"/>
                  </a:cubicBezTo>
                  <a:cubicBezTo>
                    <a:pt x="88" y="116"/>
                    <a:pt x="88" y="116"/>
                    <a:pt x="88" y="116"/>
                  </a:cubicBezTo>
                  <a:cubicBezTo>
                    <a:pt x="90" y="117"/>
                    <a:pt x="91" y="116"/>
                    <a:pt x="91" y="114"/>
                  </a:cubicBezTo>
                  <a:cubicBezTo>
                    <a:pt x="91" y="3"/>
                    <a:pt x="91" y="3"/>
                    <a:pt x="91" y="3"/>
                  </a:cubicBezTo>
                  <a:cubicBezTo>
                    <a:pt x="91" y="1"/>
                    <a:pt x="89" y="0"/>
                    <a:pt x="88" y="0"/>
                  </a:cubicBezTo>
                  <a:close/>
                  <a:moveTo>
                    <a:pt x="65" y="49"/>
                  </a:moveTo>
                  <a:cubicBezTo>
                    <a:pt x="65" y="51"/>
                    <a:pt x="64" y="53"/>
                    <a:pt x="62" y="53"/>
                  </a:cubicBezTo>
                  <a:cubicBezTo>
                    <a:pt x="50" y="53"/>
                    <a:pt x="50" y="53"/>
                    <a:pt x="50" y="53"/>
                  </a:cubicBezTo>
                  <a:cubicBezTo>
                    <a:pt x="50" y="64"/>
                    <a:pt x="50" y="64"/>
                    <a:pt x="50" y="64"/>
                  </a:cubicBezTo>
                  <a:cubicBezTo>
                    <a:pt x="50" y="66"/>
                    <a:pt x="49" y="67"/>
                    <a:pt x="47" y="67"/>
                  </a:cubicBezTo>
                  <a:cubicBezTo>
                    <a:pt x="44" y="67"/>
                    <a:pt x="44" y="67"/>
                    <a:pt x="44" y="67"/>
                  </a:cubicBezTo>
                  <a:cubicBezTo>
                    <a:pt x="42" y="67"/>
                    <a:pt x="41" y="66"/>
                    <a:pt x="41" y="64"/>
                  </a:cubicBezTo>
                  <a:cubicBezTo>
                    <a:pt x="41" y="53"/>
                    <a:pt x="41" y="53"/>
                    <a:pt x="41" y="53"/>
                  </a:cubicBezTo>
                  <a:cubicBezTo>
                    <a:pt x="29" y="53"/>
                    <a:pt x="29" y="53"/>
                    <a:pt x="29" y="53"/>
                  </a:cubicBezTo>
                  <a:cubicBezTo>
                    <a:pt x="27" y="53"/>
                    <a:pt x="26" y="51"/>
                    <a:pt x="26" y="49"/>
                  </a:cubicBezTo>
                  <a:cubicBezTo>
                    <a:pt x="26" y="46"/>
                    <a:pt x="26" y="46"/>
                    <a:pt x="26" y="46"/>
                  </a:cubicBezTo>
                  <a:cubicBezTo>
                    <a:pt x="26" y="44"/>
                    <a:pt x="27" y="43"/>
                    <a:pt x="29" y="43"/>
                  </a:cubicBezTo>
                  <a:cubicBezTo>
                    <a:pt x="41" y="43"/>
                    <a:pt x="41" y="43"/>
                    <a:pt x="41" y="43"/>
                  </a:cubicBezTo>
                  <a:cubicBezTo>
                    <a:pt x="41" y="31"/>
                    <a:pt x="41" y="31"/>
                    <a:pt x="41" y="31"/>
                  </a:cubicBezTo>
                  <a:cubicBezTo>
                    <a:pt x="41" y="29"/>
                    <a:pt x="42" y="28"/>
                    <a:pt x="44" y="28"/>
                  </a:cubicBezTo>
                  <a:cubicBezTo>
                    <a:pt x="47" y="28"/>
                    <a:pt x="47" y="28"/>
                    <a:pt x="47" y="28"/>
                  </a:cubicBezTo>
                  <a:cubicBezTo>
                    <a:pt x="49" y="28"/>
                    <a:pt x="50" y="29"/>
                    <a:pt x="50" y="31"/>
                  </a:cubicBezTo>
                  <a:cubicBezTo>
                    <a:pt x="50" y="43"/>
                    <a:pt x="50" y="43"/>
                    <a:pt x="50" y="43"/>
                  </a:cubicBezTo>
                  <a:cubicBezTo>
                    <a:pt x="62" y="43"/>
                    <a:pt x="62" y="43"/>
                    <a:pt x="62" y="43"/>
                  </a:cubicBezTo>
                  <a:cubicBezTo>
                    <a:pt x="64" y="43"/>
                    <a:pt x="65" y="44"/>
                    <a:pt x="65" y="46"/>
                  </a:cubicBezTo>
                  <a:lnTo>
                    <a:pt x="65" y="49"/>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bg1">
                    <a:lumMod val="50000"/>
                  </a:schemeClr>
                </a:solidFill>
              </a:endParaRPr>
            </a:p>
          </p:txBody>
        </p:sp>
        <p:sp>
          <p:nvSpPr>
            <p:cNvPr id="14" name="Freeform 24"/>
            <p:cNvSpPr/>
            <p:nvPr/>
          </p:nvSpPr>
          <p:spPr bwMode="auto">
            <a:xfrm>
              <a:off x="621" y="543"/>
              <a:ext cx="215" cy="279"/>
            </a:xfrm>
            <a:custGeom>
              <a:avLst/>
              <a:gdLst>
                <a:gd name="T0" fmla="*/ 87 w 91"/>
                <a:gd name="T1" fmla="*/ 0 h 118"/>
                <a:gd name="T2" fmla="*/ 91 w 91"/>
                <a:gd name="T3" fmla="*/ 3 h 118"/>
                <a:gd name="T4" fmla="*/ 91 w 91"/>
                <a:gd name="T5" fmla="*/ 115 h 118"/>
                <a:gd name="T6" fmla="*/ 88 w 91"/>
                <a:gd name="T7" fmla="*/ 117 h 118"/>
                <a:gd name="T8" fmla="*/ 77 w 91"/>
                <a:gd name="T9" fmla="*/ 109 h 118"/>
                <a:gd name="T10" fmla="*/ 75 w 91"/>
                <a:gd name="T11" fmla="*/ 104 h 118"/>
                <a:gd name="T12" fmla="*/ 75 w 91"/>
                <a:gd name="T13" fmla="*/ 19 h 118"/>
                <a:gd name="T14" fmla="*/ 71 w 91"/>
                <a:gd name="T15" fmla="*/ 16 h 118"/>
                <a:gd name="T16" fmla="*/ 3 w 91"/>
                <a:gd name="T17" fmla="*/ 16 h 118"/>
                <a:gd name="T18" fmla="*/ 0 w 91"/>
                <a:gd name="T19" fmla="*/ 13 h 118"/>
                <a:gd name="T20" fmla="*/ 0 w 91"/>
                <a:gd name="T21" fmla="*/ 3 h 118"/>
                <a:gd name="T22" fmla="*/ 3 w 91"/>
                <a:gd name="T23" fmla="*/ 0 h 118"/>
                <a:gd name="T24" fmla="*/ 87 w 91"/>
                <a:gd name="T2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8">
                  <a:moveTo>
                    <a:pt x="87" y="0"/>
                  </a:moveTo>
                  <a:cubicBezTo>
                    <a:pt x="89" y="0"/>
                    <a:pt x="91" y="2"/>
                    <a:pt x="91" y="3"/>
                  </a:cubicBezTo>
                  <a:cubicBezTo>
                    <a:pt x="91" y="115"/>
                    <a:pt x="91" y="115"/>
                    <a:pt x="91" y="115"/>
                  </a:cubicBezTo>
                  <a:cubicBezTo>
                    <a:pt x="91" y="117"/>
                    <a:pt x="89" y="118"/>
                    <a:pt x="88" y="117"/>
                  </a:cubicBezTo>
                  <a:cubicBezTo>
                    <a:pt x="77" y="109"/>
                    <a:pt x="77" y="109"/>
                    <a:pt x="77" y="109"/>
                  </a:cubicBezTo>
                  <a:cubicBezTo>
                    <a:pt x="76" y="108"/>
                    <a:pt x="75" y="106"/>
                    <a:pt x="75" y="104"/>
                  </a:cubicBezTo>
                  <a:cubicBezTo>
                    <a:pt x="75" y="19"/>
                    <a:pt x="75" y="19"/>
                    <a:pt x="75" y="19"/>
                  </a:cubicBezTo>
                  <a:cubicBezTo>
                    <a:pt x="75" y="18"/>
                    <a:pt x="73" y="16"/>
                    <a:pt x="71" y="16"/>
                  </a:cubicBezTo>
                  <a:cubicBezTo>
                    <a:pt x="3" y="16"/>
                    <a:pt x="3" y="16"/>
                    <a:pt x="3" y="16"/>
                  </a:cubicBezTo>
                  <a:cubicBezTo>
                    <a:pt x="1" y="16"/>
                    <a:pt x="0" y="15"/>
                    <a:pt x="0" y="13"/>
                  </a:cubicBezTo>
                  <a:cubicBezTo>
                    <a:pt x="0" y="3"/>
                    <a:pt x="0" y="3"/>
                    <a:pt x="0" y="3"/>
                  </a:cubicBezTo>
                  <a:cubicBezTo>
                    <a:pt x="0" y="2"/>
                    <a:pt x="1" y="0"/>
                    <a:pt x="3" y="0"/>
                  </a:cubicBezTo>
                  <a:lnTo>
                    <a:pt x="8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15" name="Freeform 31"/>
          <p:cNvSpPr>
            <a:spLocks noEditPoints="1"/>
          </p:cNvSpPr>
          <p:nvPr/>
        </p:nvSpPr>
        <p:spPr bwMode="auto">
          <a:xfrm>
            <a:off x="8518375" y="3334225"/>
            <a:ext cx="198967" cy="169385"/>
          </a:xfrm>
          <a:custGeom>
            <a:avLst/>
            <a:gdLst>
              <a:gd name="T0" fmla="*/ 52 w 54"/>
              <a:gd name="T1" fmla="*/ 0 h 47"/>
              <a:gd name="T2" fmla="*/ 11 w 54"/>
              <a:gd name="T3" fmla="*/ 0 h 47"/>
              <a:gd name="T4" fmla="*/ 9 w 54"/>
              <a:gd name="T5" fmla="*/ 2 h 47"/>
              <a:gd name="T6" fmla="*/ 9 w 54"/>
              <a:gd name="T7" fmla="*/ 4 h 47"/>
              <a:gd name="T8" fmla="*/ 9 w 54"/>
              <a:gd name="T9" fmla="*/ 5 h 47"/>
              <a:gd name="T10" fmla="*/ 9 w 54"/>
              <a:gd name="T11" fmla="*/ 6 h 47"/>
              <a:gd name="T12" fmla="*/ 9 w 54"/>
              <a:gd name="T13" fmla="*/ 9 h 47"/>
              <a:gd name="T14" fmla="*/ 10 w 54"/>
              <a:gd name="T15" fmla="*/ 9 h 47"/>
              <a:gd name="T16" fmla="*/ 2 w 54"/>
              <a:gd name="T17" fmla="*/ 9 h 47"/>
              <a:gd name="T18" fmla="*/ 0 w 54"/>
              <a:gd name="T19" fmla="*/ 11 h 47"/>
              <a:gd name="T20" fmla="*/ 0 w 54"/>
              <a:gd name="T21" fmla="*/ 45 h 47"/>
              <a:gd name="T22" fmla="*/ 2 w 54"/>
              <a:gd name="T23" fmla="*/ 47 h 47"/>
              <a:gd name="T24" fmla="*/ 43 w 54"/>
              <a:gd name="T25" fmla="*/ 47 h 47"/>
              <a:gd name="T26" fmla="*/ 45 w 54"/>
              <a:gd name="T27" fmla="*/ 45 h 47"/>
              <a:gd name="T28" fmla="*/ 45 w 54"/>
              <a:gd name="T29" fmla="*/ 38 h 47"/>
              <a:gd name="T30" fmla="*/ 52 w 54"/>
              <a:gd name="T31" fmla="*/ 38 h 47"/>
              <a:gd name="T32" fmla="*/ 54 w 54"/>
              <a:gd name="T33" fmla="*/ 36 h 47"/>
              <a:gd name="T34" fmla="*/ 54 w 54"/>
              <a:gd name="T35" fmla="*/ 34 h 47"/>
              <a:gd name="T36" fmla="*/ 54 w 54"/>
              <a:gd name="T37" fmla="*/ 33 h 47"/>
              <a:gd name="T38" fmla="*/ 54 w 54"/>
              <a:gd name="T39" fmla="*/ 31 h 47"/>
              <a:gd name="T40" fmla="*/ 54 w 54"/>
              <a:gd name="T41" fmla="*/ 7 h 47"/>
              <a:gd name="T42" fmla="*/ 54 w 54"/>
              <a:gd name="T43" fmla="*/ 5 h 47"/>
              <a:gd name="T44" fmla="*/ 54 w 54"/>
              <a:gd name="T45" fmla="*/ 4 h 47"/>
              <a:gd name="T46" fmla="*/ 54 w 54"/>
              <a:gd name="T47" fmla="*/ 2 h 47"/>
              <a:gd name="T48" fmla="*/ 52 w 54"/>
              <a:gd name="T49" fmla="*/ 0 h 47"/>
              <a:gd name="T50" fmla="*/ 26 w 54"/>
              <a:gd name="T51" fmla="*/ 22 h 47"/>
              <a:gd name="T52" fmla="*/ 30 w 54"/>
              <a:gd name="T53" fmla="*/ 18 h 47"/>
              <a:gd name="T54" fmla="*/ 34 w 54"/>
              <a:gd name="T55" fmla="*/ 22 h 47"/>
              <a:gd name="T56" fmla="*/ 30 w 54"/>
              <a:gd name="T57" fmla="*/ 26 h 47"/>
              <a:gd name="T58" fmla="*/ 26 w 54"/>
              <a:gd name="T59" fmla="*/ 22 h 47"/>
              <a:gd name="T60" fmla="*/ 38 w 54"/>
              <a:gd name="T61" fmla="*/ 42 h 47"/>
              <a:gd name="T62" fmla="*/ 7 w 54"/>
              <a:gd name="T63" fmla="*/ 42 h 47"/>
              <a:gd name="T64" fmla="*/ 5 w 54"/>
              <a:gd name="T65" fmla="*/ 40 h 47"/>
              <a:gd name="T66" fmla="*/ 5 w 54"/>
              <a:gd name="T67" fmla="*/ 37 h 47"/>
              <a:gd name="T68" fmla="*/ 5 w 54"/>
              <a:gd name="T69" fmla="*/ 36 h 47"/>
              <a:gd name="T70" fmla="*/ 6 w 54"/>
              <a:gd name="T71" fmla="*/ 34 h 47"/>
              <a:gd name="T72" fmla="*/ 20 w 54"/>
              <a:gd name="T73" fmla="*/ 29 h 47"/>
              <a:gd name="T74" fmla="*/ 23 w 54"/>
              <a:gd name="T75" fmla="*/ 30 h 47"/>
              <a:gd name="T76" fmla="*/ 26 w 54"/>
              <a:gd name="T77" fmla="*/ 32 h 47"/>
              <a:gd name="T78" fmla="*/ 38 w 54"/>
              <a:gd name="T79" fmla="*/ 32 h 47"/>
              <a:gd name="T80" fmla="*/ 39 w 54"/>
              <a:gd name="T81" fmla="*/ 32 h 47"/>
              <a:gd name="T82" fmla="*/ 40 w 54"/>
              <a:gd name="T83" fmla="*/ 33 h 47"/>
              <a:gd name="T84" fmla="*/ 40 w 54"/>
              <a:gd name="T85" fmla="*/ 40 h 47"/>
              <a:gd name="T86" fmla="*/ 38 w 54"/>
              <a:gd name="T87" fmla="*/ 42 h 47"/>
              <a:gd name="T88" fmla="*/ 49 w 54"/>
              <a:gd name="T89" fmla="*/ 31 h 47"/>
              <a:gd name="T90" fmla="*/ 48 w 54"/>
              <a:gd name="T91" fmla="*/ 33 h 47"/>
              <a:gd name="T92" fmla="*/ 47 w 54"/>
              <a:gd name="T93" fmla="*/ 33 h 47"/>
              <a:gd name="T94" fmla="*/ 45 w 54"/>
              <a:gd name="T95" fmla="*/ 33 h 47"/>
              <a:gd name="T96" fmla="*/ 45 w 54"/>
              <a:gd name="T97" fmla="*/ 11 h 47"/>
              <a:gd name="T98" fmla="*/ 43 w 54"/>
              <a:gd name="T99" fmla="*/ 9 h 47"/>
              <a:gd name="T100" fmla="*/ 14 w 54"/>
              <a:gd name="T101" fmla="*/ 9 h 47"/>
              <a:gd name="T102" fmla="*/ 14 w 54"/>
              <a:gd name="T103" fmla="*/ 9 h 47"/>
              <a:gd name="T104" fmla="*/ 14 w 54"/>
              <a:gd name="T105" fmla="*/ 7 h 47"/>
              <a:gd name="T106" fmla="*/ 15 w 54"/>
              <a:gd name="T107" fmla="*/ 6 h 47"/>
              <a:gd name="T108" fmla="*/ 16 w 54"/>
              <a:gd name="T109" fmla="*/ 5 h 47"/>
              <a:gd name="T110" fmla="*/ 47 w 54"/>
              <a:gd name="T111" fmla="*/ 5 h 47"/>
              <a:gd name="T112" fmla="*/ 49 w 54"/>
              <a:gd name="T113" fmla="*/ 7 h 47"/>
              <a:gd name="T114" fmla="*/ 49 w 54"/>
              <a:gd name="T115"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47">
                <a:moveTo>
                  <a:pt x="52" y="0"/>
                </a:moveTo>
                <a:cubicBezTo>
                  <a:pt x="11" y="0"/>
                  <a:pt x="11" y="0"/>
                  <a:pt x="11" y="0"/>
                </a:cubicBezTo>
                <a:cubicBezTo>
                  <a:pt x="10" y="0"/>
                  <a:pt x="9" y="1"/>
                  <a:pt x="9" y="2"/>
                </a:cubicBezTo>
                <a:cubicBezTo>
                  <a:pt x="9" y="4"/>
                  <a:pt x="9" y="4"/>
                  <a:pt x="9" y="4"/>
                </a:cubicBezTo>
                <a:cubicBezTo>
                  <a:pt x="9" y="4"/>
                  <a:pt x="9" y="5"/>
                  <a:pt x="9" y="5"/>
                </a:cubicBezTo>
                <a:cubicBezTo>
                  <a:pt x="9" y="5"/>
                  <a:pt x="9" y="6"/>
                  <a:pt x="9" y="6"/>
                </a:cubicBezTo>
                <a:cubicBezTo>
                  <a:pt x="9" y="9"/>
                  <a:pt x="9" y="9"/>
                  <a:pt x="9" y="9"/>
                </a:cubicBezTo>
                <a:cubicBezTo>
                  <a:pt x="9" y="9"/>
                  <a:pt x="9" y="9"/>
                  <a:pt x="10" y="9"/>
                </a:cubicBezTo>
                <a:cubicBezTo>
                  <a:pt x="2" y="9"/>
                  <a:pt x="2" y="9"/>
                  <a:pt x="2" y="9"/>
                </a:cubicBezTo>
                <a:cubicBezTo>
                  <a:pt x="1" y="9"/>
                  <a:pt x="0" y="10"/>
                  <a:pt x="0" y="11"/>
                </a:cubicBezTo>
                <a:cubicBezTo>
                  <a:pt x="0" y="45"/>
                  <a:pt x="0" y="45"/>
                  <a:pt x="0" y="45"/>
                </a:cubicBezTo>
                <a:cubicBezTo>
                  <a:pt x="0" y="46"/>
                  <a:pt x="1" y="47"/>
                  <a:pt x="2" y="47"/>
                </a:cubicBezTo>
                <a:cubicBezTo>
                  <a:pt x="43" y="47"/>
                  <a:pt x="43" y="47"/>
                  <a:pt x="43" y="47"/>
                </a:cubicBezTo>
                <a:cubicBezTo>
                  <a:pt x="44" y="47"/>
                  <a:pt x="45" y="46"/>
                  <a:pt x="45" y="45"/>
                </a:cubicBezTo>
                <a:cubicBezTo>
                  <a:pt x="45" y="38"/>
                  <a:pt x="45" y="38"/>
                  <a:pt x="45" y="38"/>
                </a:cubicBezTo>
                <a:cubicBezTo>
                  <a:pt x="52" y="38"/>
                  <a:pt x="52" y="38"/>
                  <a:pt x="52" y="38"/>
                </a:cubicBezTo>
                <a:cubicBezTo>
                  <a:pt x="53" y="38"/>
                  <a:pt x="54" y="37"/>
                  <a:pt x="54" y="36"/>
                </a:cubicBezTo>
                <a:cubicBezTo>
                  <a:pt x="54" y="34"/>
                  <a:pt x="54" y="34"/>
                  <a:pt x="54" y="34"/>
                </a:cubicBezTo>
                <a:cubicBezTo>
                  <a:pt x="54" y="33"/>
                  <a:pt x="54" y="33"/>
                  <a:pt x="54" y="33"/>
                </a:cubicBezTo>
                <a:cubicBezTo>
                  <a:pt x="54" y="33"/>
                  <a:pt x="54" y="32"/>
                  <a:pt x="54" y="31"/>
                </a:cubicBezTo>
                <a:cubicBezTo>
                  <a:pt x="54" y="7"/>
                  <a:pt x="54" y="7"/>
                  <a:pt x="54" y="7"/>
                </a:cubicBezTo>
                <a:cubicBezTo>
                  <a:pt x="54" y="6"/>
                  <a:pt x="54" y="5"/>
                  <a:pt x="54" y="5"/>
                </a:cubicBezTo>
                <a:cubicBezTo>
                  <a:pt x="54" y="5"/>
                  <a:pt x="54" y="4"/>
                  <a:pt x="54" y="4"/>
                </a:cubicBezTo>
                <a:cubicBezTo>
                  <a:pt x="54" y="2"/>
                  <a:pt x="54" y="2"/>
                  <a:pt x="54" y="2"/>
                </a:cubicBezTo>
                <a:cubicBezTo>
                  <a:pt x="54" y="1"/>
                  <a:pt x="53" y="0"/>
                  <a:pt x="52" y="0"/>
                </a:cubicBezTo>
                <a:close/>
                <a:moveTo>
                  <a:pt x="26" y="22"/>
                </a:moveTo>
                <a:cubicBezTo>
                  <a:pt x="26" y="20"/>
                  <a:pt x="28" y="18"/>
                  <a:pt x="30" y="18"/>
                </a:cubicBezTo>
                <a:cubicBezTo>
                  <a:pt x="33" y="18"/>
                  <a:pt x="34" y="20"/>
                  <a:pt x="34" y="22"/>
                </a:cubicBezTo>
                <a:cubicBezTo>
                  <a:pt x="34" y="24"/>
                  <a:pt x="33" y="26"/>
                  <a:pt x="30" y="26"/>
                </a:cubicBezTo>
                <a:cubicBezTo>
                  <a:pt x="28" y="26"/>
                  <a:pt x="26" y="24"/>
                  <a:pt x="26" y="22"/>
                </a:cubicBezTo>
                <a:close/>
                <a:moveTo>
                  <a:pt x="38" y="42"/>
                </a:moveTo>
                <a:cubicBezTo>
                  <a:pt x="7" y="42"/>
                  <a:pt x="7" y="42"/>
                  <a:pt x="7" y="42"/>
                </a:cubicBezTo>
                <a:cubicBezTo>
                  <a:pt x="6" y="42"/>
                  <a:pt x="5" y="41"/>
                  <a:pt x="5" y="40"/>
                </a:cubicBezTo>
                <a:cubicBezTo>
                  <a:pt x="5" y="37"/>
                  <a:pt x="5" y="37"/>
                  <a:pt x="5" y="37"/>
                </a:cubicBezTo>
                <a:cubicBezTo>
                  <a:pt x="5" y="37"/>
                  <a:pt x="5" y="36"/>
                  <a:pt x="5" y="36"/>
                </a:cubicBezTo>
                <a:cubicBezTo>
                  <a:pt x="6" y="35"/>
                  <a:pt x="6" y="35"/>
                  <a:pt x="6" y="34"/>
                </a:cubicBezTo>
                <a:cubicBezTo>
                  <a:pt x="6" y="34"/>
                  <a:pt x="11" y="26"/>
                  <a:pt x="20" y="29"/>
                </a:cubicBezTo>
                <a:cubicBezTo>
                  <a:pt x="21" y="29"/>
                  <a:pt x="22" y="30"/>
                  <a:pt x="23" y="30"/>
                </a:cubicBezTo>
                <a:cubicBezTo>
                  <a:pt x="24" y="31"/>
                  <a:pt x="25" y="31"/>
                  <a:pt x="26" y="32"/>
                </a:cubicBezTo>
                <a:cubicBezTo>
                  <a:pt x="34" y="35"/>
                  <a:pt x="38" y="32"/>
                  <a:pt x="38" y="32"/>
                </a:cubicBezTo>
                <a:cubicBezTo>
                  <a:pt x="38" y="32"/>
                  <a:pt x="38" y="32"/>
                  <a:pt x="39" y="32"/>
                </a:cubicBezTo>
                <a:cubicBezTo>
                  <a:pt x="39" y="32"/>
                  <a:pt x="40" y="32"/>
                  <a:pt x="40" y="33"/>
                </a:cubicBezTo>
                <a:cubicBezTo>
                  <a:pt x="40" y="40"/>
                  <a:pt x="40" y="40"/>
                  <a:pt x="40" y="40"/>
                </a:cubicBezTo>
                <a:cubicBezTo>
                  <a:pt x="40" y="41"/>
                  <a:pt x="39" y="42"/>
                  <a:pt x="38" y="42"/>
                </a:cubicBezTo>
                <a:close/>
                <a:moveTo>
                  <a:pt x="49" y="31"/>
                </a:moveTo>
                <a:cubicBezTo>
                  <a:pt x="49" y="32"/>
                  <a:pt x="48" y="32"/>
                  <a:pt x="48" y="33"/>
                </a:cubicBezTo>
                <a:cubicBezTo>
                  <a:pt x="48" y="33"/>
                  <a:pt x="47" y="33"/>
                  <a:pt x="47" y="33"/>
                </a:cubicBezTo>
                <a:cubicBezTo>
                  <a:pt x="45" y="33"/>
                  <a:pt x="45" y="33"/>
                  <a:pt x="45" y="33"/>
                </a:cubicBezTo>
                <a:cubicBezTo>
                  <a:pt x="45" y="11"/>
                  <a:pt x="45" y="11"/>
                  <a:pt x="45" y="11"/>
                </a:cubicBezTo>
                <a:cubicBezTo>
                  <a:pt x="45" y="10"/>
                  <a:pt x="44" y="9"/>
                  <a:pt x="43" y="9"/>
                </a:cubicBezTo>
                <a:cubicBezTo>
                  <a:pt x="14" y="9"/>
                  <a:pt x="14" y="9"/>
                  <a:pt x="14" y="9"/>
                </a:cubicBezTo>
                <a:cubicBezTo>
                  <a:pt x="14" y="9"/>
                  <a:pt x="14" y="9"/>
                  <a:pt x="14" y="9"/>
                </a:cubicBezTo>
                <a:cubicBezTo>
                  <a:pt x="14" y="7"/>
                  <a:pt x="14" y="7"/>
                  <a:pt x="14" y="7"/>
                </a:cubicBezTo>
                <a:cubicBezTo>
                  <a:pt x="14" y="7"/>
                  <a:pt x="14" y="6"/>
                  <a:pt x="15" y="6"/>
                </a:cubicBezTo>
                <a:cubicBezTo>
                  <a:pt x="15" y="6"/>
                  <a:pt x="15" y="5"/>
                  <a:pt x="16" y="5"/>
                </a:cubicBezTo>
                <a:cubicBezTo>
                  <a:pt x="47" y="5"/>
                  <a:pt x="47" y="5"/>
                  <a:pt x="47" y="5"/>
                </a:cubicBezTo>
                <a:cubicBezTo>
                  <a:pt x="48" y="5"/>
                  <a:pt x="49" y="6"/>
                  <a:pt x="49" y="7"/>
                </a:cubicBezTo>
                <a:lnTo>
                  <a:pt x="49"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16" name="Group 35"/>
          <p:cNvGrpSpPr/>
          <p:nvPr/>
        </p:nvGrpSpPr>
        <p:grpSpPr bwMode="auto">
          <a:xfrm>
            <a:off x="2801920" y="2779139"/>
            <a:ext cx="279400" cy="347240"/>
            <a:chOff x="0" y="0"/>
            <a:chExt cx="156" cy="194"/>
          </a:xfrm>
        </p:grpSpPr>
        <p:sp>
          <p:nvSpPr>
            <p:cNvPr id="17" name="Freeform 36"/>
            <p:cNvSpPr/>
            <p:nvPr/>
          </p:nvSpPr>
          <p:spPr bwMode="auto">
            <a:xfrm>
              <a:off x="0" y="69"/>
              <a:ext cx="156" cy="125"/>
            </a:xfrm>
            <a:custGeom>
              <a:avLst/>
              <a:gdLst>
                <a:gd name="T0" fmla="*/ 66 w 66"/>
                <a:gd name="T1" fmla="*/ 9 h 53"/>
                <a:gd name="T2" fmla="*/ 45 w 66"/>
                <a:gd name="T3" fmla="*/ 48 h 53"/>
                <a:gd name="T4" fmla="*/ 33 w 66"/>
                <a:gd name="T5" fmla="*/ 53 h 53"/>
                <a:gd name="T6" fmla="*/ 27 w 66"/>
                <a:gd name="T7" fmla="*/ 52 h 53"/>
                <a:gd name="T8" fmla="*/ 3 w 66"/>
                <a:gd name="T9" fmla="*/ 23 h 53"/>
                <a:gd name="T10" fmla="*/ 3 w 66"/>
                <a:gd name="T11" fmla="*/ 22 h 53"/>
                <a:gd name="T12" fmla="*/ 0 w 66"/>
                <a:gd name="T13" fmla="*/ 9 h 53"/>
                <a:gd name="T14" fmla="*/ 1 w 66"/>
                <a:gd name="T15" fmla="*/ 1 h 53"/>
                <a:gd name="T16" fmla="*/ 1 w 66"/>
                <a:gd name="T17" fmla="*/ 1 h 53"/>
                <a:gd name="T18" fmla="*/ 1 w 66"/>
                <a:gd name="T19" fmla="*/ 1 h 53"/>
                <a:gd name="T20" fmla="*/ 2 w 66"/>
                <a:gd name="T21" fmla="*/ 0 h 53"/>
                <a:gd name="T22" fmla="*/ 3 w 66"/>
                <a:gd name="T23" fmla="*/ 1 h 53"/>
                <a:gd name="T24" fmla="*/ 3 w 66"/>
                <a:gd name="T25" fmla="*/ 1 h 53"/>
                <a:gd name="T26" fmla="*/ 30 w 66"/>
                <a:gd name="T27" fmla="*/ 42 h 53"/>
                <a:gd name="T28" fmla="*/ 33 w 66"/>
                <a:gd name="T29" fmla="*/ 43 h 53"/>
                <a:gd name="T30" fmla="*/ 41 w 66"/>
                <a:gd name="T31" fmla="*/ 40 h 53"/>
                <a:gd name="T32" fmla="*/ 56 w 66"/>
                <a:gd name="T33" fmla="*/ 20 h 53"/>
                <a:gd name="T34" fmla="*/ 62 w 66"/>
                <a:gd name="T35" fmla="*/ 1 h 53"/>
                <a:gd name="T36" fmla="*/ 62 w 66"/>
                <a:gd name="T37" fmla="*/ 1 h 53"/>
                <a:gd name="T38" fmla="*/ 62 w 66"/>
                <a:gd name="T39" fmla="*/ 1 h 53"/>
                <a:gd name="T40" fmla="*/ 64 w 66"/>
                <a:gd name="T41" fmla="*/ 0 h 53"/>
                <a:gd name="T42" fmla="*/ 65 w 66"/>
                <a:gd name="T43" fmla="*/ 0 h 53"/>
                <a:gd name="T44" fmla="*/ 65 w 66"/>
                <a:gd name="T45" fmla="*/ 1 h 53"/>
                <a:gd name="T46" fmla="*/ 66 w 66"/>
                <a:gd name="T4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53">
                  <a:moveTo>
                    <a:pt x="66" y="9"/>
                  </a:moveTo>
                  <a:cubicBezTo>
                    <a:pt x="66" y="21"/>
                    <a:pt x="56" y="40"/>
                    <a:pt x="45" y="48"/>
                  </a:cubicBezTo>
                  <a:cubicBezTo>
                    <a:pt x="41" y="51"/>
                    <a:pt x="37" y="53"/>
                    <a:pt x="33" y="53"/>
                  </a:cubicBezTo>
                  <a:cubicBezTo>
                    <a:pt x="31" y="53"/>
                    <a:pt x="29" y="52"/>
                    <a:pt x="27" y="52"/>
                  </a:cubicBezTo>
                  <a:cubicBezTo>
                    <a:pt x="17" y="48"/>
                    <a:pt x="8" y="36"/>
                    <a:pt x="3" y="23"/>
                  </a:cubicBezTo>
                  <a:cubicBezTo>
                    <a:pt x="3" y="23"/>
                    <a:pt x="3" y="23"/>
                    <a:pt x="3" y="22"/>
                  </a:cubicBezTo>
                  <a:cubicBezTo>
                    <a:pt x="1" y="18"/>
                    <a:pt x="0" y="13"/>
                    <a:pt x="0" y="9"/>
                  </a:cubicBezTo>
                  <a:cubicBezTo>
                    <a:pt x="0" y="6"/>
                    <a:pt x="0" y="3"/>
                    <a:pt x="1" y="1"/>
                  </a:cubicBezTo>
                  <a:cubicBezTo>
                    <a:pt x="1" y="1"/>
                    <a:pt x="1" y="1"/>
                    <a:pt x="1" y="1"/>
                  </a:cubicBezTo>
                  <a:cubicBezTo>
                    <a:pt x="1" y="1"/>
                    <a:pt x="1" y="1"/>
                    <a:pt x="1" y="1"/>
                  </a:cubicBezTo>
                  <a:cubicBezTo>
                    <a:pt x="1" y="0"/>
                    <a:pt x="2" y="0"/>
                    <a:pt x="2" y="0"/>
                  </a:cubicBezTo>
                  <a:cubicBezTo>
                    <a:pt x="3" y="0"/>
                    <a:pt x="3" y="0"/>
                    <a:pt x="3" y="1"/>
                  </a:cubicBezTo>
                  <a:cubicBezTo>
                    <a:pt x="3" y="1"/>
                    <a:pt x="3" y="1"/>
                    <a:pt x="3" y="1"/>
                  </a:cubicBezTo>
                  <a:cubicBezTo>
                    <a:pt x="6" y="17"/>
                    <a:pt x="17" y="40"/>
                    <a:pt x="30" y="42"/>
                  </a:cubicBezTo>
                  <a:cubicBezTo>
                    <a:pt x="31" y="43"/>
                    <a:pt x="32" y="43"/>
                    <a:pt x="33" y="43"/>
                  </a:cubicBezTo>
                  <a:cubicBezTo>
                    <a:pt x="36" y="43"/>
                    <a:pt x="38" y="42"/>
                    <a:pt x="41" y="40"/>
                  </a:cubicBezTo>
                  <a:cubicBezTo>
                    <a:pt x="47" y="36"/>
                    <a:pt x="52" y="29"/>
                    <a:pt x="56" y="20"/>
                  </a:cubicBezTo>
                  <a:cubicBezTo>
                    <a:pt x="59" y="14"/>
                    <a:pt x="61" y="7"/>
                    <a:pt x="62" y="1"/>
                  </a:cubicBezTo>
                  <a:cubicBezTo>
                    <a:pt x="62" y="1"/>
                    <a:pt x="62" y="1"/>
                    <a:pt x="62" y="1"/>
                  </a:cubicBezTo>
                  <a:cubicBezTo>
                    <a:pt x="62" y="1"/>
                    <a:pt x="62" y="1"/>
                    <a:pt x="62" y="1"/>
                  </a:cubicBezTo>
                  <a:cubicBezTo>
                    <a:pt x="63" y="0"/>
                    <a:pt x="63" y="0"/>
                    <a:pt x="64" y="0"/>
                  </a:cubicBezTo>
                  <a:cubicBezTo>
                    <a:pt x="64" y="0"/>
                    <a:pt x="64" y="0"/>
                    <a:pt x="65" y="0"/>
                  </a:cubicBezTo>
                  <a:cubicBezTo>
                    <a:pt x="65" y="1"/>
                    <a:pt x="65" y="1"/>
                    <a:pt x="65" y="1"/>
                  </a:cubicBezTo>
                  <a:cubicBezTo>
                    <a:pt x="65" y="3"/>
                    <a:pt x="66" y="6"/>
                    <a:pt x="6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8" name="Freeform 37"/>
            <p:cNvSpPr>
              <a:spLocks noEditPoints="1"/>
            </p:cNvSpPr>
            <p:nvPr/>
          </p:nvSpPr>
          <p:spPr bwMode="auto">
            <a:xfrm>
              <a:off x="19" y="0"/>
              <a:ext cx="116" cy="151"/>
            </a:xfrm>
            <a:custGeom>
              <a:avLst/>
              <a:gdLst>
                <a:gd name="T0" fmla="*/ 48 w 49"/>
                <a:gd name="T1" fmla="*/ 17 h 64"/>
                <a:gd name="T2" fmla="*/ 25 w 49"/>
                <a:gd name="T3" fmla="*/ 0 h 64"/>
                <a:gd name="T4" fmla="*/ 3 w 49"/>
                <a:gd name="T5" fmla="*/ 12 h 64"/>
                <a:gd name="T6" fmla="*/ 1 w 49"/>
                <a:gd name="T7" fmla="*/ 17 h 64"/>
                <a:gd name="T8" fmla="*/ 0 w 49"/>
                <a:gd name="T9" fmla="*/ 24 h 64"/>
                <a:gd name="T10" fmla="*/ 25 w 49"/>
                <a:gd name="T11" fmla="*/ 64 h 64"/>
                <a:gd name="T12" fmla="*/ 30 w 49"/>
                <a:gd name="T13" fmla="*/ 63 h 64"/>
                <a:gd name="T14" fmla="*/ 43 w 49"/>
                <a:gd name="T15" fmla="*/ 48 h 64"/>
                <a:gd name="T16" fmla="*/ 47 w 49"/>
                <a:gd name="T17" fmla="*/ 38 h 64"/>
                <a:gd name="T18" fmla="*/ 47 w 49"/>
                <a:gd name="T19" fmla="*/ 38 h 64"/>
                <a:gd name="T20" fmla="*/ 49 w 49"/>
                <a:gd name="T21" fmla="*/ 24 h 64"/>
                <a:gd name="T22" fmla="*/ 48 w 49"/>
                <a:gd name="T23" fmla="*/ 17 h 64"/>
                <a:gd name="T24" fmla="*/ 25 w 49"/>
                <a:gd name="T25" fmla="*/ 32 h 64"/>
                <a:gd name="T26" fmla="*/ 24 w 49"/>
                <a:gd name="T27" fmla="*/ 32 h 64"/>
                <a:gd name="T28" fmla="*/ 16 w 49"/>
                <a:gd name="T29" fmla="*/ 24 h 64"/>
                <a:gd name="T30" fmla="*/ 16 w 49"/>
                <a:gd name="T31" fmla="*/ 23 h 64"/>
                <a:gd name="T32" fmla="*/ 25 w 49"/>
                <a:gd name="T33" fmla="*/ 15 h 64"/>
                <a:gd name="T34" fmla="*/ 33 w 49"/>
                <a:gd name="T35" fmla="*/ 23 h 64"/>
                <a:gd name="T36" fmla="*/ 25 w 49"/>
                <a:gd name="T3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64">
                  <a:moveTo>
                    <a:pt x="48" y="17"/>
                  </a:moveTo>
                  <a:cubicBezTo>
                    <a:pt x="45" y="7"/>
                    <a:pt x="36" y="0"/>
                    <a:pt x="25" y="0"/>
                  </a:cubicBezTo>
                  <a:cubicBezTo>
                    <a:pt x="16" y="0"/>
                    <a:pt x="8" y="5"/>
                    <a:pt x="3" y="12"/>
                  </a:cubicBezTo>
                  <a:cubicBezTo>
                    <a:pt x="3" y="14"/>
                    <a:pt x="2" y="15"/>
                    <a:pt x="1" y="17"/>
                  </a:cubicBezTo>
                  <a:cubicBezTo>
                    <a:pt x="1" y="19"/>
                    <a:pt x="0" y="22"/>
                    <a:pt x="0" y="24"/>
                  </a:cubicBezTo>
                  <a:cubicBezTo>
                    <a:pt x="0" y="38"/>
                    <a:pt x="11" y="64"/>
                    <a:pt x="25" y="64"/>
                  </a:cubicBezTo>
                  <a:cubicBezTo>
                    <a:pt x="27" y="64"/>
                    <a:pt x="29" y="64"/>
                    <a:pt x="30" y="63"/>
                  </a:cubicBezTo>
                  <a:cubicBezTo>
                    <a:pt x="35" y="60"/>
                    <a:pt x="40" y="55"/>
                    <a:pt x="43" y="48"/>
                  </a:cubicBezTo>
                  <a:cubicBezTo>
                    <a:pt x="44" y="45"/>
                    <a:pt x="46" y="42"/>
                    <a:pt x="47" y="38"/>
                  </a:cubicBezTo>
                  <a:cubicBezTo>
                    <a:pt x="47" y="38"/>
                    <a:pt x="47" y="38"/>
                    <a:pt x="47" y="38"/>
                  </a:cubicBezTo>
                  <a:cubicBezTo>
                    <a:pt x="48" y="33"/>
                    <a:pt x="49" y="28"/>
                    <a:pt x="49" y="24"/>
                  </a:cubicBezTo>
                  <a:cubicBezTo>
                    <a:pt x="49" y="22"/>
                    <a:pt x="49" y="19"/>
                    <a:pt x="48" y="17"/>
                  </a:cubicBezTo>
                  <a:close/>
                  <a:moveTo>
                    <a:pt x="25" y="32"/>
                  </a:moveTo>
                  <a:cubicBezTo>
                    <a:pt x="25" y="32"/>
                    <a:pt x="24" y="32"/>
                    <a:pt x="24" y="32"/>
                  </a:cubicBezTo>
                  <a:cubicBezTo>
                    <a:pt x="20" y="31"/>
                    <a:pt x="17" y="28"/>
                    <a:pt x="16" y="24"/>
                  </a:cubicBezTo>
                  <a:cubicBezTo>
                    <a:pt x="16" y="24"/>
                    <a:pt x="16" y="24"/>
                    <a:pt x="16" y="23"/>
                  </a:cubicBezTo>
                  <a:cubicBezTo>
                    <a:pt x="16" y="19"/>
                    <a:pt x="20" y="15"/>
                    <a:pt x="25" y="15"/>
                  </a:cubicBezTo>
                  <a:cubicBezTo>
                    <a:pt x="30" y="15"/>
                    <a:pt x="33" y="19"/>
                    <a:pt x="33" y="23"/>
                  </a:cubicBezTo>
                  <a:cubicBezTo>
                    <a:pt x="33" y="28"/>
                    <a:pt x="30" y="32"/>
                    <a:pt x="25"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9" name="Group 38"/>
          <p:cNvGrpSpPr/>
          <p:nvPr/>
        </p:nvGrpSpPr>
        <p:grpSpPr bwMode="auto">
          <a:xfrm>
            <a:off x="4287820" y="3545608"/>
            <a:ext cx="321733" cy="427699"/>
            <a:chOff x="0" y="0"/>
            <a:chExt cx="201" cy="269"/>
          </a:xfrm>
        </p:grpSpPr>
        <p:sp>
          <p:nvSpPr>
            <p:cNvPr id="20" name="Freeform 39"/>
            <p:cNvSpPr/>
            <p:nvPr/>
          </p:nvSpPr>
          <p:spPr bwMode="auto">
            <a:xfrm>
              <a:off x="75" y="0"/>
              <a:ext cx="52" cy="30"/>
            </a:xfrm>
            <a:custGeom>
              <a:avLst/>
              <a:gdLst>
                <a:gd name="T0" fmla="*/ 20 w 22"/>
                <a:gd name="T1" fmla="*/ 7 h 13"/>
                <a:gd name="T2" fmla="*/ 22 w 22"/>
                <a:gd name="T3" fmla="*/ 12 h 13"/>
                <a:gd name="T4" fmla="*/ 17 w 22"/>
                <a:gd name="T5" fmla="*/ 12 h 13"/>
                <a:gd name="T6" fmla="*/ 11 w 22"/>
                <a:gd name="T7" fmla="*/ 12 h 13"/>
                <a:gd name="T8" fmla="*/ 4 w 22"/>
                <a:gd name="T9" fmla="*/ 12 h 13"/>
                <a:gd name="T10" fmla="*/ 0 w 22"/>
                <a:gd name="T11" fmla="*/ 12 h 13"/>
                <a:gd name="T12" fmla="*/ 1 w 22"/>
                <a:gd name="T13" fmla="*/ 7 h 13"/>
                <a:gd name="T14" fmla="*/ 11 w 22"/>
                <a:gd name="T15" fmla="*/ 0 h 13"/>
                <a:gd name="T16" fmla="*/ 20 w 2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3">
                  <a:moveTo>
                    <a:pt x="20" y="7"/>
                  </a:moveTo>
                  <a:cubicBezTo>
                    <a:pt x="21" y="9"/>
                    <a:pt x="22" y="12"/>
                    <a:pt x="22" y="12"/>
                  </a:cubicBezTo>
                  <a:cubicBezTo>
                    <a:pt x="22" y="13"/>
                    <a:pt x="20" y="13"/>
                    <a:pt x="17" y="12"/>
                  </a:cubicBezTo>
                  <a:cubicBezTo>
                    <a:pt x="17" y="12"/>
                    <a:pt x="15" y="12"/>
                    <a:pt x="11" y="12"/>
                  </a:cubicBezTo>
                  <a:cubicBezTo>
                    <a:pt x="6" y="12"/>
                    <a:pt x="4" y="12"/>
                    <a:pt x="4" y="12"/>
                  </a:cubicBezTo>
                  <a:cubicBezTo>
                    <a:pt x="2" y="13"/>
                    <a:pt x="0" y="13"/>
                    <a:pt x="0" y="12"/>
                  </a:cubicBezTo>
                  <a:cubicBezTo>
                    <a:pt x="0" y="12"/>
                    <a:pt x="0" y="9"/>
                    <a:pt x="1" y="7"/>
                  </a:cubicBezTo>
                  <a:cubicBezTo>
                    <a:pt x="1" y="7"/>
                    <a:pt x="5" y="0"/>
                    <a:pt x="11" y="0"/>
                  </a:cubicBezTo>
                  <a:cubicBezTo>
                    <a:pt x="17" y="0"/>
                    <a:pt x="20" y="7"/>
                    <a:pt x="2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21" name="Freeform 40"/>
            <p:cNvSpPr/>
            <p:nvPr/>
          </p:nvSpPr>
          <p:spPr bwMode="auto">
            <a:xfrm>
              <a:off x="64" y="241"/>
              <a:ext cx="75" cy="28"/>
            </a:xfrm>
            <a:custGeom>
              <a:avLst/>
              <a:gdLst>
                <a:gd name="T0" fmla="*/ 29 w 32"/>
                <a:gd name="T1" fmla="*/ 1 h 12"/>
                <a:gd name="T2" fmla="*/ 30 w 32"/>
                <a:gd name="T3" fmla="*/ 3 h 12"/>
                <a:gd name="T4" fmla="*/ 16 w 32"/>
                <a:gd name="T5" fmla="*/ 12 h 12"/>
                <a:gd name="T6" fmla="*/ 1 w 32"/>
                <a:gd name="T7" fmla="*/ 3 h 12"/>
                <a:gd name="T8" fmla="*/ 3 w 32"/>
                <a:gd name="T9" fmla="*/ 1 h 12"/>
                <a:gd name="T10" fmla="*/ 11 w 32"/>
                <a:gd name="T11" fmla="*/ 2 h 12"/>
                <a:gd name="T12" fmla="*/ 20 w 32"/>
                <a:gd name="T13" fmla="*/ 2 h 12"/>
                <a:gd name="T14" fmla="*/ 29 w 32"/>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29" y="1"/>
                  </a:moveTo>
                  <a:cubicBezTo>
                    <a:pt x="31" y="0"/>
                    <a:pt x="32" y="1"/>
                    <a:pt x="30" y="3"/>
                  </a:cubicBezTo>
                  <a:cubicBezTo>
                    <a:pt x="30" y="3"/>
                    <a:pt x="24" y="12"/>
                    <a:pt x="16" y="12"/>
                  </a:cubicBezTo>
                  <a:cubicBezTo>
                    <a:pt x="8" y="12"/>
                    <a:pt x="1" y="3"/>
                    <a:pt x="1" y="3"/>
                  </a:cubicBezTo>
                  <a:cubicBezTo>
                    <a:pt x="0" y="1"/>
                    <a:pt x="0" y="0"/>
                    <a:pt x="3" y="1"/>
                  </a:cubicBezTo>
                  <a:cubicBezTo>
                    <a:pt x="11" y="2"/>
                    <a:pt x="11" y="2"/>
                    <a:pt x="11" y="2"/>
                  </a:cubicBezTo>
                  <a:cubicBezTo>
                    <a:pt x="14" y="2"/>
                    <a:pt x="18" y="2"/>
                    <a:pt x="20" y="2"/>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22" name="Freeform 41"/>
            <p:cNvSpPr/>
            <p:nvPr/>
          </p:nvSpPr>
          <p:spPr bwMode="auto">
            <a:xfrm>
              <a:off x="0" y="42"/>
              <a:ext cx="201" cy="189"/>
            </a:xfrm>
            <a:custGeom>
              <a:avLst/>
              <a:gdLst>
                <a:gd name="T0" fmla="*/ 85 w 85"/>
                <a:gd name="T1" fmla="*/ 63 h 80"/>
                <a:gd name="T2" fmla="*/ 85 w 85"/>
                <a:gd name="T3" fmla="*/ 63 h 80"/>
                <a:gd name="T4" fmla="*/ 77 w 85"/>
                <a:gd name="T5" fmla="*/ 37 h 80"/>
                <a:gd name="T6" fmla="*/ 76 w 85"/>
                <a:gd name="T7" fmla="*/ 34 h 80"/>
                <a:gd name="T8" fmla="*/ 76 w 85"/>
                <a:gd name="T9" fmla="*/ 33 h 80"/>
                <a:gd name="T10" fmla="*/ 76 w 85"/>
                <a:gd name="T11" fmla="*/ 32 h 80"/>
                <a:gd name="T12" fmla="*/ 75 w 85"/>
                <a:gd name="T13" fmla="*/ 31 h 80"/>
                <a:gd name="T14" fmla="*/ 75 w 85"/>
                <a:gd name="T15" fmla="*/ 30 h 80"/>
                <a:gd name="T16" fmla="*/ 74 w 85"/>
                <a:gd name="T17" fmla="*/ 28 h 80"/>
                <a:gd name="T18" fmla="*/ 74 w 85"/>
                <a:gd name="T19" fmla="*/ 28 h 80"/>
                <a:gd name="T20" fmla="*/ 74 w 85"/>
                <a:gd name="T21" fmla="*/ 27 h 80"/>
                <a:gd name="T22" fmla="*/ 43 w 85"/>
                <a:gd name="T23" fmla="*/ 0 h 80"/>
                <a:gd name="T24" fmla="*/ 11 w 85"/>
                <a:gd name="T25" fmla="*/ 27 h 80"/>
                <a:gd name="T26" fmla="*/ 11 w 85"/>
                <a:gd name="T27" fmla="*/ 28 h 80"/>
                <a:gd name="T28" fmla="*/ 11 w 85"/>
                <a:gd name="T29" fmla="*/ 28 h 80"/>
                <a:gd name="T30" fmla="*/ 10 w 85"/>
                <a:gd name="T31" fmla="*/ 30 h 80"/>
                <a:gd name="T32" fmla="*/ 10 w 85"/>
                <a:gd name="T33" fmla="*/ 31 h 80"/>
                <a:gd name="T34" fmla="*/ 10 w 85"/>
                <a:gd name="T35" fmla="*/ 32 h 80"/>
                <a:gd name="T36" fmla="*/ 9 w 85"/>
                <a:gd name="T37" fmla="*/ 33 h 80"/>
                <a:gd name="T38" fmla="*/ 9 w 85"/>
                <a:gd name="T39" fmla="*/ 34 h 80"/>
                <a:gd name="T40" fmla="*/ 8 w 85"/>
                <a:gd name="T41" fmla="*/ 37 h 80"/>
                <a:gd name="T42" fmla="*/ 1 w 85"/>
                <a:gd name="T43" fmla="*/ 63 h 80"/>
                <a:gd name="T44" fmla="*/ 1 w 85"/>
                <a:gd name="T45" fmla="*/ 63 h 80"/>
                <a:gd name="T46" fmla="*/ 3 w 85"/>
                <a:gd name="T47" fmla="*/ 69 h 80"/>
                <a:gd name="T48" fmla="*/ 4 w 85"/>
                <a:gd name="T49" fmla="*/ 69 h 80"/>
                <a:gd name="T50" fmla="*/ 5 w 85"/>
                <a:gd name="T51" fmla="*/ 70 h 80"/>
                <a:gd name="T52" fmla="*/ 12 w 85"/>
                <a:gd name="T53" fmla="*/ 73 h 80"/>
                <a:gd name="T54" fmla="*/ 16 w 85"/>
                <a:gd name="T55" fmla="*/ 75 h 80"/>
                <a:gd name="T56" fmla="*/ 24 w 85"/>
                <a:gd name="T57" fmla="*/ 77 h 80"/>
                <a:gd name="T58" fmla="*/ 25 w 85"/>
                <a:gd name="T59" fmla="*/ 77 h 80"/>
                <a:gd name="T60" fmla="*/ 27 w 85"/>
                <a:gd name="T61" fmla="*/ 78 h 80"/>
                <a:gd name="T62" fmla="*/ 43 w 85"/>
                <a:gd name="T63" fmla="*/ 80 h 80"/>
                <a:gd name="T64" fmla="*/ 58 w 85"/>
                <a:gd name="T65" fmla="*/ 78 h 80"/>
                <a:gd name="T66" fmla="*/ 60 w 85"/>
                <a:gd name="T67" fmla="*/ 77 h 80"/>
                <a:gd name="T68" fmla="*/ 61 w 85"/>
                <a:gd name="T69" fmla="*/ 77 h 80"/>
                <a:gd name="T70" fmla="*/ 74 w 85"/>
                <a:gd name="T71" fmla="*/ 73 h 80"/>
                <a:gd name="T72" fmla="*/ 78 w 85"/>
                <a:gd name="T73" fmla="*/ 71 h 80"/>
                <a:gd name="T74" fmla="*/ 79 w 85"/>
                <a:gd name="T75" fmla="*/ 70 h 80"/>
                <a:gd name="T76" fmla="*/ 82 w 85"/>
                <a:gd name="T77" fmla="*/ 69 h 80"/>
                <a:gd name="T78" fmla="*/ 82 w 85"/>
                <a:gd name="T79" fmla="*/ 69 h 80"/>
                <a:gd name="T80" fmla="*/ 83 w 85"/>
                <a:gd name="T81" fmla="*/ 69 h 80"/>
                <a:gd name="T82" fmla="*/ 85 w 85"/>
                <a:gd name="T8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80">
                  <a:moveTo>
                    <a:pt x="85" y="63"/>
                  </a:moveTo>
                  <a:cubicBezTo>
                    <a:pt x="85" y="63"/>
                    <a:pt x="85" y="63"/>
                    <a:pt x="85" y="63"/>
                  </a:cubicBezTo>
                  <a:cubicBezTo>
                    <a:pt x="77" y="37"/>
                    <a:pt x="77" y="37"/>
                    <a:pt x="77" y="37"/>
                  </a:cubicBezTo>
                  <a:cubicBezTo>
                    <a:pt x="77" y="36"/>
                    <a:pt x="76" y="35"/>
                    <a:pt x="76" y="34"/>
                  </a:cubicBezTo>
                  <a:cubicBezTo>
                    <a:pt x="76" y="33"/>
                    <a:pt x="76" y="33"/>
                    <a:pt x="76" y="33"/>
                  </a:cubicBezTo>
                  <a:cubicBezTo>
                    <a:pt x="76" y="33"/>
                    <a:pt x="76" y="32"/>
                    <a:pt x="76" y="32"/>
                  </a:cubicBezTo>
                  <a:cubicBezTo>
                    <a:pt x="76" y="32"/>
                    <a:pt x="75" y="32"/>
                    <a:pt x="75" y="31"/>
                  </a:cubicBezTo>
                  <a:cubicBezTo>
                    <a:pt x="75" y="31"/>
                    <a:pt x="75" y="30"/>
                    <a:pt x="75" y="30"/>
                  </a:cubicBezTo>
                  <a:cubicBezTo>
                    <a:pt x="75" y="30"/>
                    <a:pt x="75" y="29"/>
                    <a:pt x="74" y="28"/>
                  </a:cubicBezTo>
                  <a:cubicBezTo>
                    <a:pt x="74" y="28"/>
                    <a:pt x="74" y="28"/>
                    <a:pt x="74" y="28"/>
                  </a:cubicBezTo>
                  <a:cubicBezTo>
                    <a:pt x="74" y="28"/>
                    <a:pt x="74" y="27"/>
                    <a:pt x="74" y="27"/>
                  </a:cubicBezTo>
                  <a:cubicBezTo>
                    <a:pt x="69" y="12"/>
                    <a:pt x="63" y="0"/>
                    <a:pt x="43" y="0"/>
                  </a:cubicBezTo>
                  <a:cubicBezTo>
                    <a:pt x="23" y="0"/>
                    <a:pt x="17" y="12"/>
                    <a:pt x="11" y="27"/>
                  </a:cubicBezTo>
                  <a:cubicBezTo>
                    <a:pt x="11" y="27"/>
                    <a:pt x="11" y="27"/>
                    <a:pt x="11" y="28"/>
                  </a:cubicBezTo>
                  <a:cubicBezTo>
                    <a:pt x="11" y="28"/>
                    <a:pt x="11" y="28"/>
                    <a:pt x="11" y="28"/>
                  </a:cubicBezTo>
                  <a:cubicBezTo>
                    <a:pt x="11" y="29"/>
                    <a:pt x="10" y="30"/>
                    <a:pt x="10" y="30"/>
                  </a:cubicBezTo>
                  <a:cubicBezTo>
                    <a:pt x="10" y="30"/>
                    <a:pt x="10" y="31"/>
                    <a:pt x="10" y="31"/>
                  </a:cubicBezTo>
                  <a:cubicBezTo>
                    <a:pt x="10" y="32"/>
                    <a:pt x="10" y="32"/>
                    <a:pt x="10" y="32"/>
                  </a:cubicBezTo>
                  <a:cubicBezTo>
                    <a:pt x="10" y="32"/>
                    <a:pt x="9" y="33"/>
                    <a:pt x="9" y="33"/>
                  </a:cubicBezTo>
                  <a:cubicBezTo>
                    <a:pt x="9" y="34"/>
                    <a:pt x="9" y="34"/>
                    <a:pt x="9" y="34"/>
                  </a:cubicBezTo>
                  <a:cubicBezTo>
                    <a:pt x="9" y="35"/>
                    <a:pt x="9" y="36"/>
                    <a:pt x="8" y="37"/>
                  </a:cubicBezTo>
                  <a:cubicBezTo>
                    <a:pt x="1" y="63"/>
                    <a:pt x="1" y="63"/>
                    <a:pt x="1" y="63"/>
                  </a:cubicBezTo>
                  <a:cubicBezTo>
                    <a:pt x="1" y="63"/>
                    <a:pt x="1" y="63"/>
                    <a:pt x="1" y="63"/>
                  </a:cubicBezTo>
                  <a:cubicBezTo>
                    <a:pt x="0" y="65"/>
                    <a:pt x="1" y="68"/>
                    <a:pt x="3" y="69"/>
                  </a:cubicBezTo>
                  <a:cubicBezTo>
                    <a:pt x="3" y="69"/>
                    <a:pt x="3" y="69"/>
                    <a:pt x="4" y="69"/>
                  </a:cubicBezTo>
                  <a:cubicBezTo>
                    <a:pt x="4" y="69"/>
                    <a:pt x="5" y="70"/>
                    <a:pt x="5" y="70"/>
                  </a:cubicBezTo>
                  <a:cubicBezTo>
                    <a:pt x="7" y="71"/>
                    <a:pt x="9" y="72"/>
                    <a:pt x="12" y="73"/>
                  </a:cubicBezTo>
                  <a:cubicBezTo>
                    <a:pt x="13" y="74"/>
                    <a:pt x="14" y="74"/>
                    <a:pt x="16" y="75"/>
                  </a:cubicBezTo>
                  <a:cubicBezTo>
                    <a:pt x="18" y="75"/>
                    <a:pt x="21" y="76"/>
                    <a:pt x="24" y="77"/>
                  </a:cubicBezTo>
                  <a:cubicBezTo>
                    <a:pt x="24" y="77"/>
                    <a:pt x="25" y="77"/>
                    <a:pt x="25" y="77"/>
                  </a:cubicBezTo>
                  <a:cubicBezTo>
                    <a:pt x="26" y="78"/>
                    <a:pt x="27" y="78"/>
                    <a:pt x="27" y="78"/>
                  </a:cubicBezTo>
                  <a:cubicBezTo>
                    <a:pt x="32" y="79"/>
                    <a:pt x="37" y="80"/>
                    <a:pt x="43" y="80"/>
                  </a:cubicBezTo>
                  <a:cubicBezTo>
                    <a:pt x="48" y="80"/>
                    <a:pt x="53" y="79"/>
                    <a:pt x="58" y="78"/>
                  </a:cubicBezTo>
                  <a:cubicBezTo>
                    <a:pt x="59" y="78"/>
                    <a:pt x="59" y="78"/>
                    <a:pt x="60" y="77"/>
                  </a:cubicBezTo>
                  <a:cubicBezTo>
                    <a:pt x="61" y="77"/>
                    <a:pt x="61" y="77"/>
                    <a:pt x="61" y="77"/>
                  </a:cubicBezTo>
                  <a:cubicBezTo>
                    <a:pt x="66" y="76"/>
                    <a:pt x="71" y="74"/>
                    <a:pt x="74" y="73"/>
                  </a:cubicBezTo>
                  <a:cubicBezTo>
                    <a:pt x="76" y="72"/>
                    <a:pt x="77" y="71"/>
                    <a:pt x="78" y="71"/>
                  </a:cubicBezTo>
                  <a:cubicBezTo>
                    <a:pt x="79" y="71"/>
                    <a:pt x="79" y="71"/>
                    <a:pt x="79" y="70"/>
                  </a:cubicBezTo>
                  <a:cubicBezTo>
                    <a:pt x="81" y="70"/>
                    <a:pt x="82" y="69"/>
                    <a:pt x="82" y="69"/>
                  </a:cubicBezTo>
                  <a:cubicBezTo>
                    <a:pt x="82" y="69"/>
                    <a:pt x="82" y="69"/>
                    <a:pt x="82" y="69"/>
                  </a:cubicBezTo>
                  <a:cubicBezTo>
                    <a:pt x="82" y="69"/>
                    <a:pt x="82" y="69"/>
                    <a:pt x="83" y="69"/>
                  </a:cubicBezTo>
                  <a:cubicBezTo>
                    <a:pt x="84" y="68"/>
                    <a:pt x="85" y="65"/>
                    <a:pt x="85"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23" name="Rectangle 42"/>
          <p:cNvSpPr>
            <a:spLocks noChangeArrowheads="1"/>
          </p:cNvSpPr>
          <p:nvPr/>
        </p:nvSpPr>
        <p:spPr bwMode="auto">
          <a:xfrm>
            <a:off x="1244054" y="3659943"/>
            <a:ext cx="2305049"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pPr>
            <a:r>
              <a:rPr lang="zh-CN" altLang="en-US" sz="1400" b="1" dirty="0">
                <a:solidFill>
                  <a:schemeClr val="accent1"/>
                </a:solidFill>
                <a:latin typeface="微软雅黑" panose="020B0503020204020204" pitchFamily="34" charset="-122"/>
                <a:ea typeface="微软雅黑" panose="020B0503020204020204" pitchFamily="34" charset="-122"/>
              </a:rPr>
              <a:t>医院签名特点</a:t>
            </a:r>
            <a:endParaRPr lang="zh-CN" altLang="en-US" sz="1400" b="1" dirty="0">
              <a:solidFill>
                <a:schemeClr val="accent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sz="1200" dirty="0">
                <a:solidFill>
                  <a:schemeClr val="bg1">
                    <a:lumMod val="50000"/>
                  </a:schemeClr>
                </a:solidFill>
                <a:latin typeface="微软雅黑" panose="020B0503020204020204" pitchFamily="34" charset="-122"/>
                <a:ea typeface="微软雅黑" panose="020B0503020204020204" pitchFamily="34" charset="-122"/>
              </a:rPr>
              <a:t>通常需要自动盖章</a:t>
            </a:r>
            <a:endParaRPr 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Rectangle 43"/>
          <p:cNvSpPr>
            <a:spLocks noChangeArrowheads="1"/>
          </p:cNvSpPr>
          <p:nvPr/>
        </p:nvSpPr>
        <p:spPr bwMode="auto">
          <a:xfrm>
            <a:off x="9037620" y="2142174"/>
            <a:ext cx="26924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000" b="1" dirty="0">
                <a:solidFill>
                  <a:schemeClr val="bg1">
                    <a:lumMod val="50000"/>
                  </a:schemeClr>
                </a:solidFill>
                <a:latin typeface="微软雅黑" panose="020B0503020204020204" pitchFamily="34" charset="-122"/>
                <a:ea typeface="微软雅黑" panose="020B0503020204020204" pitchFamily="34" charset="-122"/>
              </a:rPr>
              <a:t>数字证书</a:t>
            </a:r>
            <a:endParaRPr lang="zh-CN" altLang="en-US" sz="1000" b="1" dirty="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pPr>
            <a:r>
              <a:rPr lang="zh-CN" sz="1000" dirty="0">
                <a:solidFill>
                  <a:schemeClr val="bg1">
                    <a:lumMod val="50000"/>
                  </a:schemeClr>
                </a:solidFill>
                <a:latin typeface="微软雅黑" panose="020B0503020204020204" pitchFamily="34" charset="-122"/>
                <a:ea typeface="微软雅黑" panose="020B0503020204020204" pitchFamily="34" charset="-122"/>
              </a:rPr>
              <a:t>使用医院机构证书</a:t>
            </a:r>
            <a:endParaRPr lang="zh-CN"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Rectangle 44"/>
          <p:cNvSpPr>
            <a:spLocks noChangeArrowheads="1"/>
          </p:cNvSpPr>
          <p:nvPr/>
        </p:nvSpPr>
        <p:spPr bwMode="auto">
          <a:xfrm>
            <a:off x="9037620" y="3150004"/>
            <a:ext cx="26924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数字签名</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对检查单等文档进行</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PDF</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文档自动盖章、完成数字签名。</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Oval 15"/>
          <p:cNvSpPr>
            <a:spLocks noChangeArrowheads="1"/>
          </p:cNvSpPr>
          <p:nvPr/>
        </p:nvSpPr>
        <p:spPr bwMode="auto">
          <a:xfrm>
            <a:off x="8410235" y="2180378"/>
            <a:ext cx="431800" cy="431933"/>
          </a:xfrm>
          <a:prstGeom prst="ellipse">
            <a:avLst/>
          </a:prstGeom>
          <a:solidFill>
            <a:schemeClr val="accent2"/>
          </a:solidFill>
          <a:ln>
            <a:noFill/>
          </a:ln>
        </p:spPr>
        <p:txBody>
          <a:bodyPr/>
          <a:lstStyle/>
          <a:p>
            <a:endParaRPr lang="zh-CN" altLang="en-US" sz="2400"/>
          </a:p>
        </p:txBody>
      </p:sp>
      <p:grpSp>
        <p:nvGrpSpPr>
          <p:cNvPr id="31" name="Group 32"/>
          <p:cNvGrpSpPr/>
          <p:nvPr/>
        </p:nvGrpSpPr>
        <p:grpSpPr bwMode="auto">
          <a:xfrm>
            <a:off x="8539353" y="2328591"/>
            <a:ext cx="177800" cy="143977"/>
            <a:chOff x="0" y="0"/>
            <a:chExt cx="116" cy="94"/>
          </a:xfrm>
        </p:grpSpPr>
        <p:sp>
          <p:nvSpPr>
            <p:cNvPr id="32" name="Freeform 33"/>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3" name="Freeform 34"/>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34" name="Oval 18"/>
          <p:cNvSpPr>
            <a:spLocks noChangeArrowheads="1"/>
          </p:cNvSpPr>
          <p:nvPr/>
        </p:nvSpPr>
        <p:spPr bwMode="auto">
          <a:xfrm>
            <a:off x="8410235" y="5077575"/>
            <a:ext cx="431800" cy="431933"/>
          </a:xfrm>
          <a:prstGeom prst="ellipse">
            <a:avLst/>
          </a:prstGeom>
          <a:solidFill>
            <a:schemeClr val="accent5"/>
          </a:solidFill>
          <a:ln>
            <a:noFill/>
          </a:ln>
        </p:spPr>
        <p:txBody>
          <a:bodyPr/>
          <a:lstStyle/>
          <a:p>
            <a:endParaRPr lang="zh-CN" altLang="en-US" sz="2400"/>
          </a:p>
        </p:txBody>
      </p:sp>
      <p:sp>
        <p:nvSpPr>
          <p:cNvPr id="35" name="Rectangle 46"/>
          <p:cNvSpPr>
            <a:spLocks noChangeArrowheads="1"/>
          </p:cNvSpPr>
          <p:nvPr/>
        </p:nvSpPr>
        <p:spPr bwMode="auto">
          <a:xfrm>
            <a:off x="9037620" y="5044161"/>
            <a:ext cx="2692400" cy="59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065" b="1" dirty="0" smtClean="0">
                <a:solidFill>
                  <a:schemeClr val="bg1">
                    <a:lumMod val="50000"/>
                  </a:schemeClr>
                </a:solidFill>
              </a:rPr>
              <a:t>签名验签</a:t>
            </a:r>
            <a:endParaRPr lang="zh-CN" altLang="en-US" sz="1065" b="1" dirty="0">
              <a:solidFill>
                <a:schemeClr val="bg1">
                  <a:lumMod val="50000"/>
                </a:schemeClr>
              </a:solidFill>
            </a:endParaRPr>
          </a:p>
          <a:p>
            <a:pPr>
              <a:lnSpc>
                <a:spcPct val="120000"/>
              </a:lnSpc>
            </a:pPr>
            <a:r>
              <a:rPr lang="zh-CN" altLang="en-US" sz="1065" dirty="0">
                <a:solidFill>
                  <a:schemeClr val="bg1">
                    <a:lumMod val="50000"/>
                  </a:schemeClr>
                </a:solidFill>
              </a:rPr>
              <a:t>通过使用</a:t>
            </a:r>
            <a:r>
              <a:rPr lang="en-US" altLang="zh-CN" sz="1065" dirty="0">
                <a:solidFill>
                  <a:schemeClr val="bg1">
                    <a:lumMod val="50000"/>
                  </a:schemeClr>
                </a:solidFill>
              </a:rPr>
              <a:t>e</a:t>
            </a:r>
            <a:r>
              <a:rPr lang="zh-CN" altLang="en-US" sz="1065" dirty="0">
                <a:solidFill>
                  <a:schemeClr val="bg1">
                    <a:lumMod val="50000"/>
                  </a:schemeClr>
                </a:solidFill>
              </a:rPr>
              <a:t>签宝签名服务，均可在</a:t>
            </a:r>
            <a:r>
              <a:rPr lang="en-US" altLang="zh-CN" sz="1065" dirty="0">
                <a:solidFill>
                  <a:schemeClr val="bg1">
                    <a:lumMod val="50000"/>
                  </a:schemeClr>
                </a:solidFill>
              </a:rPr>
              <a:t>e</a:t>
            </a:r>
            <a:r>
              <a:rPr lang="zh-CN" altLang="en-US" sz="1065" dirty="0">
                <a:solidFill>
                  <a:schemeClr val="bg1">
                    <a:lumMod val="50000"/>
                  </a:schemeClr>
                </a:solidFill>
              </a:rPr>
              <a:t>签宝官网、</a:t>
            </a:r>
            <a:r>
              <a:rPr lang="en-US" altLang="zh-CN" sz="1065" dirty="0">
                <a:solidFill>
                  <a:schemeClr val="bg1">
                    <a:lumMod val="50000"/>
                  </a:schemeClr>
                </a:solidFill>
              </a:rPr>
              <a:t>Adobereader</a:t>
            </a:r>
            <a:r>
              <a:rPr lang="zh-CN" altLang="en-US" sz="1065" dirty="0">
                <a:solidFill>
                  <a:schemeClr val="bg1">
                    <a:lumMod val="50000"/>
                  </a:schemeClr>
                </a:solidFill>
              </a:rPr>
              <a:t>验签</a:t>
            </a:r>
            <a:endParaRPr lang="zh-CN" altLang="en-US" sz="1065" dirty="0">
              <a:solidFill>
                <a:schemeClr val="bg1">
                  <a:lumMod val="50000"/>
                </a:schemeClr>
              </a:solidFill>
            </a:endParaRPr>
          </a:p>
        </p:txBody>
      </p:sp>
      <p:pic>
        <p:nvPicPr>
          <p:cNvPr id="36" name="图片 35" descr="图标-03"/>
          <p:cNvPicPr>
            <a:picLocks noChangeAspect="1"/>
          </p:cNvPicPr>
          <p:nvPr/>
        </p:nvPicPr>
        <p:blipFill>
          <a:blip r:embed="rId1"/>
          <a:stretch>
            <a:fillRect/>
          </a:stretch>
        </p:blipFill>
        <p:spPr>
          <a:xfrm>
            <a:off x="8471229" y="5164064"/>
            <a:ext cx="300990" cy="277837"/>
          </a:xfrm>
          <a:prstGeom prst="rect">
            <a:avLst/>
          </a:prstGeom>
        </p:spPr>
      </p:pic>
      <p:sp>
        <p:nvSpPr>
          <p:cNvPr id="37" name="Rectangle 42"/>
          <p:cNvSpPr>
            <a:spLocks noChangeArrowheads="1"/>
          </p:cNvSpPr>
          <p:nvPr/>
        </p:nvSpPr>
        <p:spPr bwMode="auto">
          <a:xfrm>
            <a:off x="1244053" y="5073731"/>
            <a:ext cx="4622380" cy="8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b="1" dirty="0" smtClean="0">
                <a:solidFill>
                  <a:schemeClr val="accent1"/>
                </a:solidFill>
                <a:latin typeface="微软雅黑" panose="020B0503020204020204" pitchFamily="34" charset="-122"/>
                <a:ea typeface="微软雅黑" panose="020B0503020204020204" pitchFamily="34" charset="-122"/>
              </a:rPr>
              <a:t>签名内容</a:t>
            </a:r>
            <a:endParaRPr lang="zh-CN" altLang="en-US" sz="1400" b="1" dirty="0">
              <a:solidFill>
                <a:schemeClr val="accent1"/>
              </a:solidFill>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签署完成的各类医疗类文书，如待归档的知情同意书、检查单</a:t>
            </a:r>
            <a:endParaRPr lang="zh-CN" altLang="en-US" sz="1200" dirty="0" smtClean="0">
              <a:solidFill>
                <a:schemeClr val="bg1">
                  <a:lumMod val="50000"/>
                </a:schemeClr>
              </a:solidFill>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各类会议资料、文件等待归档文书</a:t>
            </a:r>
            <a:endParaRPr lang="zh-CN" altLang="en-US" sz="12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Rectangle 44"/>
          <p:cNvSpPr>
            <a:spLocks noChangeArrowheads="1"/>
          </p:cNvSpPr>
          <p:nvPr/>
        </p:nvSpPr>
        <p:spPr bwMode="auto">
          <a:xfrm>
            <a:off x="9050955" y="4018311"/>
            <a:ext cx="2692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时间戳固化</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pPr>
            <a:r>
              <a:rPr lang="zh-CN" altLang="en-US" sz="1000" dirty="0" smtClean="0">
                <a:solidFill>
                  <a:schemeClr val="bg1">
                    <a:lumMod val="50000"/>
                  </a:schemeClr>
                </a:solidFill>
                <a:latin typeface="微软雅黑" panose="020B0503020204020204" pitchFamily="34" charset="-122"/>
                <a:ea typeface="微软雅黑" panose="020B0503020204020204" pitchFamily="34" charset="-122"/>
              </a:rPr>
              <a:t>通过</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可信时间戳签名的方式固化数据，实现防篡改。</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Oval 17"/>
          <p:cNvSpPr>
            <a:spLocks noChangeArrowheads="1"/>
          </p:cNvSpPr>
          <p:nvPr/>
        </p:nvSpPr>
        <p:spPr bwMode="auto">
          <a:xfrm>
            <a:off x="8420122" y="3968693"/>
            <a:ext cx="431800" cy="427699"/>
          </a:xfrm>
          <a:prstGeom prst="ellipse">
            <a:avLst/>
          </a:prstGeom>
          <a:solidFill>
            <a:schemeClr val="accent4"/>
          </a:solidFill>
          <a:ln>
            <a:noFill/>
          </a:ln>
        </p:spPr>
        <p:txBody>
          <a:bodyPr/>
          <a:lstStyle/>
          <a:p>
            <a:endParaRPr lang="zh-CN" altLang="en-US" sz="2400"/>
          </a:p>
        </p:txBody>
      </p:sp>
      <p:grpSp>
        <p:nvGrpSpPr>
          <p:cNvPr id="40" name="Group 28"/>
          <p:cNvGrpSpPr/>
          <p:nvPr/>
        </p:nvGrpSpPr>
        <p:grpSpPr bwMode="auto">
          <a:xfrm>
            <a:off x="8534422" y="4140181"/>
            <a:ext cx="203200" cy="165151"/>
            <a:chOff x="0" y="0"/>
            <a:chExt cx="132" cy="109"/>
          </a:xfrm>
        </p:grpSpPr>
        <p:sp>
          <p:nvSpPr>
            <p:cNvPr id="41" name="Freeform 29"/>
            <p:cNvSpPr/>
            <p:nvPr/>
          </p:nvSpPr>
          <p:spPr bwMode="auto">
            <a:xfrm>
              <a:off x="83" y="38"/>
              <a:ext cx="49" cy="71"/>
            </a:xfrm>
            <a:custGeom>
              <a:avLst/>
              <a:gdLst>
                <a:gd name="T0" fmla="*/ 21 w 21"/>
                <a:gd name="T1" fmla="*/ 15 h 30"/>
                <a:gd name="T2" fmla="*/ 5 w 21"/>
                <a:gd name="T3" fmla="*/ 30 h 30"/>
                <a:gd name="T4" fmla="*/ 0 w 21"/>
                <a:gd name="T5" fmla="*/ 29 h 30"/>
                <a:gd name="T6" fmla="*/ 14 w 21"/>
                <a:gd name="T7" fmla="*/ 9 h 30"/>
                <a:gd name="T8" fmla="*/ 12 w 21"/>
                <a:gd name="T9" fmla="*/ 0 h 30"/>
                <a:gd name="T10" fmla="*/ 21 w 21"/>
                <a:gd name="T11" fmla="*/ 15 h 30"/>
              </a:gdLst>
              <a:ahLst/>
              <a:cxnLst>
                <a:cxn ang="0">
                  <a:pos x="T0" y="T1"/>
                </a:cxn>
                <a:cxn ang="0">
                  <a:pos x="T2" y="T3"/>
                </a:cxn>
                <a:cxn ang="0">
                  <a:pos x="T4" y="T5"/>
                </a:cxn>
                <a:cxn ang="0">
                  <a:pos x="T6" y="T7"/>
                </a:cxn>
                <a:cxn ang="0">
                  <a:pos x="T8" y="T9"/>
                </a:cxn>
                <a:cxn ang="0">
                  <a:pos x="T10" y="T11"/>
                </a:cxn>
              </a:cxnLst>
              <a:rect l="0" t="0" r="r" b="b"/>
              <a:pathLst>
                <a:path w="21" h="30">
                  <a:moveTo>
                    <a:pt x="21" y="15"/>
                  </a:moveTo>
                  <a:cubicBezTo>
                    <a:pt x="21" y="23"/>
                    <a:pt x="14" y="30"/>
                    <a:pt x="5" y="30"/>
                  </a:cubicBezTo>
                  <a:cubicBezTo>
                    <a:pt x="4" y="30"/>
                    <a:pt x="2" y="30"/>
                    <a:pt x="0" y="29"/>
                  </a:cubicBezTo>
                  <a:cubicBezTo>
                    <a:pt x="8" y="26"/>
                    <a:pt x="14" y="18"/>
                    <a:pt x="14" y="9"/>
                  </a:cubicBezTo>
                  <a:cubicBezTo>
                    <a:pt x="14" y="6"/>
                    <a:pt x="13" y="3"/>
                    <a:pt x="12" y="0"/>
                  </a:cubicBezTo>
                  <a:cubicBezTo>
                    <a:pt x="17" y="3"/>
                    <a:pt x="21" y="8"/>
                    <a:pt x="21"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42" name="Freeform 30"/>
            <p:cNvSpPr>
              <a:spLocks noEditPoints="1"/>
            </p:cNvSpPr>
            <p:nvPr/>
          </p:nvSpPr>
          <p:spPr bwMode="auto">
            <a:xfrm>
              <a:off x="0" y="0"/>
              <a:ext cx="109" cy="109"/>
            </a:xfrm>
            <a:custGeom>
              <a:avLst/>
              <a:gdLst>
                <a:gd name="T0" fmla="*/ 45 w 46"/>
                <a:gd name="T1" fmla="*/ 15 h 46"/>
                <a:gd name="T2" fmla="*/ 35 w 46"/>
                <a:gd name="T3" fmla="*/ 4 h 46"/>
                <a:gd name="T4" fmla="*/ 35 w 46"/>
                <a:gd name="T5" fmla="*/ 4 h 46"/>
                <a:gd name="T6" fmla="*/ 23 w 46"/>
                <a:gd name="T7" fmla="*/ 0 h 46"/>
                <a:gd name="T8" fmla="*/ 4 w 46"/>
                <a:gd name="T9" fmla="*/ 10 h 46"/>
                <a:gd name="T10" fmla="*/ 0 w 46"/>
                <a:gd name="T11" fmla="*/ 23 h 46"/>
                <a:gd name="T12" fmla="*/ 5 w 46"/>
                <a:gd name="T13" fmla="*/ 37 h 46"/>
                <a:gd name="T14" fmla="*/ 9 w 46"/>
                <a:gd name="T15" fmla="*/ 42 h 46"/>
                <a:gd name="T16" fmla="*/ 14 w 46"/>
                <a:gd name="T17" fmla="*/ 44 h 46"/>
                <a:gd name="T18" fmla="*/ 14 w 46"/>
                <a:gd name="T19" fmla="*/ 44 h 46"/>
                <a:gd name="T20" fmla="*/ 23 w 46"/>
                <a:gd name="T21" fmla="*/ 46 h 46"/>
                <a:gd name="T22" fmla="*/ 32 w 46"/>
                <a:gd name="T23" fmla="*/ 44 h 46"/>
                <a:gd name="T24" fmla="*/ 36 w 46"/>
                <a:gd name="T25" fmla="*/ 42 h 46"/>
                <a:gd name="T26" fmla="*/ 42 w 46"/>
                <a:gd name="T27" fmla="*/ 36 h 46"/>
                <a:gd name="T28" fmla="*/ 46 w 46"/>
                <a:gd name="T29" fmla="*/ 26 h 46"/>
                <a:gd name="T30" fmla="*/ 46 w 46"/>
                <a:gd name="T31" fmla="*/ 26 h 46"/>
                <a:gd name="T32" fmla="*/ 46 w 46"/>
                <a:gd name="T33" fmla="*/ 23 h 46"/>
                <a:gd name="T34" fmla="*/ 45 w 46"/>
                <a:gd name="T35" fmla="*/ 15 h 46"/>
                <a:gd name="T36" fmla="*/ 31 w 46"/>
                <a:gd name="T37" fmla="*/ 11 h 46"/>
                <a:gd name="T38" fmla="*/ 35 w 46"/>
                <a:gd name="T39" fmla="*/ 15 h 46"/>
                <a:gd name="T40" fmla="*/ 35 w 46"/>
                <a:gd name="T41" fmla="*/ 15 h 46"/>
                <a:gd name="T42" fmla="*/ 31 w 46"/>
                <a:gd name="T43" fmla="*/ 19 h 46"/>
                <a:gd name="T44" fmla="*/ 27 w 46"/>
                <a:gd name="T45" fmla="*/ 15 h 46"/>
                <a:gd name="T46" fmla="*/ 31 w 46"/>
                <a:gd name="T47" fmla="*/ 11 h 46"/>
                <a:gd name="T48" fmla="*/ 31 w 46"/>
                <a:gd name="T49" fmla="*/ 11 h 46"/>
                <a:gd name="T50" fmla="*/ 15 w 46"/>
                <a:gd name="T51" fmla="*/ 36 h 46"/>
                <a:gd name="T52" fmla="*/ 11 w 46"/>
                <a:gd name="T53" fmla="*/ 32 h 46"/>
                <a:gd name="T54" fmla="*/ 15 w 46"/>
                <a:gd name="T55" fmla="*/ 28 h 46"/>
                <a:gd name="T56" fmla="*/ 19 w 46"/>
                <a:gd name="T57" fmla="*/ 32 h 46"/>
                <a:gd name="T58" fmla="*/ 15 w 46"/>
                <a:gd name="T59" fmla="*/ 36 h 46"/>
                <a:gd name="T60" fmla="*/ 15 w 46"/>
                <a:gd name="T61" fmla="*/ 19 h 46"/>
                <a:gd name="T62" fmla="*/ 11 w 46"/>
                <a:gd name="T63" fmla="*/ 15 h 46"/>
                <a:gd name="T64" fmla="*/ 15 w 46"/>
                <a:gd name="T65" fmla="*/ 11 h 46"/>
                <a:gd name="T66" fmla="*/ 19 w 46"/>
                <a:gd name="T67" fmla="*/ 15 h 46"/>
                <a:gd name="T68" fmla="*/ 15 w 46"/>
                <a:gd name="T69" fmla="*/ 19 h 46"/>
                <a:gd name="T70" fmla="*/ 20 w 46"/>
                <a:gd name="T71" fmla="*/ 23 h 46"/>
                <a:gd name="T72" fmla="*/ 22 w 46"/>
                <a:gd name="T73" fmla="*/ 21 h 46"/>
                <a:gd name="T74" fmla="*/ 23 w 46"/>
                <a:gd name="T75" fmla="*/ 21 h 46"/>
                <a:gd name="T76" fmla="*/ 26 w 46"/>
                <a:gd name="T77" fmla="*/ 23 h 46"/>
                <a:gd name="T78" fmla="*/ 25 w 46"/>
                <a:gd name="T79" fmla="*/ 25 h 46"/>
                <a:gd name="T80" fmla="*/ 23 w 46"/>
                <a:gd name="T81" fmla="*/ 26 h 46"/>
                <a:gd name="T82" fmla="*/ 20 w 46"/>
                <a:gd name="T83" fmla="*/ 23 h 46"/>
                <a:gd name="T84" fmla="*/ 31 w 46"/>
                <a:gd name="T85" fmla="*/ 36 h 46"/>
                <a:gd name="T86" fmla="*/ 27 w 46"/>
                <a:gd name="T87" fmla="*/ 32 h 46"/>
                <a:gd name="T88" fmla="*/ 31 w 46"/>
                <a:gd name="T89" fmla="*/ 28 h 46"/>
                <a:gd name="T90" fmla="*/ 35 w 46"/>
                <a:gd name="T91" fmla="*/ 32 h 46"/>
                <a:gd name="T92" fmla="*/ 31 w 46"/>
                <a:gd name="T93"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46">
                  <a:moveTo>
                    <a:pt x="45" y="15"/>
                  </a:moveTo>
                  <a:cubicBezTo>
                    <a:pt x="43" y="10"/>
                    <a:pt x="39" y="6"/>
                    <a:pt x="35" y="4"/>
                  </a:cubicBezTo>
                  <a:cubicBezTo>
                    <a:pt x="35" y="4"/>
                    <a:pt x="35" y="4"/>
                    <a:pt x="35" y="4"/>
                  </a:cubicBezTo>
                  <a:cubicBezTo>
                    <a:pt x="31" y="2"/>
                    <a:pt x="27" y="0"/>
                    <a:pt x="23" y="0"/>
                  </a:cubicBezTo>
                  <a:cubicBezTo>
                    <a:pt x="15" y="0"/>
                    <a:pt x="8" y="4"/>
                    <a:pt x="4" y="10"/>
                  </a:cubicBezTo>
                  <a:cubicBezTo>
                    <a:pt x="2" y="14"/>
                    <a:pt x="0" y="19"/>
                    <a:pt x="0" y="23"/>
                  </a:cubicBezTo>
                  <a:cubicBezTo>
                    <a:pt x="0" y="29"/>
                    <a:pt x="2" y="33"/>
                    <a:pt x="5" y="37"/>
                  </a:cubicBezTo>
                  <a:cubicBezTo>
                    <a:pt x="6" y="39"/>
                    <a:pt x="8" y="40"/>
                    <a:pt x="9" y="42"/>
                  </a:cubicBezTo>
                  <a:cubicBezTo>
                    <a:pt x="11" y="43"/>
                    <a:pt x="12" y="44"/>
                    <a:pt x="14" y="44"/>
                  </a:cubicBezTo>
                  <a:cubicBezTo>
                    <a:pt x="14" y="44"/>
                    <a:pt x="14" y="44"/>
                    <a:pt x="14" y="44"/>
                  </a:cubicBezTo>
                  <a:cubicBezTo>
                    <a:pt x="17" y="46"/>
                    <a:pt x="20" y="46"/>
                    <a:pt x="23" y="46"/>
                  </a:cubicBezTo>
                  <a:cubicBezTo>
                    <a:pt x="26" y="46"/>
                    <a:pt x="30" y="46"/>
                    <a:pt x="32" y="44"/>
                  </a:cubicBezTo>
                  <a:cubicBezTo>
                    <a:pt x="34" y="44"/>
                    <a:pt x="35" y="43"/>
                    <a:pt x="36" y="42"/>
                  </a:cubicBezTo>
                  <a:cubicBezTo>
                    <a:pt x="38" y="41"/>
                    <a:pt x="40" y="39"/>
                    <a:pt x="42" y="36"/>
                  </a:cubicBezTo>
                  <a:cubicBezTo>
                    <a:pt x="44" y="33"/>
                    <a:pt x="45" y="30"/>
                    <a:pt x="46" y="26"/>
                  </a:cubicBezTo>
                  <a:cubicBezTo>
                    <a:pt x="46" y="26"/>
                    <a:pt x="46" y="26"/>
                    <a:pt x="46" y="26"/>
                  </a:cubicBezTo>
                  <a:cubicBezTo>
                    <a:pt x="46" y="25"/>
                    <a:pt x="46" y="24"/>
                    <a:pt x="46" y="23"/>
                  </a:cubicBezTo>
                  <a:cubicBezTo>
                    <a:pt x="46" y="21"/>
                    <a:pt x="45" y="18"/>
                    <a:pt x="45" y="15"/>
                  </a:cubicBezTo>
                  <a:close/>
                  <a:moveTo>
                    <a:pt x="31" y="11"/>
                  </a:moveTo>
                  <a:cubicBezTo>
                    <a:pt x="34" y="11"/>
                    <a:pt x="35" y="13"/>
                    <a:pt x="35" y="15"/>
                  </a:cubicBezTo>
                  <a:cubicBezTo>
                    <a:pt x="35" y="15"/>
                    <a:pt x="35" y="15"/>
                    <a:pt x="35" y="15"/>
                  </a:cubicBezTo>
                  <a:cubicBezTo>
                    <a:pt x="35" y="17"/>
                    <a:pt x="33" y="19"/>
                    <a:pt x="31" y="19"/>
                  </a:cubicBezTo>
                  <a:cubicBezTo>
                    <a:pt x="29" y="19"/>
                    <a:pt x="27" y="17"/>
                    <a:pt x="27" y="15"/>
                  </a:cubicBezTo>
                  <a:cubicBezTo>
                    <a:pt x="27" y="13"/>
                    <a:pt x="29" y="11"/>
                    <a:pt x="31" y="11"/>
                  </a:cubicBezTo>
                  <a:cubicBezTo>
                    <a:pt x="31" y="11"/>
                    <a:pt x="31" y="11"/>
                    <a:pt x="31" y="11"/>
                  </a:cubicBezTo>
                  <a:close/>
                  <a:moveTo>
                    <a:pt x="15" y="36"/>
                  </a:moveTo>
                  <a:cubicBezTo>
                    <a:pt x="12" y="36"/>
                    <a:pt x="11" y="34"/>
                    <a:pt x="11" y="32"/>
                  </a:cubicBezTo>
                  <a:cubicBezTo>
                    <a:pt x="11" y="30"/>
                    <a:pt x="12" y="28"/>
                    <a:pt x="15" y="28"/>
                  </a:cubicBezTo>
                  <a:cubicBezTo>
                    <a:pt x="17" y="28"/>
                    <a:pt x="19" y="30"/>
                    <a:pt x="19" y="32"/>
                  </a:cubicBezTo>
                  <a:cubicBezTo>
                    <a:pt x="19" y="34"/>
                    <a:pt x="17" y="36"/>
                    <a:pt x="15" y="36"/>
                  </a:cubicBezTo>
                  <a:close/>
                  <a:moveTo>
                    <a:pt x="15" y="19"/>
                  </a:moveTo>
                  <a:cubicBezTo>
                    <a:pt x="12" y="19"/>
                    <a:pt x="11" y="17"/>
                    <a:pt x="11" y="15"/>
                  </a:cubicBezTo>
                  <a:cubicBezTo>
                    <a:pt x="11" y="13"/>
                    <a:pt x="12" y="11"/>
                    <a:pt x="15" y="11"/>
                  </a:cubicBezTo>
                  <a:cubicBezTo>
                    <a:pt x="17" y="11"/>
                    <a:pt x="19" y="13"/>
                    <a:pt x="19" y="15"/>
                  </a:cubicBezTo>
                  <a:cubicBezTo>
                    <a:pt x="19" y="17"/>
                    <a:pt x="17" y="19"/>
                    <a:pt x="15" y="19"/>
                  </a:cubicBezTo>
                  <a:close/>
                  <a:moveTo>
                    <a:pt x="20" y="23"/>
                  </a:moveTo>
                  <a:cubicBezTo>
                    <a:pt x="20" y="22"/>
                    <a:pt x="21" y="21"/>
                    <a:pt x="22" y="21"/>
                  </a:cubicBezTo>
                  <a:cubicBezTo>
                    <a:pt x="22" y="21"/>
                    <a:pt x="23" y="21"/>
                    <a:pt x="23" y="21"/>
                  </a:cubicBezTo>
                  <a:cubicBezTo>
                    <a:pt x="25" y="21"/>
                    <a:pt x="26" y="22"/>
                    <a:pt x="26" y="23"/>
                  </a:cubicBezTo>
                  <a:cubicBezTo>
                    <a:pt x="26" y="24"/>
                    <a:pt x="26" y="24"/>
                    <a:pt x="25" y="25"/>
                  </a:cubicBezTo>
                  <a:cubicBezTo>
                    <a:pt x="25" y="26"/>
                    <a:pt x="24" y="26"/>
                    <a:pt x="23" y="26"/>
                  </a:cubicBezTo>
                  <a:cubicBezTo>
                    <a:pt x="22" y="26"/>
                    <a:pt x="20" y="25"/>
                    <a:pt x="20" y="23"/>
                  </a:cubicBezTo>
                  <a:close/>
                  <a:moveTo>
                    <a:pt x="31" y="36"/>
                  </a:moveTo>
                  <a:cubicBezTo>
                    <a:pt x="29" y="36"/>
                    <a:pt x="27" y="34"/>
                    <a:pt x="27" y="32"/>
                  </a:cubicBezTo>
                  <a:cubicBezTo>
                    <a:pt x="27" y="30"/>
                    <a:pt x="29" y="28"/>
                    <a:pt x="31" y="28"/>
                  </a:cubicBezTo>
                  <a:cubicBezTo>
                    <a:pt x="34" y="28"/>
                    <a:pt x="35" y="30"/>
                    <a:pt x="35" y="32"/>
                  </a:cubicBezTo>
                  <a:cubicBezTo>
                    <a:pt x="35" y="34"/>
                    <a:pt x="34" y="36"/>
                    <a:pt x="31"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6" name="等腰三角形 2"/>
          <p:cNvSpPr/>
          <p:nvPr/>
        </p:nvSpPr>
        <p:spPr>
          <a:xfrm rot="2778061">
            <a:off x="595887" y="299104"/>
            <a:ext cx="701050" cy="604353"/>
          </a:xfrm>
          <a:prstGeom prst="triangle">
            <a:avLst/>
          </a:prstGeom>
          <a:gradFill>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7" name="等腰三角形 3"/>
          <p:cNvSpPr/>
          <p:nvPr/>
        </p:nvSpPr>
        <p:spPr>
          <a:xfrm rot="2778061">
            <a:off x="389471" y="518410"/>
            <a:ext cx="701050" cy="604353"/>
          </a:xfrm>
          <a:prstGeom prst="triangle">
            <a:avLst/>
          </a:prstGeom>
          <a:gradFill>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8" name="文本框 47"/>
          <p:cNvSpPr txBox="1"/>
          <p:nvPr/>
        </p:nvSpPr>
        <p:spPr>
          <a:xfrm>
            <a:off x="1167765" y="621196"/>
            <a:ext cx="3057247" cy="523220"/>
          </a:xfrm>
          <a:prstGeom prst="rect">
            <a:avLst/>
          </a:prstGeom>
          <a:noFill/>
        </p:spPr>
        <p:txBody>
          <a:bodyPr wrap="none" rtlCol="0">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医院自动盖章方案</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67765" y="621196"/>
            <a:ext cx="6256655" cy="521970"/>
          </a:xfrm>
          <a:prstGeom prst="rect">
            <a:avLst/>
          </a:prstGeom>
          <a:noFill/>
        </p:spPr>
        <p:txBody>
          <a:bodyPr wrap="none" rtlCol="0">
            <a:spAutoFit/>
          </a:bodyPr>
          <a:lstStyle/>
          <a:p>
            <a:pPr algn="l"/>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医院自动盖章</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方案应用</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归档文书盖章</a:t>
            </a:r>
            <a:endPar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173605" y="5709285"/>
            <a:ext cx="1553210" cy="645160"/>
          </a:xfrm>
          <a:prstGeom prst="rect">
            <a:avLst/>
          </a:prstGeom>
          <a:noFill/>
          <a:ln w="9525">
            <a:noFill/>
          </a:ln>
        </p:spPr>
        <p:txBody>
          <a:bodyPr wrap="square">
            <a:spAutoFit/>
          </a:bodyPr>
          <a:lstStyle/>
          <a:p>
            <a:pPr marL="171450" indent="-171450" algn="ctr">
              <a:lnSpc>
                <a:spcPct val="150000"/>
              </a:lnSpc>
              <a:buNone/>
            </a:pPr>
            <a:r>
              <a:rPr sz="1200" b="0" dirty="0">
                <a:solidFill>
                  <a:schemeClr val="bg1">
                    <a:lumMod val="50000"/>
                  </a:schemeClr>
                </a:solidFill>
                <a:latin typeface="微软雅黑" panose="020B0503020204020204" pitchFamily="34" charset="-122"/>
                <a:ea typeface="微软雅黑" panose="020B0503020204020204" pitchFamily="34" charset="-122"/>
              </a:rPr>
              <a:t>医院业务系统</a:t>
            </a:r>
            <a:endParaRPr sz="1200" b="0" dirty="0">
              <a:solidFill>
                <a:schemeClr val="bg1">
                  <a:lumMod val="50000"/>
                </a:schemeClr>
              </a:solidFill>
              <a:latin typeface="微软雅黑" panose="020B0503020204020204" pitchFamily="34" charset="-122"/>
              <a:ea typeface="微软雅黑" panose="020B0503020204020204" pitchFamily="34" charset="-122"/>
            </a:endParaRPr>
          </a:p>
          <a:p>
            <a:pPr marL="171450" indent="-171450" algn="ctr">
              <a:lnSpc>
                <a:spcPct val="150000"/>
              </a:lnSpc>
              <a:buNone/>
            </a:pPr>
            <a:r>
              <a:rPr sz="1200" b="0" dirty="0">
                <a:solidFill>
                  <a:schemeClr val="bg1">
                    <a:lumMod val="50000"/>
                  </a:schemeClr>
                </a:solidFill>
                <a:latin typeface="微软雅黑" panose="020B0503020204020204" pitchFamily="34" charset="-122"/>
                <a:ea typeface="微软雅黑" panose="020B0503020204020204" pitchFamily="34" charset="-122"/>
              </a:rPr>
              <a:t>生成待归档PDF</a:t>
            </a:r>
            <a:r>
              <a:rPr lang="zh-CN" sz="1200" b="0" dirty="0">
                <a:solidFill>
                  <a:schemeClr val="bg1">
                    <a:lumMod val="50000"/>
                  </a:schemeClr>
                </a:solidFill>
                <a:latin typeface="微软雅黑" panose="020B0503020204020204" pitchFamily="34" charset="-122"/>
                <a:ea typeface="微软雅黑" panose="020B0503020204020204" pitchFamily="34" charset="-122"/>
              </a:rPr>
              <a:t>文书</a:t>
            </a:r>
            <a:endParaRPr lang="zh-CN" sz="12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42555" y="5709285"/>
            <a:ext cx="2647315" cy="645160"/>
          </a:xfrm>
          <a:prstGeom prst="rect">
            <a:avLst/>
          </a:prstGeom>
          <a:noFill/>
          <a:ln w="9525">
            <a:noFill/>
          </a:ln>
        </p:spPr>
        <p:txBody>
          <a:bodyPr wrap="square">
            <a:spAutoFit/>
          </a:bodyPr>
          <a:lstStyle/>
          <a:p>
            <a:pPr marL="171450" indent="-171450" algn="ct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mn-ea"/>
              </a:rPr>
              <a:t>调用医院公章，</a:t>
            </a:r>
            <a:endParaRPr lang="zh-CN" altLang="en-US" sz="1200" dirty="0">
              <a:solidFill>
                <a:schemeClr val="bg1">
                  <a:lumMod val="50000"/>
                </a:schemeClr>
              </a:solidFill>
              <a:latin typeface="微软雅黑" panose="020B0503020204020204" pitchFamily="34" charset="-122"/>
              <a:ea typeface="微软雅黑" panose="020B0503020204020204" pitchFamily="34" charset="-122"/>
              <a:sym typeface="+mn-ea"/>
            </a:endParaRPr>
          </a:p>
          <a:p>
            <a:pPr marL="171450" indent="-171450" algn="ct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mn-ea"/>
              </a:rPr>
              <a:t>自动加盖医院公章</a:t>
            </a:r>
            <a:endParaRPr lang="zh-CN" altLang="en-US" sz="12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pic>
        <p:nvPicPr>
          <p:cNvPr id="8" name="图片 7" descr="微信截图_20170919234658"/>
          <p:cNvPicPr>
            <a:picLocks noChangeAspect="1"/>
          </p:cNvPicPr>
          <p:nvPr/>
        </p:nvPicPr>
        <p:blipFill>
          <a:blip r:embed="rId1"/>
          <a:stretch>
            <a:fillRect/>
          </a:stretch>
        </p:blipFill>
        <p:spPr>
          <a:xfrm>
            <a:off x="701675" y="2419350"/>
            <a:ext cx="4880610" cy="2720975"/>
          </a:xfrm>
          <a:prstGeom prst="rect">
            <a:avLst/>
          </a:prstGeom>
          <a:solidFill>
            <a:schemeClr val="accent2"/>
          </a:solidFill>
          <a:ln>
            <a:solidFill>
              <a:srgbClr val="FF0000"/>
            </a:solidFill>
          </a:ln>
        </p:spPr>
      </p:pic>
      <p:grpSp>
        <p:nvGrpSpPr>
          <p:cNvPr id="9" name="组合 6"/>
          <p:cNvGrpSpPr/>
          <p:nvPr/>
        </p:nvGrpSpPr>
        <p:grpSpPr>
          <a:xfrm>
            <a:off x="802005" y="2419350"/>
            <a:ext cx="4553585" cy="2673350"/>
            <a:chOff x="1839" y="2286"/>
            <a:chExt cx="7171" cy="4210"/>
          </a:xfrm>
        </p:grpSpPr>
        <p:pic>
          <p:nvPicPr>
            <p:cNvPr id="10" name="图片 9" descr="微信截图_20170919234611"/>
            <p:cNvPicPr>
              <a:picLocks noChangeAspect="1"/>
            </p:cNvPicPr>
            <p:nvPr/>
          </p:nvPicPr>
          <p:blipFill>
            <a:blip r:embed="rId2"/>
            <a:srcRect r="79116"/>
            <a:stretch>
              <a:fillRect/>
            </a:stretch>
          </p:blipFill>
          <p:spPr>
            <a:xfrm>
              <a:off x="1839" y="2286"/>
              <a:ext cx="3308" cy="4210"/>
            </a:xfrm>
            <a:prstGeom prst="rect">
              <a:avLst/>
            </a:prstGeom>
          </p:spPr>
        </p:pic>
        <p:pic>
          <p:nvPicPr>
            <p:cNvPr id="11" name="图片 10" descr="微信截图_20170919234611"/>
            <p:cNvPicPr>
              <a:picLocks noChangeAspect="1"/>
            </p:cNvPicPr>
            <p:nvPr/>
          </p:nvPicPr>
          <p:blipFill>
            <a:blip r:embed="rId2"/>
            <a:srcRect l="75234"/>
            <a:stretch>
              <a:fillRect/>
            </a:stretch>
          </p:blipFill>
          <p:spPr>
            <a:xfrm>
              <a:off x="5087" y="2286"/>
              <a:ext cx="3923" cy="4210"/>
            </a:xfrm>
            <a:prstGeom prst="rect">
              <a:avLst/>
            </a:prstGeom>
          </p:spPr>
        </p:pic>
      </p:grpSp>
      <p:pic>
        <p:nvPicPr>
          <p:cNvPr id="12" name="图片 11"/>
          <p:cNvPicPr>
            <a:picLocks noChangeAspect="1"/>
          </p:cNvPicPr>
          <p:nvPr/>
        </p:nvPicPr>
        <p:blipFill>
          <a:blip r:embed="rId3"/>
          <a:stretch>
            <a:fillRect/>
          </a:stretch>
        </p:blipFill>
        <p:spPr>
          <a:xfrm>
            <a:off x="6232525" y="1405963"/>
            <a:ext cx="4927600" cy="4114800"/>
          </a:xfrm>
          <a:prstGeom prst="rect">
            <a:avLst/>
          </a:prstGeom>
        </p:spPr>
      </p:pic>
      <p:sp>
        <p:nvSpPr>
          <p:cNvPr id="13" name="等腰三角形 2"/>
          <p:cNvSpPr/>
          <p:nvPr/>
        </p:nvSpPr>
        <p:spPr>
          <a:xfrm rot="2778061">
            <a:off x="595887" y="299104"/>
            <a:ext cx="701050" cy="604353"/>
          </a:xfrm>
          <a:prstGeom prst="triangle">
            <a:avLst/>
          </a:prstGeom>
          <a:gradFill>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等腰三角形 3"/>
          <p:cNvSpPr/>
          <p:nvPr/>
        </p:nvSpPr>
        <p:spPr>
          <a:xfrm rot="2778061">
            <a:off x="389471" y="518410"/>
            <a:ext cx="701050" cy="604353"/>
          </a:xfrm>
          <a:prstGeom prst="triangle">
            <a:avLst/>
          </a:prstGeom>
          <a:gradFill>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输出符合国家电子签名技术标准的电子文件</a:t>
            </a:r>
            <a:endParaRPr lang="zh-CN" altLang="en-US" sz="2800" dirty="0">
              <a:solidFill>
                <a:srgbClr val="007CEA"/>
              </a:solidFill>
            </a:endParaRPr>
          </a:p>
        </p:txBody>
      </p:sp>
      <p:pic>
        <p:nvPicPr>
          <p:cNvPr id="14" name="Picture 3" descr="C:\Users\Belling\Desktop\电子签名.png"/>
          <p:cNvPicPr>
            <a:picLocks noChangeAspect="1" noChangeArrowheads="1"/>
          </p:cNvPicPr>
          <p:nvPr/>
        </p:nvPicPr>
        <p:blipFill>
          <a:blip r:embed="rId1"/>
          <a:srcRect/>
          <a:stretch>
            <a:fillRect/>
          </a:stretch>
        </p:blipFill>
        <p:spPr bwMode="auto">
          <a:xfrm>
            <a:off x="899935" y="1022685"/>
            <a:ext cx="10030025" cy="5469662"/>
          </a:xfrm>
          <a:prstGeom prst="rect">
            <a:avLst/>
          </a:prstGeom>
          <a:noFill/>
        </p:spPr>
      </p:pic>
      <p:pic>
        <p:nvPicPr>
          <p:cNvPr id="15" name="Picture 3" descr="C:\Users\Belling\Desktop\电子枪名2.png"/>
          <p:cNvPicPr>
            <a:picLocks noChangeAspect="1" noChangeArrowheads="1"/>
          </p:cNvPicPr>
          <p:nvPr/>
        </p:nvPicPr>
        <p:blipFill>
          <a:blip r:embed="rId2"/>
          <a:srcRect/>
          <a:stretch>
            <a:fillRect/>
          </a:stretch>
        </p:blipFill>
        <p:spPr bwMode="auto">
          <a:xfrm>
            <a:off x="9479618" y="2165248"/>
            <a:ext cx="2966001" cy="3521786"/>
          </a:xfrm>
          <a:prstGeom prst="rect">
            <a:avLst/>
          </a:prstGeom>
          <a:noFill/>
        </p:spPr>
      </p:pic>
      <p:sp>
        <p:nvSpPr>
          <p:cNvPr id="16" name="圆角矩形 15"/>
          <p:cNvSpPr/>
          <p:nvPr/>
        </p:nvSpPr>
        <p:spPr>
          <a:xfrm>
            <a:off x="1526245" y="5810478"/>
            <a:ext cx="4855104" cy="258417"/>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rgbClr val="3383CB"/>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4084965" y="2314307"/>
            <a:ext cx="1351722" cy="2584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3383CB"/>
                </a:solidFill>
                <a:latin typeface="微软雅黑" panose="020B0503020204020204" pitchFamily="34" charset="-122"/>
                <a:ea typeface="微软雅黑" panose="020B0503020204020204" pitchFamily="34" charset="-122"/>
              </a:rPr>
              <a:t>签署人身份有效</a:t>
            </a:r>
            <a:endParaRPr lang="zh-CN" altLang="en-US" sz="1100" b="1" dirty="0">
              <a:solidFill>
                <a:srgbClr val="3383CB"/>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4084965" y="2662176"/>
            <a:ext cx="1351722" cy="2584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3383CB"/>
                </a:solidFill>
                <a:latin typeface="微软雅黑" panose="020B0503020204020204" pitchFamily="34" charset="-122"/>
                <a:ea typeface="微软雅黑" panose="020B0503020204020204" pitchFamily="34" charset="-122"/>
              </a:rPr>
              <a:t>加入时间戳</a:t>
            </a:r>
            <a:endParaRPr lang="zh-CN" altLang="en-US" sz="1100" b="1" dirty="0">
              <a:solidFill>
                <a:srgbClr val="3383CB"/>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4075026" y="3010046"/>
            <a:ext cx="1351722" cy="2584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3383CB"/>
                </a:solidFill>
                <a:latin typeface="微软雅黑" panose="020B0503020204020204" pitchFamily="34" charset="-122"/>
                <a:ea typeface="微软雅黑" panose="020B0503020204020204" pitchFamily="34" charset="-122"/>
              </a:rPr>
              <a:t>原文未改</a:t>
            </a:r>
            <a:endParaRPr lang="zh-CN" altLang="en-US" sz="1100" b="1" dirty="0">
              <a:solidFill>
                <a:srgbClr val="3383CB"/>
              </a:solidFill>
              <a:latin typeface="微软雅黑" panose="020B0503020204020204" pitchFamily="34" charset="-122"/>
              <a:ea typeface="微软雅黑" panose="020B0503020204020204" pitchFamily="34" charset="-122"/>
            </a:endParaRPr>
          </a:p>
        </p:txBody>
      </p:sp>
      <p:pic>
        <p:nvPicPr>
          <p:cNvPr id="20" name="Picture 2" descr="C:\Users\Belling\Desktop\签名未改.png"/>
          <p:cNvPicPr>
            <a:picLocks noChangeAspect="1" noChangeArrowheads="1"/>
          </p:cNvPicPr>
          <p:nvPr/>
        </p:nvPicPr>
        <p:blipFill>
          <a:blip r:embed="rId3"/>
          <a:srcRect/>
          <a:stretch>
            <a:fillRect/>
          </a:stretch>
        </p:blipFill>
        <p:spPr bwMode="auto">
          <a:xfrm>
            <a:off x="6625078" y="2185072"/>
            <a:ext cx="2907517" cy="3508512"/>
          </a:xfrm>
          <a:prstGeom prst="rect">
            <a:avLst/>
          </a:prstGeom>
          <a:noFill/>
        </p:spPr>
      </p:pic>
      <p:sp>
        <p:nvSpPr>
          <p:cNvPr id="21" name="圆角矩形 20"/>
          <p:cNvSpPr/>
          <p:nvPr/>
        </p:nvSpPr>
        <p:spPr>
          <a:xfrm>
            <a:off x="4062326" y="3333896"/>
            <a:ext cx="1351722" cy="2584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3383CB"/>
                </a:solidFill>
                <a:latin typeface="微软雅黑" panose="020B0503020204020204" pitchFamily="34" charset="-122"/>
                <a:ea typeface="微软雅黑" panose="020B0503020204020204" pitchFamily="34" charset="-122"/>
              </a:rPr>
              <a:t>签名未改</a:t>
            </a:r>
            <a:endParaRPr lang="zh-CN" altLang="en-US" sz="1100" b="1" dirty="0">
              <a:solidFill>
                <a:srgbClr val="3383CB"/>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7645019" y="2703212"/>
            <a:ext cx="1684867" cy="150735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rgbClr val="3383CB"/>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7813061" y="4409163"/>
            <a:ext cx="1351722" cy="2584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3383CB"/>
                </a:solidFill>
                <a:latin typeface="微软雅黑" panose="020B0503020204020204" pitchFamily="34" charset="-122"/>
                <a:ea typeface="微软雅黑" panose="020B0503020204020204" pitchFamily="34" charset="-122"/>
              </a:rPr>
              <a:t>数字证书</a:t>
            </a:r>
            <a:endParaRPr lang="zh-CN" altLang="en-US" sz="1100" b="1" dirty="0">
              <a:solidFill>
                <a:srgbClr val="3383CB"/>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9617753" y="2415630"/>
            <a:ext cx="1684867" cy="194733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rgbClr val="3383CB"/>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9836594" y="4417629"/>
            <a:ext cx="1351722" cy="2584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3383CB"/>
                </a:solidFill>
                <a:latin typeface="微软雅黑" panose="020B0503020204020204" pitchFamily="34" charset="-122"/>
                <a:ea typeface="微软雅黑" panose="020B0503020204020204" pitchFamily="34" charset="-122"/>
              </a:rPr>
              <a:t>签名有效</a:t>
            </a:r>
            <a:endParaRPr lang="zh-CN" altLang="en-US" sz="1100" b="1" dirty="0">
              <a:solidFill>
                <a:srgbClr val="3383CB"/>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2586164" y="3937659"/>
            <a:ext cx="669100" cy="176568"/>
          </a:xfrm>
          <a:prstGeom prst="rect">
            <a:avLst/>
          </a:prstGeom>
        </p:spPr>
      </p:pic>
      <p:pic>
        <p:nvPicPr>
          <p:cNvPr id="26" name="图片 25"/>
          <p:cNvPicPr>
            <a:picLocks noChangeAspect="1"/>
          </p:cNvPicPr>
          <p:nvPr/>
        </p:nvPicPr>
        <p:blipFill>
          <a:blip r:embed="rId6">
            <a:extLst>
              <a:ext uri="{BEBA8EAE-BF5A-486C-A8C5-ECC9F3942E4B}">
                <a14:imgProps xmlns:a14="http://schemas.microsoft.com/office/drawing/2010/main">
                  <a14:imgLayer r:embed="rId7">
                    <a14:imgEffect>
                      <a14:artisticLightScreen/>
                    </a14:imgEffect>
                  </a14:imgLayer>
                </a14:imgProps>
              </a:ext>
            </a:extLst>
          </a:blip>
          <a:stretch>
            <a:fillRect/>
          </a:stretch>
        </p:blipFill>
        <p:spPr>
          <a:xfrm>
            <a:off x="3579243" y="3952477"/>
            <a:ext cx="581277" cy="172567"/>
          </a:xfrm>
          <a:prstGeom prst="rect">
            <a:avLst/>
          </a:prstGeom>
        </p:spPr>
      </p:pic>
      <p:pic>
        <p:nvPicPr>
          <p:cNvPr id="3" name="图片 2"/>
          <p:cNvPicPr>
            <a:picLocks noChangeAspect="1"/>
          </p:cNvPicPr>
          <p:nvPr/>
        </p:nvPicPr>
        <p:blipFill>
          <a:blip r:embed="rId8"/>
          <a:stretch>
            <a:fillRect/>
          </a:stretch>
        </p:blipFill>
        <p:spPr>
          <a:xfrm>
            <a:off x="10050372" y="2832862"/>
            <a:ext cx="964746" cy="121352"/>
          </a:xfrm>
          <a:prstGeom prst="rect">
            <a:avLst/>
          </a:prstGeom>
        </p:spPr>
      </p:pic>
      <p:pic>
        <p:nvPicPr>
          <p:cNvPr id="4" name="图片 3"/>
          <p:cNvPicPr>
            <a:picLocks noChangeAspect="1"/>
          </p:cNvPicPr>
          <p:nvPr/>
        </p:nvPicPr>
        <p:blipFill>
          <a:blip r:embed="rId9"/>
          <a:stretch>
            <a:fillRect/>
          </a:stretch>
        </p:blipFill>
        <p:spPr>
          <a:xfrm>
            <a:off x="8223341" y="3056546"/>
            <a:ext cx="378498" cy="14419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数字签名服务器（私有化部署）</a:t>
            </a:r>
            <a:endParaRPr lang="zh-CN" altLang="en-US" sz="2800" dirty="0">
              <a:solidFill>
                <a:srgbClr val="007CEA"/>
              </a:solidFill>
            </a:endParaRPr>
          </a:p>
        </p:txBody>
      </p:sp>
      <p:pic>
        <p:nvPicPr>
          <p:cNvPr id="108" name="图片 10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818197"/>
            <a:ext cx="4059382" cy="3810001"/>
          </a:xfrm>
          <a:prstGeom prst="rect">
            <a:avLst/>
          </a:prstGeom>
        </p:spPr>
      </p:pic>
      <p:cxnSp>
        <p:nvCxnSpPr>
          <p:cNvPr id="109" name="直接连接符 6"/>
          <p:cNvCxnSpPr/>
          <p:nvPr/>
        </p:nvCxnSpPr>
        <p:spPr>
          <a:xfrm>
            <a:off x="4024745" y="3623199"/>
            <a:ext cx="1368000" cy="0"/>
          </a:xfrm>
          <a:prstGeom prst="line">
            <a:avLst/>
          </a:prstGeom>
          <a:noFill/>
          <a:ln w="38100" cap="flat" cmpd="sng" algn="ctr">
            <a:solidFill>
              <a:srgbClr val="5B9BD5">
                <a:lumMod val="75000"/>
              </a:srgbClr>
            </a:solidFill>
            <a:prstDash val="solid"/>
            <a:miter lim="800000"/>
          </a:ln>
          <a:effectLst/>
        </p:spPr>
      </p:cxnSp>
      <p:cxnSp>
        <p:nvCxnSpPr>
          <p:cNvPr id="110" name="直接连接符 7"/>
          <p:cNvCxnSpPr/>
          <p:nvPr/>
        </p:nvCxnSpPr>
        <p:spPr>
          <a:xfrm>
            <a:off x="4024745" y="3830357"/>
            <a:ext cx="2971800" cy="0"/>
          </a:xfrm>
          <a:prstGeom prst="line">
            <a:avLst/>
          </a:prstGeom>
          <a:noFill/>
          <a:ln w="38100" cap="flat" cmpd="sng" algn="ctr">
            <a:solidFill>
              <a:srgbClr val="5B9BD5">
                <a:lumMod val="75000"/>
              </a:srgbClr>
            </a:solidFill>
            <a:prstDash val="solid"/>
            <a:miter lim="800000"/>
          </a:ln>
          <a:effectLst/>
        </p:spPr>
      </p:cxnSp>
      <p:cxnSp>
        <p:nvCxnSpPr>
          <p:cNvPr id="111" name="直接连接符 9"/>
          <p:cNvCxnSpPr/>
          <p:nvPr/>
        </p:nvCxnSpPr>
        <p:spPr>
          <a:xfrm>
            <a:off x="4024745" y="3996612"/>
            <a:ext cx="7363691" cy="0"/>
          </a:xfrm>
          <a:prstGeom prst="line">
            <a:avLst/>
          </a:prstGeom>
          <a:noFill/>
          <a:ln w="38100" cap="flat" cmpd="sng" algn="ctr">
            <a:solidFill>
              <a:srgbClr val="5B9BD5">
                <a:lumMod val="75000"/>
              </a:srgbClr>
            </a:solidFill>
            <a:prstDash val="solid"/>
            <a:miter lim="800000"/>
          </a:ln>
          <a:effectLst/>
        </p:spPr>
      </p:cxnSp>
      <p:cxnSp>
        <p:nvCxnSpPr>
          <p:cNvPr id="112" name="直接连接符 10"/>
          <p:cNvCxnSpPr/>
          <p:nvPr/>
        </p:nvCxnSpPr>
        <p:spPr>
          <a:xfrm>
            <a:off x="4024745" y="4190577"/>
            <a:ext cx="2833130" cy="0"/>
          </a:xfrm>
          <a:prstGeom prst="line">
            <a:avLst/>
          </a:prstGeom>
          <a:noFill/>
          <a:ln w="38100" cap="flat" cmpd="sng" algn="ctr">
            <a:solidFill>
              <a:srgbClr val="5B9BD5">
                <a:lumMod val="75000"/>
              </a:srgbClr>
            </a:solidFill>
            <a:prstDash val="solid"/>
            <a:miter lim="800000"/>
          </a:ln>
          <a:effectLst/>
        </p:spPr>
      </p:cxnSp>
      <p:cxnSp>
        <p:nvCxnSpPr>
          <p:cNvPr id="113" name="直接连接符 11"/>
          <p:cNvCxnSpPr/>
          <p:nvPr/>
        </p:nvCxnSpPr>
        <p:spPr>
          <a:xfrm>
            <a:off x="5409487" y="3287049"/>
            <a:ext cx="0" cy="352867"/>
          </a:xfrm>
          <a:prstGeom prst="line">
            <a:avLst/>
          </a:prstGeom>
          <a:noFill/>
          <a:ln w="38100" cap="flat" cmpd="sng" algn="ctr">
            <a:solidFill>
              <a:srgbClr val="5B9BD5">
                <a:lumMod val="75000"/>
              </a:srgbClr>
            </a:solidFill>
            <a:prstDash val="solid"/>
            <a:miter lim="800000"/>
          </a:ln>
          <a:effectLst/>
        </p:spPr>
      </p:cxnSp>
      <p:cxnSp>
        <p:nvCxnSpPr>
          <p:cNvPr id="114" name="直接连接符 12"/>
          <p:cNvCxnSpPr/>
          <p:nvPr/>
        </p:nvCxnSpPr>
        <p:spPr>
          <a:xfrm>
            <a:off x="6982690" y="3089564"/>
            <a:ext cx="0" cy="740793"/>
          </a:xfrm>
          <a:prstGeom prst="line">
            <a:avLst/>
          </a:prstGeom>
          <a:noFill/>
          <a:ln w="38100" cap="flat" cmpd="sng" algn="ctr">
            <a:solidFill>
              <a:srgbClr val="5B9BD5">
                <a:lumMod val="75000"/>
              </a:srgbClr>
            </a:solidFill>
            <a:prstDash val="solid"/>
            <a:miter lim="800000"/>
          </a:ln>
          <a:effectLst/>
        </p:spPr>
      </p:cxnSp>
      <p:cxnSp>
        <p:nvCxnSpPr>
          <p:cNvPr id="115" name="直接连接符 13"/>
          <p:cNvCxnSpPr/>
          <p:nvPr/>
        </p:nvCxnSpPr>
        <p:spPr>
          <a:xfrm>
            <a:off x="6843361" y="4207446"/>
            <a:ext cx="0" cy="464551"/>
          </a:xfrm>
          <a:prstGeom prst="line">
            <a:avLst/>
          </a:prstGeom>
          <a:noFill/>
          <a:ln w="38100" cap="flat" cmpd="sng" algn="ctr">
            <a:solidFill>
              <a:srgbClr val="5B9BD5">
                <a:lumMod val="75000"/>
              </a:srgbClr>
            </a:solidFill>
            <a:prstDash val="solid"/>
            <a:miter lim="800000"/>
          </a:ln>
          <a:effectLst/>
        </p:spPr>
      </p:cxnSp>
      <p:cxnSp>
        <p:nvCxnSpPr>
          <p:cNvPr id="116" name="直接连接符 14"/>
          <p:cNvCxnSpPr/>
          <p:nvPr/>
        </p:nvCxnSpPr>
        <p:spPr>
          <a:xfrm>
            <a:off x="5181598" y="4426103"/>
            <a:ext cx="0" cy="658515"/>
          </a:xfrm>
          <a:prstGeom prst="line">
            <a:avLst/>
          </a:prstGeom>
          <a:noFill/>
          <a:ln w="38100" cap="flat" cmpd="sng" algn="ctr">
            <a:solidFill>
              <a:srgbClr val="5B9BD5">
                <a:lumMod val="75000"/>
              </a:srgbClr>
            </a:solidFill>
            <a:prstDash val="solid"/>
            <a:miter lim="800000"/>
          </a:ln>
          <a:effectLst/>
        </p:spPr>
      </p:cxnSp>
      <p:cxnSp>
        <p:nvCxnSpPr>
          <p:cNvPr id="117" name="直接连接符 15"/>
          <p:cNvCxnSpPr/>
          <p:nvPr/>
        </p:nvCxnSpPr>
        <p:spPr>
          <a:xfrm>
            <a:off x="4024745" y="4426103"/>
            <a:ext cx="1170708" cy="0"/>
          </a:xfrm>
          <a:prstGeom prst="line">
            <a:avLst/>
          </a:prstGeom>
          <a:noFill/>
          <a:ln w="38100" cap="flat" cmpd="sng" algn="ctr">
            <a:solidFill>
              <a:srgbClr val="5B9BD5">
                <a:lumMod val="75000"/>
              </a:srgbClr>
            </a:solidFill>
            <a:prstDash val="solid"/>
            <a:miter lim="800000"/>
          </a:ln>
          <a:effectLst/>
        </p:spPr>
      </p:cxnSp>
      <p:cxnSp>
        <p:nvCxnSpPr>
          <p:cNvPr id="118" name="直接连接符 16"/>
          <p:cNvCxnSpPr/>
          <p:nvPr/>
        </p:nvCxnSpPr>
        <p:spPr>
          <a:xfrm>
            <a:off x="11360726" y="3996612"/>
            <a:ext cx="0" cy="915248"/>
          </a:xfrm>
          <a:prstGeom prst="line">
            <a:avLst/>
          </a:prstGeom>
          <a:noFill/>
          <a:ln w="38100" cap="flat" cmpd="sng" algn="ctr">
            <a:solidFill>
              <a:srgbClr val="5B9BD5">
                <a:lumMod val="75000"/>
              </a:srgbClr>
            </a:solidFill>
            <a:prstDash val="solid"/>
            <a:miter lim="800000"/>
          </a:ln>
          <a:effectLst/>
        </p:spPr>
      </p:cxnSp>
      <p:cxnSp>
        <p:nvCxnSpPr>
          <p:cNvPr id="119" name="直接连接符 17"/>
          <p:cNvCxnSpPr/>
          <p:nvPr/>
        </p:nvCxnSpPr>
        <p:spPr>
          <a:xfrm>
            <a:off x="6996545" y="3380509"/>
            <a:ext cx="2296953" cy="0"/>
          </a:xfrm>
          <a:prstGeom prst="line">
            <a:avLst/>
          </a:prstGeom>
          <a:noFill/>
          <a:ln w="38100" cap="flat" cmpd="sng" algn="ctr">
            <a:solidFill>
              <a:srgbClr val="5B9BD5">
                <a:lumMod val="75000"/>
              </a:srgbClr>
            </a:solidFill>
            <a:prstDash val="solid"/>
            <a:miter lim="800000"/>
          </a:ln>
          <a:effectLst/>
        </p:spPr>
      </p:cxnSp>
      <p:cxnSp>
        <p:nvCxnSpPr>
          <p:cNvPr id="120" name="直接连接符 18"/>
          <p:cNvCxnSpPr/>
          <p:nvPr/>
        </p:nvCxnSpPr>
        <p:spPr>
          <a:xfrm>
            <a:off x="9202426" y="4355981"/>
            <a:ext cx="0" cy="624303"/>
          </a:xfrm>
          <a:prstGeom prst="line">
            <a:avLst/>
          </a:prstGeom>
          <a:noFill/>
          <a:ln w="38100" cap="flat" cmpd="sng" algn="ctr">
            <a:solidFill>
              <a:srgbClr val="5B9BD5">
                <a:lumMod val="75000"/>
              </a:srgbClr>
            </a:solidFill>
            <a:prstDash val="solid"/>
            <a:miter lim="800000"/>
          </a:ln>
          <a:effectLst/>
        </p:spPr>
      </p:cxnSp>
      <p:cxnSp>
        <p:nvCxnSpPr>
          <p:cNvPr id="121" name="直接连接符 19"/>
          <p:cNvCxnSpPr/>
          <p:nvPr/>
        </p:nvCxnSpPr>
        <p:spPr>
          <a:xfrm>
            <a:off x="6857875" y="4355981"/>
            <a:ext cx="2344551" cy="0"/>
          </a:xfrm>
          <a:prstGeom prst="line">
            <a:avLst/>
          </a:prstGeom>
          <a:noFill/>
          <a:ln w="38100" cap="flat" cmpd="sng" algn="ctr">
            <a:solidFill>
              <a:srgbClr val="5B9BD5">
                <a:lumMod val="75000"/>
              </a:srgbClr>
            </a:solidFill>
            <a:prstDash val="solid"/>
            <a:miter lim="800000"/>
          </a:ln>
          <a:effectLst/>
        </p:spPr>
      </p:cxnSp>
      <p:cxnSp>
        <p:nvCxnSpPr>
          <p:cNvPr id="122" name="直接连接符 20"/>
          <p:cNvCxnSpPr/>
          <p:nvPr/>
        </p:nvCxnSpPr>
        <p:spPr>
          <a:xfrm>
            <a:off x="9280305" y="2776432"/>
            <a:ext cx="0" cy="624303"/>
          </a:xfrm>
          <a:prstGeom prst="line">
            <a:avLst/>
          </a:prstGeom>
          <a:noFill/>
          <a:ln w="38100" cap="flat" cmpd="sng" algn="ctr">
            <a:solidFill>
              <a:srgbClr val="5B9BD5">
                <a:lumMod val="75000"/>
              </a:srgbClr>
            </a:solidFill>
            <a:prstDash val="solid"/>
            <a:miter lim="800000"/>
          </a:ln>
          <a:effectLst/>
        </p:spPr>
      </p:cxnSp>
      <p:cxnSp>
        <p:nvCxnSpPr>
          <p:cNvPr id="123" name="直接连接符 21"/>
          <p:cNvCxnSpPr/>
          <p:nvPr/>
        </p:nvCxnSpPr>
        <p:spPr>
          <a:xfrm>
            <a:off x="10363338" y="3608685"/>
            <a:ext cx="0" cy="387927"/>
          </a:xfrm>
          <a:prstGeom prst="line">
            <a:avLst/>
          </a:prstGeom>
          <a:noFill/>
          <a:ln w="38100" cap="flat" cmpd="sng" algn="ctr">
            <a:solidFill>
              <a:srgbClr val="5B9BD5">
                <a:lumMod val="75000"/>
              </a:srgbClr>
            </a:solidFill>
            <a:prstDash val="solid"/>
            <a:miter lim="800000"/>
          </a:ln>
          <a:effectLst/>
        </p:spPr>
      </p:cxnSp>
      <p:sp>
        <p:nvSpPr>
          <p:cNvPr id="124" name="KSO_Shape"/>
          <p:cNvSpPr/>
          <p:nvPr/>
        </p:nvSpPr>
        <p:spPr>
          <a:xfrm>
            <a:off x="9180130" y="2594090"/>
            <a:ext cx="180000" cy="180000"/>
          </a:xfrm>
          <a:prstGeom prst="ellipse">
            <a:avLst/>
          </a:prstGeom>
          <a:solidFill>
            <a:srgbClr val="5B9BD5">
              <a:lumMod val="75000"/>
            </a:srgbClr>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等线" panose="020F0502020204030204"/>
              <a:ea typeface="等线" charset="-122"/>
            </a:endParaRPr>
          </a:p>
        </p:txBody>
      </p:sp>
      <p:sp>
        <p:nvSpPr>
          <p:cNvPr id="125" name="KSO_Shape"/>
          <p:cNvSpPr/>
          <p:nvPr/>
        </p:nvSpPr>
        <p:spPr>
          <a:xfrm>
            <a:off x="6902875" y="2906623"/>
            <a:ext cx="180000" cy="180000"/>
          </a:xfrm>
          <a:prstGeom prst="ellipse">
            <a:avLst/>
          </a:prstGeom>
          <a:solidFill>
            <a:srgbClr val="5B9BD5">
              <a:lumMod val="75000"/>
            </a:srgbClr>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等线" panose="020F0502020204030204"/>
              <a:ea typeface="等线" charset="-122"/>
            </a:endParaRPr>
          </a:p>
        </p:txBody>
      </p:sp>
      <p:sp>
        <p:nvSpPr>
          <p:cNvPr id="126" name="KSO_Shape"/>
          <p:cNvSpPr/>
          <p:nvPr/>
        </p:nvSpPr>
        <p:spPr>
          <a:xfrm>
            <a:off x="5315927" y="3113922"/>
            <a:ext cx="180000" cy="180000"/>
          </a:xfrm>
          <a:prstGeom prst="ellipse">
            <a:avLst/>
          </a:prstGeom>
          <a:solidFill>
            <a:srgbClr val="5B9BD5">
              <a:lumMod val="75000"/>
            </a:srgbClr>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等线" panose="020F0502020204030204"/>
              <a:ea typeface="等线" charset="-122"/>
            </a:endParaRPr>
          </a:p>
        </p:txBody>
      </p:sp>
      <p:sp>
        <p:nvSpPr>
          <p:cNvPr id="127" name="KSO_Shape"/>
          <p:cNvSpPr/>
          <p:nvPr/>
        </p:nvSpPr>
        <p:spPr>
          <a:xfrm>
            <a:off x="5095928" y="5031912"/>
            <a:ext cx="180000" cy="180000"/>
          </a:xfrm>
          <a:prstGeom prst="ellipse">
            <a:avLst/>
          </a:prstGeom>
          <a:solidFill>
            <a:srgbClr val="5B9BD5">
              <a:lumMod val="75000"/>
            </a:srgbClr>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等线" panose="020F0502020204030204"/>
              <a:ea typeface="等线" charset="-122"/>
            </a:endParaRPr>
          </a:p>
        </p:txBody>
      </p:sp>
      <p:sp>
        <p:nvSpPr>
          <p:cNvPr id="128" name="KSO_Shape"/>
          <p:cNvSpPr/>
          <p:nvPr/>
        </p:nvSpPr>
        <p:spPr>
          <a:xfrm>
            <a:off x="6753361" y="4629552"/>
            <a:ext cx="180000" cy="180000"/>
          </a:xfrm>
          <a:prstGeom prst="ellipse">
            <a:avLst/>
          </a:prstGeom>
          <a:solidFill>
            <a:srgbClr val="5B9BD5">
              <a:lumMod val="75000"/>
            </a:srgbClr>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等线" panose="020F0502020204030204"/>
              <a:ea typeface="等线" charset="-122"/>
            </a:endParaRPr>
          </a:p>
        </p:txBody>
      </p:sp>
      <p:sp>
        <p:nvSpPr>
          <p:cNvPr id="129" name="KSO_Shape"/>
          <p:cNvSpPr/>
          <p:nvPr/>
        </p:nvSpPr>
        <p:spPr>
          <a:xfrm>
            <a:off x="9113498" y="4994345"/>
            <a:ext cx="180000" cy="180000"/>
          </a:xfrm>
          <a:prstGeom prst="ellipse">
            <a:avLst/>
          </a:prstGeom>
          <a:solidFill>
            <a:srgbClr val="5B9BD5">
              <a:lumMod val="75000"/>
            </a:srgbClr>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等线" panose="020F0502020204030204"/>
              <a:ea typeface="等线" charset="-122"/>
            </a:endParaRPr>
          </a:p>
        </p:txBody>
      </p:sp>
      <p:sp>
        <p:nvSpPr>
          <p:cNvPr id="130" name="KSO_Shape"/>
          <p:cNvSpPr/>
          <p:nvPr/>
        </p:nvSpPr>
        <p:spPr>
          <a:xfrm>
            <a:off x="10281914" y="3436532"/>
            <a:ext cx="180000" cy="180000"/>
          </a:xfrm>
          <a:prstGeom prst="ellipse">
            <a:avLst/>
          </a:prstGeom>
          <a:solidFill>
            <a:srgbClr val="5B9BD5">
              <a:lumMod val="75000"/>
            </a:srgbClr>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等线" panose="020F0502020204030204"/>
              <a:ea typeface="等线" charset="-122"/>
            </a:endParaRPr>
          </a:p>
        </p:txBody>
      </p:sp>
      <p:sp>
        <p:nvSpPr>
          <p:cNvPr id="131" name="KSO_Shape"/>
          <p:cNvSpPr/>
          <p:nvPr/>
        </p:nvSpPr>
        <p:spPr>
          <a:xfrm>
            <a:off x="11270726" y="4904345"/>
            <a:ext cx="180000" cy="180000"/>
          </a:xfrm>
          <a:prstGeom prst="ellipse">
            <a:avLst/>
          </a:prstGeom>
          <a:solidFill>
            <a:srgbClr val="5B9BD5">
              <a:lumMod val="75000"/>
            </a:srgbClr>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等线" panose="020F0502020204030204"/>
              <a:ea typeface="等线" charset="-122"/>
            </a:endParaRPr>
          </a:p>
        </p:txBody>
      </p:sp>
      <p:sp>
        <p:nvSpPr>
          <p:cNvPr id="132" name="矩形 131"/>
          <p:cNvSpPr/>
          <p:nvPr/>
        </p:nvSpPr>
        <p:spPr>
          <a:xfrm>
            <a:off x="10849023" y="5577041"/>
            <a:ext cx="1381023" cy="646331"/>
          </a:xfrm>
          <a:prstGeom prst="rect">
            <a:avLst/>
          </a:prstGeom>
        </p:spPr>
        <p:txBody>
          <a:bodyPr wrap="square">
            <a:spAutoFit/>
          </a:bodyPr>
          <a:lstStyle/>
          <a:p>
            <a:pPr defTabSz="914400"/>
            <a:r>
              <a:rPr lang="zh-CN" altLang="en-US" sz="1200" dirty="0">
                <a:solidFill>
                  <a:schemeClr val="tx1">
                    <a:lumMod val="65000"/>
                    <a:lumOff val="35000"/>
                  </a:schemeClr>
                </a:solidFill>
                <a:latin typeface="等线" panose="020F0502020204030204"/>
                <a:ea typeface="等线" charset="-122"/>
              </a:rPr>
              <a:t>提供支持串口管理、</a:t>
            </a:r>
            <a:r>
              <a:rPr lang="en-US" altLang="zh-CN" sz="1200" dirty="0">
                <a:solidFill>
                  <a:schemeClr val="tx1">
                    <a:lumMod val="65000"/>
                    <a:lumOff val="35000"/>
                  </a:schemeClr>
                </a:solidFill>
                <a:latin typeface="等线" panose="020F0502020204030204"/>
                <a:ea typeface="等线" charset="-122"/>
              </a:rPr>
              <a:t>WEB</a:t>
            </a:r>
            <a:r>
              <a:rPr lang="zh-CN" altLang="en-US" sz="1200" dirty="0">
                <a:solidFill>
                  <a:schemeClr val="tx1">
                    <a:lumMod val="65000"/>
                    <a:lumOff val="35000"/>
                  </a:schemeClr>
                </a:solidFill>
                <a:latin typeface="等线" panose="020F0502020204030204"/>
                <a:ea typeface="等线" charset="-122"/>
              </a:rPr>
              <a:t>管理两种方式</a:t>
            </a:r>
            <a:endParaRPr lang="zh-CN" altLang="en-US" sz="1200" dirty="0">
              <a:solidFill>
                <a:schemeClr val="tx1">
                  <a:lumMod val="65000"/>
                  <a:lumOff val="35000"/>
                </a:schemeClr>
              </a:solidFill>
              <a:latin typeface="等线" panose="020F0502020204030204"/>
              <a:ea typeface="等线" charset="-122"/>
            </a:endParaRPr>
          </a:p>
        </p:txBody>
      </p:sp>
      <p:sp>
        <p:nvSpPr>
          <p:cNvPr id="133" name="矩形 132"/>
          <p:cNvSpPr/>
          <p:nvPr/>
        </p:nvSpPr>
        <p:spPr>
          <a:xfrm>
            <a:off x="4610099" y="2733766"/>
            <a:ext cx="1957133" cy="369332"/>
          </a:xfrm>
          <a:prstGeom prst="rect">
            <a:avLst/>
          </a:prstGeom>
        </p:spPr>
        <p:txBody>
          <a:bodyPr wrap="square">
            <a:spAutoFit/>
          </a:bodyPr>
          <a:lstStyle/>
          <a:p>
            <a:pPr defTabSz="914400"/>
            <a:r>
              <a:rPr lang="zh-CN" altLang="en-US" sz="1800" b="1" dirty="0">
                <a:solidFill>
                  <a:srgbClr val="00A4FF"/>
                </a:solidFill>
                <a:latin typeface="等线" panose="020F0502020204030204"/>
                <a:ea typeface="等线" charset="-122"/>
              </a:rPr>
              <a:t>数字签名和</a:t>
            </a:r>
            <a:r>
              <a:rPr lang="zh-CN" altLang="en-US" sz="1800" b="1" dirty="0" smtClean="0">
                <a:solidFill>
                  <a:srgbClr val="00A4FF"/>
                </a:solidFill>
                <a:latin typeface="等线" panose="020F0502020204030204"/>
                <a:ea typeface="等线" charset="-122"/>
              </a:rPr>
              <a:t>验证</a:t>
            </a:r>
            <a:endParaRPr lang="zh-CN" altLang="en-US" sz="1800" b="1" dirty="0">
              <a:solidFill>
                <a:srgbClr val="00A4FF"/>
              </a:solidFill>
              <a:latin typeface="等线" panose="020F0502020204030204"/>
              <a:ea typeface="等线" charset="-122"/>
            </a:endParaRPr>
          </a:p>
        </p:txBody>
      </p:sp>
      <p:sp>
        <p:nvSpPr>
          <p:cNvPr id="134" name="矩形 133"/>
          <p:cNvSpPr/>
          <p:nvPr/>
        </p:nvSpPr>
        <p:spPr>
          <a:xfrm>
            <a:off x="4027091" y="1756104"/>
            <a:ext cx="1966535" cy="1052596"/>
          </a:xfrm>
          <a:prstGeom prst="rect">
            <a:avLst/>
          </a:prstGeom>
        </p:spPr>
        <p:txBody>
          <a:bodyPr wrap="square">
            <a:spAutoFit/>
          </a:bodyPr>
          <a:lstStyle/>
          <a:p>
            <a:pPr defTabSz="914400">
              <a:lnSpc>
                <a:spcPct val="130000"/>
              </a:lnSpc>
            </a:pPr>
            <a:r>
              <a:rPr lang="zh-CN" altLang="en-US" sz="1200" dirty="0">
                <a:solidFill>
                  <a:schemeClr val="tx1">
                    <a:lumMod val="65000"/>
                    <a:lumOff val="35000"/>
                  </a:schemeClr>
                </a:solidFill>
                <a:latin typeface="等线" panose="020F0502020204030204"/>
                <a:ea typeface="等线" charset="-122"/>
              </a:rPr>
              <a:t>支持对数据、文件制作数字签名，签名结构符</a:t>
            </a:r>
            <a:r>
              <a:rPr lang="en-US" altLang="zh-CN" sz="1200" dirty="0">
                <a:solidFill>
                  <a:schemeClr val="tx1">
                    <a:lumMod val="65000"/>
                    <a:lumOff val="35000"/>
                  </a:schemeClr>
                </a:solidFill>
                <a:latin typeface="等线" panose="020F0502020204030204"/>
                <a:ea typeface="等线" charset="-122"/>
              </a:rPr>
              <a:t>PKCS#7/PKCS#1</a:t>
            </a:r>
            <a:r>
              <a:rPr lang="zh-CN" altLang="en-US" sz="1200" dirty="0">
                <a:solidFill>
                  <a:schemeClr val="tx1">
                    <a:lumMod val="65000"/>
                    <a:lumOff val="35000"/>
                  </a:schemeClr>
                </a:solidFill>
                <a:latin typeface="等线" panose="020F0502020204030204"/>
                <a:ea typeface="等线" charset="-122"/>
              </a:rPr>
              <a:t>标准，支持验证数字签名结果</a:t>
            </a:r>
            <a:endParaRPr lang="zh-CN" altLang="en-US" sz="1200" dirty="0">
              <a:solidFill>
                <a:schemeClr val="tx1">
                  <a:lumMod val="65000"/>
                  <a:lumOff val="35000"/>
                </a:schemeClr>
              </a:solidFill>
              <a:latin typeface="等线" panose="020F0502020204030204"/>
              <a:ea typeface="等线" charset="-122"/>
            </a:endParaRPr>
          </a:p>
        </p:txBody>
      </p:sp>
      <p:sp>
        <p:nvSpPr>
          <p:cNvPr id="135" name="矩形 134"/>
          <p:cNvSpPr/>
          <p:nvPr/>
        </p:nvSpPr>
        <p:spPr>
          <a:xfrm>
            <a:off x="6872222" y="2344396"/>
            <a:ext cx="1107996" cy="369332"/>
          </a:xfrm>
          <a:prstGeom prst="rect">
            <a:avLst/>
          </a:prstGeom>
        </p:spPr>
        <p:txBody>
          <a:bodyPr wrap="none">
            <a:spAutoFit/>
          </a:bodyPr>
          <a:lstStyle/>
          <a:p>
            <a:pPr defTabSz="914400"/>
            <a:r>
              <a:rPr lang="zh-CN" altLang="en-US" sz="1800" b="1" dirty="0">
                <a:solidFill>
                  <a:srgbClr val="00A4FF"/>
                </a:solidFill>
                <a:latin typeface="等线" panose="020F0502020204030204"/>
                <a:ea typeface="等线" charset="-122"/>
              </a:rPr>
              <a:t>身份验证</a:t>
            </a:r>
            <a:endParaRPr lang="zh-CN" altLang="en-US" sz="1800" b="1" dirty="0">
              <a:solidFill>
                <a:srgbClr val="00A4FF"/>
              </a:solidFill>
              <a:latin typeface="等线" panose="020F0502020204030204"/>
              <a:ea typeface="等线" charset="-122"/>
            </a:endParaRPr>
          </a:p>
        </p:txBody>
      </p:sp>
      <p:sp>
        <p:nvSpPr>
          <p:cNvPr id="136" name="矩形 135"/>
          <p:cNvSpPr/>
          <p:nvPr/>
        </p:nvSpPr>
        <p:spPr>
          <a:xfrm>
            <a:off x="6306467" y="1537379"/>
            <a:ext cx="1945593" cy="812530"/>
          </a:xfrm>
          <a:prstGeom prst="rect">
            <a:avLst/>
          </a:prstGeom>
        </p:spPr>
        <p:txBody>
          <a:bodyPr wrap="square">
            <a:spAutoFit/>
          </a:bodyPr>
          <a:lstStyle/>
          <a:p>
            <a:pPr defTabSz="914400">
              <a:lnSpc>
                <a:spcPct val="130000"/>
              </a:lnSpc>
            </a:pPr>
            <a:r>
              <a:rPr lang="zh-CN" altLang="en-US" sz="1200" dirty="0">
                <a:solidFill>
                  <a:schemeClr val="tx1">
                    <a:lumMod val="65000"/>
                    <a:lumOff val="35000"/>
                  </a:schemeClr>
                </a:solidFill>
                <a:latin typeface="等线" panose="020F0502020204030204"/>
                <a:ea typeface="等线" charset="-122"/>
              </a:rPr>
              <a:t>使用证书进行数字签名，接收者可验证签名，而其他任何人都不能伪造签名</a:t>
            </a:r>
            <a:endParaRPr lang="zh-CN" altLang="en-US" sz="1200" dirty="0">
              <a:solidFill>
                <a:schemeClr val="tx1">
                  <a:lumMod val="65000"/>
                  <a:lumOff val="35000"/>
                </a:schemeClr>
              </a:solidFill>
              <a:latin typeface="等线" panose="020F0502020204030204"/>
              <a:ea typeface="等线" charset="-122"/>
            </a:endParaRPr>
          </a:p>
        </p:txBody>
      </p:sp>
      <p:sp>
        <p:nvSpPr>
          <p:cNvPr id="137" name="矩形 136"/>
          <p:cNvSpPr/>
          <p:nvPr/>
        </p:nvSpPr>
        <p:spPr>
          <a:xfrm>
            <a:off x="8716132" y="2227416"/>
            <a:ext cx="1107996" cy="369332"/>
          </a:xfrm>
          <a:prstGeom prst="rect">
            <a:avLst/>
          </a:prstGeom>
        </p:spPr>
        <p:txBody>
          <a:bodyPr wrap="none">
            <a:spAutoFit/>
          </a:bodyPr>
          <a:lstStyle/>
          <a:p>
            <a:pPr defTabSz="914400"/>
            <a:r>
              <a:rPr lang="zh-CN" altLang="en-US" sz="1800" b="1" dirty="0">
                <a:solidFill>
                  <a:srgbClr val="00A4FF"/>
                </a:solidFill>
                <a:latin typeface="等线" panose="020F0502020204030204"/>
                <a:ea typeface="等线" charset="-122"/>
              </a:rPr>
              <a:t>事后验证</a:t>
            </a:r>
            <a:endParaRPr lang="zh-CN" altLang="en-US" sz="1800" b="1" dirty="0">
              <a:solidFill>
                <a:srgbClr val="00A4FF"/>
              </a:solidFill>
              <a:latin typeface="等线" panose="020F0502020204030204"/>
              <a:ea typeface="等线" charset="-122"/>
            </a:endParaRPr>
          </a:p>
        </p:txBody>
      </p:sp>
      <p:sp>
        <p:nvSpPr>
          <p:cNvPr id="138" name="矩形 137"/>
          <p:cNvSpPr/>
          <p:nvPr/>
        </p:nvSpPr>
        <p:spPr>
          <a:xfrm>
            <a:off x="8620017" y="1366248"/>
            <a:ext cx="1661897" cy="830997"/>
          </a:xfrm>
          <a:prstGeom prst="rect">
            <a:avLst/>
          </a:prstGeom>
        </p:spPr>
        <p:txBody>
          <a:bodyPr wrap="square">
            <a:spAutoFit/>
          </a:bodyPr>
          <a:lstStyle/>
          <a:p>
            <a:pPr defTabSz="914400"/>
            <a:r>
              <a:rPr lang="zh-CN" altLang="en-US" sz="1200" dirty="0">
                <a:solidFill>
                  <a:schemeClr val="tx1">
                    <a:lumMod val="65000"/>
                    <a:lumOff val="35000"/>
                  </a:schemeClr>
                </a:solidFill>
                <a:latin typeface="等线" panose="020F0502020204030204"/>
                <a:ea typeface="等线" charset="-122"/>
              </a:rPr>
              <a:t>可在生成数字签名后的任意时间验证，确认数字签名的真实性和数据的完整性</a:t>
            </a:r>
            <a:endParaRPr lang="zh-CN" altLang="en-US" sz="1200" dirty="0">
              <a:solidFill>
                <a:schemeClr val="tx1">
                  <a:lumMod val="65000"/>
                  <a:lumOff val="35000"/>
                </a:schemeClr>
              </a:solidFill>
              <a:latin typeface="等线" panose="020F0502020204030204"/>
              <a:ea typeface="等线" charset="-122"/>
            </a:endParaRPr>
          </a:p>
        </p:txBody>
      </p:sp>
      <p:sp>
        <p:nvSpPr>
          <p:cNvPr id="139" name="矩形 138"/>
          <p:cNvSpPr/>
          <p:nvPr/>
        </p:nvSpPr>
        <p:spPr>
          <a:xfrm>
            <a:off x="9676866" y="3082464"/>
            <a:ext cx="1800493" cy="369332"/>
          </a:xfrm>
          <a:prstGeom prst="rect">
            <a:avLst/>
          </a:prstGeom>
        </p:spPr>
        <p:txBody>
          <a:bodyPr wrap="none">
            <a:spAutoFit/>
          </a:bodyPr>
          <a:lstStyle/>
          <a:p>
            <a:pPr defTabSz="914400"/>
            <a:r>
              <a:rPr lang="zh-CN" altLang="en-US" sz="1800" b="1" dirty="0">
                <a:solidFill>
                  <a:srgbClr val="00A4FF"/>
                </a:solidFill>
                <a:latin typeface="等线" panose="020F0502020204030204"/>
                <a:ea typeface="等线" charset="-122"/>
              </a:rPr>
              <a:t>数据完整性验证</a:t>
            </a:r>
            <a:endParaRPr lang="zh-CN" altLang="en-US" sz="1800" b="1" dirty="0">
              <a:solidFill>
                <a:srgbClr val="00A4FF"/>
              </a:solidFill>
              <a:latin typeface="等线" panose="020F0502020204030204"/>
              <a:ea typeface="等线" charset="-122"/>
            </a:endParaRPr>
          </a:p>
        </p:txBody>
      </p:sp>
      <p:sp>
        <p:nvSpPr>
          <p:cNvPr id="140" name="矩形 139"/>
          <p:cNvSpPr/>
          <p:nvPr/>
        </p:nvSpPr>
        <p:spPr>
          <a:xfrm>
            <a:off x="10253698" y="2196802"/>
            <a:ext cx="1560984" cy="830997"/>
          </a:xfrm>
          <a:prstGeom prst="rect">
            <a:avLst/>
          </a:prstGeom>
        </p:spPr>
        <p:txBody>
          <a:bodyPr wrap="square">
            <a:spAutoFit/>
          </a:bodyPr>
          <a:lstStyle/>
          <a:p>
            <a:pPr defTabSz="914400"/>
            <a:r>
              <a:rPr lang="zh-CN" altLang="en-US" sz="1200" dirty="0">
                <a:solidFill>
                  <a:schemeClr val="tx1">
                    <a:lumMod val="65000"/>
                    <a:lumOff val="35000"/>
                  </a:schemeClr>
                </a:solidFill>
                <a:latin typeface="等线" panose="020F0502020204030204"/>
                <a:ea typeface="等线" charset="-122"/>
              </a:rPr>
              <a:t>对重要数据、文件制作数字签名，如果验证签名失败，说明数据的完整性遭到破坏</a:t>
            </a:r>
            <a:endParaRPr lang="zh-CN" altLang="en-US" sz="1200" dirty="0">
              <a:solidFill>
                <a:schemeClr val="tx1">
                  <a:lumMod val="65000"/>
                  <a:lumOff val="35000"/>
                </a:schemeClr>
              </a:solidFill>
              <a:latin typeface="等线" panose="020F0502020204030204"/>
              <a:ea typeface="等线" charset="-122"/>
            </a:endParaRPr>
          </a:p>
        </p:txBody>
      </p:sp>
      <p:sp>
        <p:nvSpPr>
          <p:cNvPr id="141" name="矩形 140"/>
          <p:cNvSpPr/>
          <p:nvPr/>
        </p:nvSpPr>
        <p:spPr>
          <a:xfrm>
            <a:off x="4522837" y="5237318"/>
            <a:ext cx="1107996" cy="369332"/>
          </a:xfrm>
          <a:prstGeom prst="rect">
            <a:avLst/>
          </a:prstGeom>
        </p:spPr>
        <p:txBody>
          <a:bodyPr wrap="none">
            <a:spAutoFit/>
          </a:bodyPr>
          <a:lstStyle/>
          <a:p>
            <a:pPr defTabSz="914400"/>
            <a:r>
              <a:rPr lang="zh-CN" altLang="en-US" sz="1800" b="1" dirty="0">
                <a:solidFill>
                  <a:srgbClr val="00A4FF"/>
                </a:solidFill>
                <a:latin typeface="等线" panose="020F0502020204030204"/>
                <a:ea typeface="等线" charset="-122"/>
              </a:rPr>
              <a:t>数字信封</a:t>
            </a:r>
            <a:endParaRPr lang="zh-CN" altLang="en-US" sz="1800" b="1" dirty="0">
              <a:solidFill>
                <a:srgbClr val="00A4FF"/>
              </a:solidFill>
              <a:latin typeface="等线" panose="020F0502020204030204"/>
              <a:ea typeface="等线" charset="-122"/>
            </a:endParaRPr>
          </a:p>
        </p:txBody>
      </p:sp>
      <p:sp>
        <p:nvSpPr>
          <p:cNvPr id="142" name="矩形 141"/>
          <p:cNvSpPr/>
          <p:nvPr/>
        </p:nvSpPr>
        <p:spPr>
          <a:xfrm>
            <a:off x="4144548" y="5553814"/>
            <a:ext cx="2027896" cy="830997"/>
          </a:xfrm>
          <a:prstGeom prst="rect">
            <a:avLst/>
          </a:prstGeom>
        </p:spPr>
        <p:txBody>
          <a:bodyPr wrap="square">
            <a:spAutoFit/>
          </a:bodyPr>
          <a:lstStyle/>
          <a:p>
            <a:pPr defTabSz="914400"/>
            <a:r>
              <a:rPr lang="zh-CN" altLang="en-US" sz="1200" dirty="0">
                <a:solidFill>
                  <a:schemeClr val="tx1">
                    <a:lumMod val="65000"/>
                    <a:lumOff val="35000"/>
                  </a:schemeClr>
                </a:solidFill>
                <a:latin typeface="等线" panose="020F0502020204030204"/>
                <a:ea typeface="等线" charset="-122"/>
              </a:rPr>
              <a:t>支持对数据、文件制作数字信封，信封结构符合</a:t>
            </a:r>
            <a:r>
              <a:rPr lang="en-US" altLang="zh-CN" sz="1200" dirty="0">
                <a:solidFill>
                  <a:schemeClr val="tx1">
                    <a:lumMod val="65000"/>
                    <a:lumOff val="35000"/>
                  </a:schemeClr>
                </a:solidFill>
                <a:latin typeface="等线" panose="020F0502020204030204"/>
                <a:ea typeface="等线" charset="-122"/>
              </a:rPr>
              <a:t>PKCS#7</a:t>
            </a:r>
            <a:r>
              <a:rPr lang="zh-CN" altLang="en-US" sz="1200" dirty="0">
                <a:solidFill>
                  <a:schemeClr val="tx1">
                    <a:lumMod val="65000"/>
                    <a:lumOff val="35000"/>
                  </a:schemeClr>
                </a:solidFill>
                <a:latin typeface="等线" panose="020F0502020204030204"/>
                <a:ea typeface="等线" charset="-122"/>
              </a:rPr>
              <a:t>标准；支持解密符合</a:t>
            </a:r>
            <a:r>
              <a:rPr lang="en-US" altLang="zh-CN" sz="1200" dirty="0">
                <a:solidFill>
                  <a:schemeClr val="tx1">
                    <a:lumMod val="65000"/>
                    <a:lumOff val="35000"/>
                  </a:schemeClr>
                </a:solidFill>
                <a:latin typeface="等线" panose="020F0502020204030204"/>
                <a:ea typeface="等线" charset="-122"/>
              </a:rPr>
              <a:t>PKCS#7</a:t>
            </a:r>
            <a:r>
              <a:rPr lang="zh-CN" altLang="en-US" sz="1200" dirty="0">
                <a:solidFill>
                  <a:schemeClr val="tx1">
                    <a:lumMod val="65000"/>
                    <a:lumOff val="35000"/>
                  </a:schemeClr>
                </a:solidFill>
                <a:latin typeface="等线" panose="020F0502020204030204"/>
                <a:ea typeface="等线" charset="-122"/>
              </a:rPr>
              <a:t>标准的信封结果</a:t>
            </a:r>
            <a:endParaRPr lang="zh-CN" altLang="en-US" sz="1200" dirty="0">
              <a:solidFill>
                <a:schemeClr val="tx1">
                  <a:lumMod val="65000"/>
                  <a:lumOff val="35000"/>
                </a:schemeClr>
              </a:solidFill>
              <a:latin typeface="等线" panose="020F0502020204030204"/>
              <a:ea typeface="等线" charset="-122"/>
            </a:endParaRPr>
          </a:p>
        </p:txBody>
      </p:sp>
      <p:sp>
        <p:nvSpPr>
          <p:cNvPr id="143" name="矩形 142"/>
          <p:cNvSpPr/>
          <p:nvPr/>
        </p:nvSpPr>
        <p:spPr>
          <a:xfrm>
            <a:off x="6348669" y="4823517"/>
            <a:ext cx="1107996" cy="369332"/>
          </a:xfrm>
          <a:prstGeom prst="rect">
            <a:avLst/>
          </a:prstGeom>
        </p:spPr>
        <p:txBody>
          <a:bodyPr wrap="none">
            <a:spAutoFit/>
          </a:bodyPr>
          <a:lstStyle/>
          <a:p>
            <a:pPr defTabSz="914400"/>
            <a:r>
              <a:rPr lang="zh-CN" altLang="en-US" sz="1800" b="1" dirty="0">
                <a:solidFill>
                  <a:srgbClr val="00A4FF"/>
                </a:solidFill>
                <a:latin typeface="等线" panose="020F0502020204030204"/>
                <a:ea typeface="等线" charset="-122"/>
              </a:rPr>
              <a:t>证书验证</a:t>
            </a:r>
            <a:endParaRPr lang="zh-CN" altLang="en-US" sz="1800" b="1" dirty="0">
              <a:solidFill>
                <a:srgbClr val="00A4FF"/>
              </a:solidFill>
              <a:latin typeface="等线" panose="020F0502020204030204"/>
              <a:ea typeface="等线" charset="-122"/>
            </a:endParaRPr>
          </a:p>
        </p:txBody>
      </p:sp>
      <p:sp>
        <p:nvSpPr>
          <p:cNvPr id="144" name="矩形 143"/>
          <p:cNvSpPr/>
          <p:nvPr/>
        </p:nvSpPr>
        <p:spPr>
          <a:xfrm>
            <a:off x="6257611" y="5192849"/>
            <a:ext cx="1531892" cy="646331"/>
          </a:xfrm>
          <a:prstGeom prst="rect">
            <a:avLst/>
          </a:prstGeom>
        </p:spPr>
        <p:txBody>
          <a:bodyPr wrap="square">
            <a:spAutoFit/>
          </a:bodyPr>
          <a:lstStyle/>
          <a:p>
            <a:pPr defTabSz="914400"/>
            <a:r>
              <a:rPr lang="zh-CN" altLang="en-US" sz="1200" dirty="0">
                <a:solidFill>
                  <a:schemeClr val="tx1">
                    <a:lumMod val="65000"/>
                    <a:lumOff val="35000"/>
                  </a:schemeClr>
                </a:solidFill>
                <a:latin typeface="等线" panose="020F0502020204030204"/>
                <a:ea typeface="等线" charset="-122"/>
              </a:rPr>
              <a:t>支持多</a:t>
            </a:r>
            <a:r>
              <a:rPr lang="en-US" altLang="zh-CN" sz="1200" dirty="0">
                <a:solidFill>
                  <a:schemeClr val="tx1">
                    <a:lumMod val="65000"/>
                    <a:lumOff val="35000"/>
                  </a:schemeClr>
                </a:solidFill>
                <a:latin typeface="等线" panose="020F0502020204030204"/>
                <a:ea typeface="等线" charset="-122"/>
              </a:rPr>
              <a:t>CA</a:t>
            </a:r>
            <a:r>
              <a:rPr lang="zh-CN" altLang="en-US" sz="1200" dirty="0">
                <a:solidFill>
                  <a:schemeClr val="tx1">
                    <a:lumMod val="65000"/>
                    <a:lumOff val="35000"/>
                  </a:schemeClr>
                </a:solidFill>
                <a:latin typeface="等线" panose="020F0502020204030204"/>
                <a:ea typeface="等线" charset="-122"/>
              </a:rPr>
              <a:t>根证书验证；支持</a:t>
            </a:r>
            <a:r>
              <a:rPr lang="en-US" altLang="zh-CN" sz="1200" dirty="0">
                <a:solidFill>
                  <a:schemeClr val="tx1">
                    <a:lumMod val="65000"/>
                    <a:lumOff val="35000"/>
                  </a:schemeClr>
                </a:solidFill>
                <a:latin typeface="等线" panose="020F0502020204030204"/>
                <a:ea typeface="等线" charset="-122"/>
              </a:rPr>
              <a:t>CRL</a:t>
            </a:r>
            <a:r>
              <a:rPr lang="zh-CN" altLang="en-US" sz="1200" dirty="0">
                <a:solidFill>
                  <a:schemeClr val="tx1">
                    <a:lumMod val="65000"/>
                    <a:lumOff val="35000"/>
                  </a:schemeClr>
                </a:solidFill>
                <a:latin typeface="等线" panose="020F0502020204030204"/>
                <a:ea typeface="等线" charset="-122"/>
              </a:rPr>
              <a:t>或</a:t>
            </a:r>
            <a:r>
              <a:rPr lang="en-US" altLang="zh-CN" sz="1200" dirty="0">
                <a:solidFill>
                  <a:schemeClr val="tx1">
                    <a:lumMod val="65000"/>
                    <a:lumOff val="35000"/>
                  </a:schemeClr>
                </a:solidFill>
                <a:latin typeface="等线" panose="020F0502020204030204"/>
                <a:ea typeface="等线" charset="-122"/>
              </a:rPr>
              <a:t>OCSP</a:t>
            </a:r>
            <a:r>
              <a:rPr lang="zh-CN" altLang="en-US" sz="1200" dirty="0">
                <a:solidFill>
                  <a:schemeClr val="tx1">
                    <a:lumMod val="65000"/>
                    <a:lumOff val="35000"/>
                  </a:schemeClr>
                </a:solidFill>
                <a:latin typeface="等线" panose="020F0502020204030204"/>
                <a:ea typeface="等线" charset="-122"/>
              </a:rPr>
              <a:t>验证证书状态</a:t>
            </a:r>
            <a:endParaRPr lang="zh-CN" altLang="en-US" sz="1200" dirty="0">
              <a:solidFill>
                <a:schemeClr val="tx1">
                  <a:lumMod val="65000"/>
                  <a:lumOff val="35000"/>
                </a:schemeClr>
              </a:solidFill>
              <a:latin typeface="等线" panose="020F0502020204030204"/>
              <a:ea typeface="等线" charset="-122"/>
            </a:endParaRPr>
          </a:p>
        </p:txBody>
      </p:sp>
      <p:sp>
        <p:nvSpPr>
          <p:cNvPr id="145" name="矩形 144"/>
          <p:cNvSpPr/>
          <p:nvPr/>
        </p:nvSpPr>
        <p:spPr>
          <a:xfrm>
            <a:off x="8821452" y="5154986"/>
            <a:ext cx="1107996" cy="369332"/>
          </a:xfrm>
          <a:prstGeom prst="rect">
            <a:avLst/>
          </a:prstGeom>
        </p:spPr>
        <p:txBody>
          <a:bodyPr wrap="none">
            <a:spAutoFit/>
          </a:bodyPr>
          <a:lstStyle/>
          <a:p>
            <a:pPr defTabSz="914400"/>
            <a:r>
              <a:rPr lang="zh-CN" altLang="en-US" sz="1800" b="1" dirty="0">
                <a:solidFill>
                  <a:srgbClr val="00A4FF"/>
                </a:solidFill>
                <a:latin typeface="等线" panose="020F0502020204030204"/>
                <a:ea typeface="等线" charset="-122"/>
              </a:rPr>
              <a:t>双机热备</a:t>
            </a:r>
            <a:endParaRPr lang="zh-CN" altLang="en-US" sz="1800" b="1" dirty="0">
              <a:solidFill>
                <a:srgbClr val="00A4FF"/>
              </a:solidFill>
              <a:latin typeface="等线" panose="020F0502020204030204"/>
              <a:ea typeface="等线" charset="-122"/>
            </a:endParaRPr>
          </a:p>
        </p:txBody>
      </p:sp>
      <p:sp>
        <p:nvSpPr>
          <p:cNvPr id="146" name="矩形 145"/>
          <p:cNvSpPr/>
          <p:nvPr/>
        </p:nvSpPr>
        <p:spPr>
          <a:xfrm>
            <a:off x="10896728" y="5179266"/>
            <a:ext cx="1107996" cy="369332"/>
          </a:xfrm>
          <a:prstGeom prst="rect">
            <a:avLst/>
          </a:prstGeom>
        </p:spPr>
        <p:txBody>
          <a:bodyPr wrap="none">
            <a:spAutoFit/>
          </a:bodyPr>
          <a:lstStyle/>
          <a:p>
            <a:pPr defTabSz="914400"/>
            <a:r>
              <a:rPr lang="zh-CN" altLang="en-US" sz="1800" b="1" dirty="0">
                <a:solidFill>
                  <a:srgbClr val="00A4FF"/>
                </a:solidFill>
                <a:latin typeface="等线" panose="020F0502020204030204"/>
                <a:ea typeface="等线" charset="-122"/>
              </a:rPr>
              <a:t>配置管理</a:t>
            </a:r>
            <a:endParaRPr lang="zh-CN" altLang="en-US" sz="1800" b="1" dirty="0">
              <a:solidFill>
                <a:srgbClr val="00A4FF"/>
              </a:solidFill>
              <a:latin typeface="等线" panose="020F0502020204030204"/>
              <a:ea typeface="等线" charset="-122"/>
            </a:endParaRPr>
          </a:p>
        </p:txBody>
      </p:sp>
      <p:sp>
        <p:nvSpPr>
          <p:cNvPr id="147" name="矩形 146"/>
          <p:cNvSpPr/>
          <p:nvPr/>
        </p:nvSpPr>
        <p:spPr>
          <a:xfrm>
            <a:off x="8422374" y="5514355"/>
            <a:ext cx="1714589" cy="830997"/>
          </a:xfrm>
          <a:prstGeom prst="rect">
            <a:avLst/>
          </a:prstGeom>
        </p:spPr>
        <p:txBody>
          <a:bodyPr wrap="square">
            <a:spAutoFit/>
          </a:bodyPr>
          <a:lstStyle/>
          <a:p>
            <a:pPr defTabSz="914400"/>
            <a:r>
              <a:rPr lang="zh-CN" altLang="en-US" sz="1200" dirty="0">
                <a:solidFill>
                  <a:schemeClr val="tx1">
                    <a:lumMod val="65000"/>
                    <a:lumOff val="35000"/>
                  </a:schemeClr>
                </a:solidFill>
                <a:latin typeface="等线" panose="020F0502020204030204"/>
                <a:ea typeface="等线" charset="-122"/>
              </a:rPr>
              <a:t>内置双机热备系统，支持主备机模式，通过自己的双机功能自动进行主机和备机切换</a:t>
            </a:r>
            <a:endParaRPr lang="zh-CN" altLang="en-US" sz="1200" dirty="0">
              <a:solidFill>
                <a:schemeClr val="tx1">
                  <a:lumMod val="65000"/>
                  <a:lumOff val="35000"/>
                </a:schemeClr>
              </a:solidFill>
              <a:latin typeface="等线" panose="020F0502020204030204"/>
              <a:ea typeface="等线"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时间戳服务器（私有化部署）</a:t>
            </a:r>
            <a:endParaRPr lang="zh-CN" altLang="en-US" sz="2800" dirty="0">
              <a:solidFill>
                <a:srgbClr val="007CEA"/>
              </a:solidFill>
            </a:endParaRPr>
          </a:p>
        </p:txBody>
      </p:sp>
      <p:cxnSp>
        <p:nvCxnSpPr>
          <p:cNvPr id="65" name="直接连接符 5"/>
          <p:cNvCxnSpPr/>
          <p:nvPr/>
        </p:nvCxnSpPr>
        <p:spPr>
          <a:xfrm>
            <a:off x="7596921" y="4032687"/>
            <a:ext cx="0" cy="1332000"/>
          </a:xfrm>
          <a:prstGeom prst="line">
            <a:avLst/>
          </a:prstGeom>
          <a:noFill/>
          <a:ln w="6350" cap="flat" cmpd="sng" algn="ctr">
            <a:solidFill>
              <a:srgbClr val="44546A">
                <a:lumMod val="60000"/>
                <a:lumOff val="40000"/>
              </a:srgbClr>
            </a:solidFill>
            <a:prstDash val="solid"/>
            <a:miter lim="800000"/>
          </a:ln>
          <a:effectLst/>
        </p:spPr>
      </p:cxnSp>
      <p:cxnSp>
        <p:nvCxnSpPr>
          <p:cNvPr id="66" name="直接连接符 6"/>
          <p:cNvCxnSpPr/>
          <p:nvPr/>
        </p:nvCxnSpPr>
        <p:spPr>
          <a:xfrm>
            <a:off x="5282227" y="4248687"/>
            <a:ext cx="0" cy="1188000"/>
          </a:xfrm>
          <a:prstGeom prst="line">
            <a:avLst/>
          </a:prstGeom>
          <a:noFill/>
          <a:ln w="6350" cap="flat" cmpd="sng" algn="ctr">
            <a:solidFill>
              <a:srgbClr val="44546A">
                <a:lumMod val="60000"/>
                <a:lumOff val="40000"/>
              </a:srgbClr>
            </a:solidFill>
            <a:prstDash val="solid"/>
            <a:miter lim="800000"/>
          </a:ln>
          <a:effectLst/>
        </p:spPr>
      </p:cxnSp>
      <p:cxnSp>
        <p:nvCxnSpPr>
          <p:cNvPr id="67" name="肘形连接符 66"/>
          <p:cNvCxnSpPr/>
          <p:nvPr/>
        </p:nvCxnSpPr>
        <p:spPr>
          <a:xfrm rot="10800000">
            <a:off x="2448816" y="5582124"/>
            <a:ext cx="1667564" cy="938970"/>
          </a:xfrm>
          <a:prstGeom prst="bentConnector2">
            <a:avLst/>
          </a:prstGeom>
          <a:noFill/>
          <a:ln w="6350" cap="flat" cmpd="sng" algn="ctr">
            <a:solidFill>
              <a:srgbClr val="44546A">
                <a:lumMod val="60000"/>
                <a:lumOff val="40000"/>
              </a:srgbClr>
            </a:solidFill>
            <a:prstDash val="solid"/>
            <a:miter lim="800000"/>
          </a:ln>
          <a:effectLst/>
        </p:spPr>
      </p:cxnSp>
      <p:grpSp>
        <p:nvGrpSpPr>
          <p:cNvPr id="68" name="组合 9"/>
          <p:cNvGrpSpPr/>
          <p:nvPr/>
        </p:nvGrpSpPr>
        <p:grpSpPr>
          <a:xfrm>
            <a:off x="4816028" y="3242044"/>
            <a:ext cx="901504" cy="868603"/>
            <a:chOff x="826912" y="1836350"/>
            <a:chExt cx="2121886" cy="2044446"/>
          </a:xfrm>
        </p:grpSpPr>
        <p:sp>
          <p:nvSpPr>
            <p:cNvPr id="69" name="KSO_Shape"/>
            <p:cNvSpPr/>
            <p:nvPr/>
          </p:nvSpPr>
          <p:spPr>
            <a:xfrm>
              <a:off x="826912" y="1836350"/>
              <a:ext cx="2044446" cy="2044446"/>
            </a:xfrm>
            <a:prstGeom prst="ellipse">
              <a:avLst/>
            </a:prstGeom>
            <a:solidFill>
              <a:srgbClr val="00B0F0"/>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tx1">
                    <a:lumMod val="75000"/>
                    <a:lumOff val="25000"/>
                  </a:schemeClr>
                </a:solidFill>
                <a:effectLst/>
                <a:uLnTx/>
                <a:uFillTx/>
                <a:latin typeface="等线" panose="020F0502020204030204"/>
                <a:ea typeface="等线" charset="-122"/>
              </a:endParaRPr>
            </a:p>
          </p:txBody>
        </p:sp>
        <p:sp>
          <p:nvSpPr>
            <p:cNvPr id="70" name="文本框 10"/>
            <p:cNvSpPr txBox="1"/>
            <p:nvPr/>
          </p:nvSpPr>
          <p:spPr>
            <a:xfrm>
              <a:off x="1004625" y="2241382"/>
              <a:ext cx="1944173" cy="13763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CF302D"/>
                </a:buClr>
                <a:buSzTx/>
                <a:buFontTx/>
                <a:buNone/>
                <a:defRPr/>
              </a:pPr>
              <a:r>
                <a:rPr kumimoji="0" lang="zh-CN" altLang="en-US" sz="1600" b="1" i="0" u="none" strike="noStrike" kern="0" cap="none" spc="0" normalizeH="0" baseline="0" noProof="0" dirty="0" smtClean="0">
                  <a:ln>
                    <a:noFill/>
                  </a:ln>
                  <a:solidFill>
                    <a:schemeClr val="tx1">
                      <a:lumMod val="75000"/>
                      <a:lumOff val="25000"/>
                    </a:schemeClr>
                  </a:solidFill>
                  <a:effectLst/>
                  <a:uLnTx/>
                  <a:uFillTx/>
                  <a:latin typeface="等线" charset="-122"/>
                  <a:ea typeface="等线" charset="-122"/>
                </a:rPr>
                <a:t>可信时间源</a:t>
              </a:r>
              <a:endParaRPr kumimoji="0" lang="zh-CN" altLang="en-US" sz="1600" b="1" i="0" u="none" strike="noStrike" kern="0" cap="none" spc="0" normalizeH="0" baseline="0" noProof="0" dirty="0" smtClean="0">
                <a:ln>
                  <a:noFill/>
                </a:ln>
                <a:solidFill>
                  <a:schemeClr val="tx1">
                    <a:lumMod val="75000"/>
                    <a:lumOff val="25000"/>
                  </a:schemeClr>
                </a:solidFill>
                <a:effectLst/>
                <a:uLnTx/>
                <a:uFillTx/>
                <a:latin typeface="等线" charset="-122"/>
                <a:ea typeface="等线" charset="-122"/>
              </a:endParaRPr>
            </a:p>
          </p:txBody>
        </p:sp>
      </p:grpSp>
      <p:grpSp>
        <p:nvGrpSpPr>
          <p:cNvPr id="71" name="组合 12"/>
          <p:cNvGrpSpPr/>
          <p:nvPr/>
        </p:nvGrpSpPr>
        <p:grpSpPr>
          <a:xfrm>
            <a:off x="7124127" y="3039178"/>
            <a:ext cx="868603" cy="868603"/>
            <a:chOff x="826912" y="1836350"/>
            <a:chExt cx="2044446" cy="2044446"/>
          </a:xfrm>
        </p:grpSpPr>
        <p:sp>
          <p:nvSpPr>
            <p:cNvPr id="72" name="KSO_Shape"/>
            <p:cNvSpPr/>
            <p:nvPr/>
          </p:nvSpPr>
          <p:spPr>
            <a:xfrm>
              <a:off x="826912" y="1836350"/>
              <a:ext cx="2044446" cy="2044446"/>
            </a:xfrm>
            <a:prstGeom prst="ellipse">
              <a:avLst/>
            </a:prstGeom>
            <a:solidFill>
              <a:srgbClr val="00B0F0"/>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tx1">
                    <a:lumMod val="75000"/>
                    <a:lumOff val="25000"/>
                  </a:schemeClr>
                </a:solidFill>
                <a:effectLst/>
                <a:uLnTx/>
                <a:uFillTx/>
                <a:latin typeface="等线" panose="020F0502020204030204"/>
                <a:ea typeface="等线" charset="-122"/>
              </a:endParaRPr>
            </a:p>
          </p:txBody>
        </p:sp>
        <p:sp>
          <p:nvSpPr>
            <p:cNvPr id="73" name="文本框 13"/>
            <p:cNvSpPr txBox="1"/>
            <p:nvPr/>
          </p:nvSpPr>
          <p:spPr>
            <a:xfrm>
              <a:off x="1172106" y="2249893"/>
              <a:ext cx="1598979" cy="13763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CF302D"/>
                </a:buClr>
                <a:buSzTx/>
                <a:buFontTx/>
                <a:buNone/>
                <a:defRPr/>
              </a:pPr>
              <a:r>
                <a:rPr kumimoji="0" lang="zh-CN" altLang="en-US" sz="1600" b="1" i="0" u="none" strike="noStrike" kern="0" cap="none" spc="0" normalizeH="0" baseline="0" noProof="0" dirty="0" smtClean="0">
                  <a:ln>
                    <a:noFill/>
                  </a:ln>
                  <a:solidFill>
                    <a:schemeClr val="tx1">
                      <a:lumMod val="75000"/>
                      <a:lumOff val="25000"/>
                    </a:schemeClr>
                  </a:solidFill>
                  <a:effectLst/>
                  <a:uLnTx/>
                  <a:uFillTx/>
                  <a:latin typeface="等线" charset="-122"/>
                  <a:ea typeface="等线" charset="-122"/>
                </a:rPr>
                <a:t>配置管理</a:t>
              </a:r>
              <a:endParaRPr kumimoji="0" lang="zh-CN" altLang="en-US" sz="1600" b="1" i="0" u="none" strike="noStrike" kern="0" cap="none" spc="0" normalizeH="0" baseline="0" noProof="0" dirty="0" smtClean="0">
                <a:ln>
                  <a:noFill/>
                </a:ln>
                <a:solidFill>
                  <a:schemeClr val="tx1">
                    <a:lumMod val="75000"/>
                    <a:lumOff val="25000"/>
                  </a:schemeClr>
                </a:solidFill>
                <a:effectLst/>
                <a:uLnTx/>
                <a:uFillTx/>
                <a:latin typeface="等线" charset="-122"/>
                <a:ea typeface="等线" charset="-122"/>
              </a:endParaRPr>
            </a:p>
          </p:txBody>
        </p:sp>
      </p:grpSp>
      <p:grpSp>
        <p:nvGrpSpPr>
          <p:cNvPr id="74" name="组合 15"/>
          <p:cNvGrpSpPr/>
          <p:nvPr/>
        </p:nvGrpSpPr>
        <p:grpSpPr>
          <a:xfrm>
            <a:off x="9422192" y="4230162"/>
            <a:ext cx="868603" cy="868603"/>
            <a:chOff x="826912" y="1836350"/>
            <a:chExt cx="2044446" cy="2044446"/>
          </a:xfrm>
        </p:grpSpPr>
        <p:sp>
          <p:nvSpPr>
            <p:cNvPr id="75" name="KSO_Shape"/>
            <p:cNvSpPr/>
            <p:nvPr/>
          </p:nvSpPr>
          <p:spPr>
            <a:xfrm>
              <a:off x="826912" y="1836350"/>
              <a:ext cx="2044446" cy="2044446"/>
            </a:xfrm>
            <a:prstGeom prst="ellipse">
              <a:avLst/>
            </a:prstGeom>
            <a:solidFill>
              <a:srgbClr val="00B0F0"/>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tx1">
                    <a:lumMod val="75000"/>
                    <a:lumOff val="25000"/>
                  </a:schemeClr>
                </a:solidFill>
                <a:effectLst/>
                <a:uLnTx/>
                <a:uFillTx/>
                <a:latin typeface="等线" panose="020F0502020204030204"/>
                <a:ea typeface="等线" charset="-122"/>
              </a:endParaRPr>
            </a:p>
          </p:txBody>
        </p:sp>
        <p:sp>
          <p:nvSpPr>
            <p:cNvPr id="76" name="文本框 16"/>
            <p:cNvSpPr txBox="1"/>
            <p:nvPr/>
          </p:nvSpPr>
          <p:spPr>
            <a:xfrm>
              <a:off x="1172106" y="2249893"/>
              <a:ext cx="1598979" cy="13763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CF302D"/>
                </a:buClr>
                <a:buSzTx/>
                <a:buFontTx/>
                <a:buNone/>
                <a:defRPr/>
              </a:pPr>
              <a:r>
                <a:rPr kumimoji="0" lang="zh-CN" altLang="en-US" sz="1600" b="1" i="0" u="none" strike="noStrike" kern="0" cap="none" spc="0" normalizeH="0" baseline="0" noProof="0" dirty="0" smtClean="0">
                  <a:ln>
                    <a:noFill/>
                  </a:ln>
                  <a:solidFill>
                    <a:schemeClr val="tx1">
                      <a:lumMod val="75000"/>
                      <a:lumOff val="25000"/>
                    </a:schemeClr>
                  </a:solidFill>
                  <a:effectLst/>
                  <a:uLnTx/>
                  <a:uFillTx/>
                  <a:latin typeface="等线" charset="-122"/>
                  <a:ea typeface="等线" charset="-122"/>
                </a:rPr>
                <a:t>系统管理</a:t>
              </a:r>
              <a:endParaRPr kumimoji="0" lang="zh-CN" altLang="en-US" sz="1600" b="1" i="0" u="none" strike="noStrike" kern="0" cap="none" spc="0" normalizeH="0" baseline="0" noProof="0" dirty="0" smtClean="0">
                <a:ln>
                  <a:noFill/>
                </a:ln>
                <a:solidFill>
                  <a:schemeClr val="tx1">
                    <a:lumMod val="75000"/>
                    <a:lumOff val="25000"/>
                  </a:schemeClr>
                </a:solidFill>
                <a:effectLst/>
                <a:uLnTx/>
                <a:uFillTx/>
                <a:latin typeface="等线" charset="-122"/>
                <a:ea typeface="等线" charset="-122"/>
              </a:endParaRPr>
            </a:p>
          </p:txBody>
        </p:sp>
      </p:grpSp>
      <p:sp>
        <p:nvSpPr>
          <p:cNvPr id="77" name="矩形 76"/>
          <p:cNvSpPr/>
          <p:nvPr/>
        </p:nvSpPr>
        <p:spPr>
          <a:xfrm>
            <a:off x="117090" y="4831108"/>
            <a:ext cx="2051265" cy="523220"/>
          </a:xfrm>
          <a:prstGeom prst="rect">
            <a:avLst/>
          </a:prstGeom>
        </p:spPr>
        <p:txBody>
          <a:bodyPr wrap="square">
            <a:spAutoFit/>
          </a:bodyPr>
          <a:lstStyle/>
          <a:p>
            <a:pPr algn="ctr" defTabSz="914400"/>
            <a:r>
              <a:rPr lang="zh-CN" altLang="en-US" sz="1400" dirty="0">
                <a:solidFill>
                  <a:schemeClr val="tx1">
                    <a:lumMod val="75000"/>
                    <a:lumOff val="25000"/>
                  </a:schemeClr>
                </a:solidFill>
                <a:latin typeface="等线" panose="020F0502020204030204"/>
                <a:ea typeface="等线" charset="-122"/>
              </a:rPr>
              <a:t>支持签发可信时间戳、验证时间戳有效性</a:t>
            </a:r>
            <a:endParaRPr lang="zh-CN" altLang="en-US" sz="1400" dirty="0">
              <a:solidFill>
                <a:schemeClr val="tx1">
                  <a:lumMod val="75000"/>
                  <a:lumOff val="25000"/>
                </a:schemeClr>
              </a:solidFill>
              <a:latin typeface="等线" panose="020F0502020204030204"/>
              <a:ea typeface="等线" charset="-122"/>
            </a:endParaRPr>
          </a:p>
        </p:txBody>
      </p:sp>
      <p:sp>
        <p:nvSpPr>
          <p:cNvPr id="78" name="矩形 77"/>
          <p:cNvSpPr/>
          <p:nvPr/>
        </p:nvSpPr>
        <p:spPr>
          <a:xfrm>
            <a:off x="1714829" y="3294327"/>
            <a:ext cx="3176702" cy="523220"/>
          </a:xfrm>
          <a:prstGeom prst="rect">
            <a:avLst/>
          </a:prstGeom>
        </p:spPr>
        <p:txBody>
          <a:bodyPr wrap="square">
            <a:spAutoFit/>
          </a:bodyPr>
          <a:lstStyle/>
          <a:p>
            <a:pPr algn="ctr" defTabSz="914400"/>
            <a:r>
              <a:rPr lang="zh-CN" altLang="en-US" sz="1400" dirty="0">
                <a:solidFill>
                  <a:schemeClr val="tx1">
                    <a:lumMod val="75000"/>
                    <a:lumOff val="25000"/>
                  </a:schemeClr>
                </a:solidFill>
                <a:latin typeface="等线" panose="020F0502020204030204"/>
                <a:ea typeface="等线" charset="-122"/>
              </a:rPr>
              <a:t>内置国家授时中心时间源；基于</a:t>
            </a:r>
            <a:r>
              <a:rPr lang="en-US" altLang="zh-CN" sz="1400" dirty="0">
                <a:solidFill>
                  <a:schemeClr val="tx1">
                    <a:lumMod val="75000"/>
                    <a:lumOff val="25000"/>
                  </a:schemeClr>
                </a:solidFill>
                <a:latin typeface="等线" panose="020F0502020204030204"/>
                <a:ea typeface="等线" charset="-122"/>
              </a:rPr>
              <a:t>SNTP</a:t>
            </a:r>
            <a:r>
              <a:rPr lang="zh-CN" altLang="en-US" sz="1400" dirty="0" smtClean="0">
                <a:solidFill>
                  <a:schemeClr val="tx1">
                    <a:lumMod val="75000"/>
                    <a:lumOff val="25000"/>
                  </a:schemeClr>
                </a:solidFill>
                <a:latin typeface="等线" panose="020F0502020204030204"/>
                <a:ea typeface="等线" charset="-122"/>
              </a:rPr>
              <a:t>协议，并</a:t>
            </a:r>
            <a:r>
              <a:rPr lang="zh-CN" altLang="en-US" sz="1400" dirty="0">
                <a:solidFill>
                  <a:schemeClr val="tx1">
                    <a:lumMod val="75000"/>
                    <a:lumOff val="25000"/>
                  </a:schemeClr>
                </a:solidFill>
                <a:latin typeface="等线" panose="020F0502020204030204"/>
                <a:ea typeface="等线" charset="-122"/>
              </a:rPr>
              <a:t>对时间自动同步</a:t>
            </a:r>
            <a:endParaRPr lang="en-US" altLang="zh-CN" sz="1400" dirty="0">
              <a:solidFill>
                <a:schemeClr val="tx1">
                  <a:lumMod val="75000"/>
                  <a:lumOff val="25000"/>
                </a:schemeClr>
              </a:solidFill>
              <a:latin typeface="等线" panose="020F0502020204030204"/>
              <a:ea typeface="等线" charset="-122"/>
            </a:endParaRPr>
          </a:p>
        </p:txBody>
      </p:sp>
      <p:sp>
        <p:nvSpPr>
          <p:cNvPr id="79" name="矩形 78"/>
          <p:cNvSpPr/>
          <p:nvPr/>
        </p:nvSpPr>
        <p:spPr>
          <a:xfrm>
            <a:off x="7992730" y="3108877"/>
            <a:ext cx="3490663" cy="523220"/>
          </a:xfrm>
          <a:prstGeom prst="rect">
            <a:avLst/>
          </a:prstGeom>
        </p:spPr>
        <p:txBody>
          <a:bodyPr wrap="square">
            <a:spAutoFit/>
          </a:bodyPr>
          <a:lstStyle/>
          <a:p>
            <a:pPr algn="ctr" defTabSz="914400"/>
            <a:r>
              <a:rPr lang="zh-CN" altLang="en-US" sz="1400" dirty="0">
                <a:solidFill>
                  <a:schemeClr val="tx1">
                    <a:lumMod val="75000"/>
                    <a:lumOff val="25000"/>
                  </a:schemeClr>
                </a:solidFill>
                <a:latin typeface="等线" panose="020F0502020204030204"/>
                <a:ea typeface="等线" charset="-122"/>
              </a:rPr>
              <a:t>支持通过串口管理修改数字签名服务器的</a:t>
            </a:r>
            <a:r>
              <a:rPr lang="en-US" altLang="zh-CN" sz="1400" dirty="0">
                <a:solidFill>
                  <a:schemeClr val="tx1">
                    <a:lumMod val="75000"/>
                    <a:lumOff val="25000"/>
                  </a:schemeClr>
                </a:solidFill>
                <a:latin typeface="等线" panose="020F0502020204030204"/>
                <a:ea typeface="等线" charset="-122"/>
              </a:rPr>
              <a:t>IP</a:t>
            </a:r>
            <a:r>
              <a:rPr lang="zh-CN" altLang="en-US" sz="1400" dirty="0">
                <a:solidFill>
                  <a:schemeClr val="tx1">
                    <a:lumMod val="75000"/>
                    <a:lumOff val="25000"/>
                  </a:schemeClr>
                </a:solidFill>
                <a:latin typeface="等线" panose="020F0502020204030204"/>
                <a:ea typeface="等线" charset="-122"/>
              </a:rPr>
              <a:t>地址；管理 </a:t>
            </a:r>
            <a:r>
              <a:rPr lang="en-US" altLang="zh-CN" sz="1400" dirty="0" err="1">
                <a:solidFill>
                  <a:schemeClr val="tx1">
                    <a:lumMod val="75000"/>
                    <a:lumOff val="25000"/>
                  </a:schemeClr>
                </a:solidFill>
                <a:latin typeface="等线" panose="020F0502020204030204"/>
                <a:ea typeface="等线" charset="-122"/>
              </a:rPr>
              <a:t>Webservice</a:t>
            </a:r>
            <a:r>
              <a:rPr lang="zh-CN" altLang="en-US" sz="1400" dirty="0">
                <a:solidFill>
                  <a:schemeClr val="tx1">
                    <a:lumMod val="75000"/>
                    <a:lumOff val="25000"/>
                  </a:schemeClr>
                </a:solidFill>
                <a:latin typeface="等线" panose="020F0502020204030204"/>
                <a:ea typeface="等线" charset="-122"/>
              </a:rPr>
              <a:t>服务</a:t>
            </a:r>
            <a:endParaRPr lang="en-US" altLang="zh-CN" sz="1400" dirty="0">
              <a:solidFill>
                <a:schemeClr val="tx1">
                  <a:lumMod val="75000"/>
                  <a:lumOff val="25000"/>
                </a:schemeClr>
              </a:solidFill>
              <a:latin typeface="等线" panose="020F0502020204030204"/>
              <a:ea typeface="等线" charset="-122"/>
            </a:endParaRPr>
          </a:p>
        </p:txBody>
      </p:sp>
      <p:sp>
        <p:nvSpPr>
          <p:cNvPr id="80" name="矩形 79"/>
          <p:cNvSpPr/>
          <p:nvPr/>
        </p:nvSpPr>
        <p:spPr>
          <a:xfrm>
            <a:off x="10040622" y="5092718"/>
            <a:ext cx="2162406" cy="954107"/>
          </a:xfrm>
          <a:prstGeom prst="rect">
            <a:avLst/>
          </a:prstGeom>
        </p:spPr>
        <p:txBody>
          <a:bodyPr wrap="square">
            <a:spAutoFit/>
          </a:bodyPr>
          <a:lstStyle/>
          <a:p>
            <a:pPr algn="ctr" defTabSz="914400"/>
            <a:r>
              <a:rPr lang="zh-CN" altLang="en-US" sz="1400" dirty="0">
                <a:solidFill>
                  <a:schemeClr val="tx1">
                    <a:lumMod val="75000"/>
                    <a:lumOff val="25000"/>
                  </a:schemeClr>
                </a:solidFill>
                <a:latin typeface="等线" panose="020F0502020204030204"/>
                <a:ea typeface="等线" charset="-122"/>
              </a:rPr>
              <a:t>时间戳证书管理、时间源管理、服务管理、日志管理、网络配置、系统配置、备份与恢复</a:t>
            </a:r>
            <a:r>
              <a:rPr lang="zh-CN" altLang="en-US" sz="1400" dirty="0" smtClean="0">
                <a:solidFill>
                  <a:schemeClr val="tx1">
                    <a:lumMod val="75000"/>
                    <a:lumOff val="25000"/>
                  </a:schemeClr>
                </a:solidFill>
                <a:latin typeface="等线" panose="020F0502020204030204"/>
                <a:ea typeface="等线" charset="-122"/>
              </a:rPr>
              <a:t>等</a:t>
            </a:r>
            <a:endParaRPr lang="en-US" altLang="zh-CN" sz="1400" dirty="0">
              <a:solidFill>
                <a:schemeClr val="tx1">
                  <a:lumMod val="75000"/>
                  <a:lumOff val="25000"/>
                </a:schemeClr>
              </a:solidFill>
              <a:latin typeface="等线" panose="020F0502020204030204"/>
              <a:ea typeface="等线" charset="-122"/>
            </a:endParaRPr>
          </a:p>
        </p:txBody>
      </p:sp>
      <p:grpSp>
        <p:nvGrpSpPr>
          <p:cNvPr id="81" name="组合 22"/>
          <p:cNvGrpSpPr/>
          <p:nvPr/>
        </p:nvGrpSpPr>
        <p:grpSpPr>
          <a:xfrm>
            <a:off x="2016564" y="4553009"/>
            <a:ext cx="868603" cy="868603"/>
            <a:chOff x="826912" y="1836350"/>
            <a:chExt cx="2044446" cy="2044446"/>
          </a:xfrm>
        </p:grpSpPr>
        <p:sp>
          <p:nvSpPr>
            <p:cNvPr id="82" name="KSO_Shape"/>
            <p:cNvSpPr/>
            <p:nvPr/>
          </p:nvSpPr>
          <p:spPr>
            <a:xfrm>
              <a:off x="826912" y="1836350"/>
              <a:ext cx="2044446" cy="2044446"/>
            </a:xfrm>
            <a:prstGeom prst="ellipse">
              <a:avLst/>
            </a:prstGeom>
            <a:solidFill>
              <a:srgbClr val="00B0F0"/>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tx1">
                    <a:lumMod val="75000"/>
                    <a:lumOff val="25000"/>
                  </a:schemeClr>
                </a:solidFill>
                <a:effectLst/>
                <a:uLnTx/>
                <a:uFillTx/>
                <a:latin typeface="等线" panose="020F0502020204030204"/>
                <a:ea typeface="等线" charset="-122"/>
              </a:endParaRPr>
            </a:p>
          </p:txBody>
        </p:sp>
        <p:sp>
          <p:nvSpPr>
            <p:cNvPr id="84" name="文本框 23"/>
            <p:cNvSpPr txBox="1"/>
            <p:nvPr/>
          </p:nvSpPr>
          <p:spPr>
            <a:xfrm>
              <a:off x="1089107" y="2216593"/>
              <a:ext cx="1598979" cy="13763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CF302D"/>
                </a:buClr>
                <a:buSzTx/>
                <a:buFontTx/>
                <a:buNone/>
                <a:defRPr/>
              </a:pPr>
              <a:r>
                <a:rPr kumimoji="0" lang="zh-CN" altLang="en-US" sz="1600" b="1" i="0" u="none" strike="noStrike" kern="0" cap="none" spc="0" normalizeH="0" baseline="0" noProof="0" dirty="0" smtClean="0">
                  <a:ln>
                    <a:noFill/>
                  </a:ln>
                  <a:solidFill>
                    <a:schemeClr val="tx1">
                      <a:lumMod val="75000"/>
                      <a:lumOff val="25000"/>
                    </a:schemeClr>
                  </a:solidFill>
                  <a:effectLst/>
                  <a:uLnTx/>
                  <a:uFillTx/>
                  <a:latin typeface="等线" charset="-122"/>
                  <a:ea typeface="等线" charset="-122"/>
                </a:rPr>
                <a:t>数字时间</a:t>
              </a:r>
              <a:endParaRPr kumimoji="0" lang="zh-CN" altLang="en-US" sz="1600" b="1" i="0" u="none" strike="noStrike" kern="0" cap="none" spc="0" normalizeH="0" baseline="0" noProof="0" dirty="0" smtClean="0">
                <a:ln>
                  <a:noFill/>
                </a:ln>
                <a:solidFill>
                  <a:schemeClr val="tx1">
                    <a:lumMod val="75000"/>
                    <a:lumOff val="25000"/>
                  </a:schemeClr>
                </a:solidFill>
                <a:effectLst/>
                <a:uLnTx/>
                <a:uFillTx/>
                <a:latin typeface="等线" charset="-122"/>
                <a:ea typeface="等线" charset="-122"/>
              </a:endParaRPr>
            </a:p>
          </p:txBody>
        </p:sp>
      </p:grpSp>
      <p:cxnSp>
        <p:nvCxnSpPr>
          <p:cNvPr id="85" name="肘形连接符 84"/>
          <p:cNvCxnSpPr/>
          <p:nvPr/>
        </p:nvCxnSpPr>
        <p:spPr>
          <a:xfrm rot="5400000">
            <a:off x="8463485" y="4820330"/>
            <a:ext cx="1023087" cy="1794543"/>
          </a:xfrm>
          <a:prstGeom prst="bentConnector2">
            <a:avLst/>
          </a:prstGeom>
          <a:noFill/>
          <a:ln w="6350" cap="flat" cmpd="sng" algn="ctr">
            <a:solidFill>
              <a:srgbClr val="44546A">
                <a:lumMod val="60000"/>
                <a:lumOff val="40000"/>
              </a:srgbClr>
            </a:solidFill>
            <a:prstDash val="solid"/>
            <a:miter lim="800000"/>
          </a:ln>
          <a:effectLst/>
        </p:spPr>
      </p:cxnSp>
      <p:sp>
        <p:nvSpPr>
          <p:cNvPr id="86" name="矩形 85"/>
          <p:cNvSpPr/>
          <p:nvPr/>
        </p:nvSpPr>
        <p:spPr>
          <a:xfrm>
            <a:off x="944463" y="1557499"/>
            <a:ext cx="10538930" cy="923330"/>
          </a:xfrm>
          <a:prstGeom prst="rect">
            <a:avLst/>
          </a:prstGeom>
        </p:spPr>
        <p:txBody>
          <a:bodyPr wrap="square">
            <a:spAutoFit/>
          </a:bodyPr>
          <a:lstStyle/>
          <a:p>
            <a:pPr algn="ctr" defTabSz="914400">
              <a:lnSpc>
                <a:spcPct val="150000"/>
              </a:lnSpc>
            </a:pPr>
            <a:r>
              <a:rPr lang="zh-CN" altLang="en-US" sz="1800" dirty="0">
                <a:solidFill>
                  <a:schemeClr val="tx1">
                    <a:lumMod val="75000"/>
                    <a:lumOff val="25000"/>
                  </a:schemeClr>
                </a:solidFill>
                <a:latin typeface="等线" panose="020F0502020204030204"/>
                <a:ea typeface="等线" charset="-122"/>
              </a:rPr>
              <a:t>时间戳服务器是基于</a:t>
            </a:r>
            <a:r>
              <a:rPr lang="en-US" altLang="zh-CN" sz="1800" dirty="0">
                <a:solidFill>
                  <a:schemeClr val="tx1">
                    <a:lumMod val="75000"/>
                    <a:lumOff val="25000"/>
                  </a:schemeClr>
                </a:solidFill>
                <a:latin typeface="等线" panose="020F0502020204030204"/>
                <a:ea typeface="等线" charset="-122"/>
              </a:rPr>
              <a:t>PKI</a:t>
            </a:r>
            <a:r>
              <a:rPr lang="zh-CN" altLang="en-US" sz="1800" dirty="0">
                <a:solidFill>
                  <a:schemeClr val="tx1">
                    <a:lumMod val="75000"/>
                    <a:lumOff val="25000"/>
                  </a:schemeClr>
                </a:solidFill>
                <a:latin typeface="等线" panose="020F0502020204030204"/>
                <a:ea typeface="等线" charset="-122"/>
              </a:rPr>
              <a:t>技术开发的</a:t>
            </a:r>
            <a:r>
              <a:rPr lang="en-US" altLang="zh-CN" sz="1800" dirty="0">
                <a:solidFill>
                  <a:schemeClr val="tx1">
                    <a:lumMod val="75000"/>
                    <a:lumOff val="25000"/>
                  </a:schemeClr>
                </a:solidFill>
                <a:latin typeface="等线" panose="020F0502020204030204"/>
                <a:ea typeface="等线" charset="-122"/>
              </a:rPr>
              <a:t>TSA</a:t>
            </a:r>
            <a:r>
              <a:rPr lang="zh-CN" altLang="en-US" sz="1800" dirty="0">
                <a:solidFill>
                  <a:schemeClr val="tx1">
                    <a:lumMod val="75000"/>
                    <a:lumOff val="25000"/>
                  </a:schemeClr>
                </a:solidFill>
                <a:latin typeface="等线" panose="020F0502020204030204"/>
                <a:ea typeface="等线" charset="-122"/>
              </a:rPr>
              <a:t>硬件</a:t>
            </a:r>
            <a:r>
              <a:rPr lang="zh-CN" altLang="en-US" sz="1800" dirty="0" smtClean="0">
                <a:solidFill>
                  <a:schemeClr val="tx1">
                    <a:lumMod val="75000"/>
                    <a:lumOff val="25000"/>
                  </a:schemeClr>
                </a:solidFill>
                <a:latin typeface="等线" panose="020F0502020204030204"/>
                <a:ea typeface="等线" charset="-122"/>
              </a:rPr>
              <a:t>产品</a:t>
            </a:r>
            <a:r>
              <a:rPr lang="zh-CN" altLang="en-US" sz="1800" dirty="0">
                <a:solidFill>
                  <a:schemeClr val="tx1">
                    <a:lumMod val="75000"/>
                    <a:lumOff val="25000"/>
                  </a:schemeClr>
                </a:solidFill>
                <a:latin typeface="等线" panose="020F0502020204030204"/>
                <a:ea typeface="等线" charset="-122"/>
              </a:rPr>
              <a:t>，</a:t>
            </a:r>
            <a:r>
              <a:rPr lang="zh-CN" altLang="en-US" sz="1800" dirty="0" smtClean="0">
                <a:solidFill>
                  <a:schemeClr val="tx1">
                    <a:lumMod val="75000"/>
                    <a:lumOff val="25000"/>
                  </a:schemeClr>
                </a:solidFill>
                <a:latin typeface="等线" panose="020F0502020204030204"/>
                <a:ea typeface="等线" charset="-122"/>
              </a:rPr>
              <a:t>严格</a:t>
            </a:r>
            <a:r>
              <a:rPr lang="zh-CN" altLang="en-US" sz="1800" dirty="0">
                <a:solidFill>
                  <a:schemeClr val="tx1">
                    <a:lumMod val="75000"/>
                    <a:lumOff val="25000"/>
                  </a:schemeClr>
                </a:solidFill>
                <a:latin typeface="等线" panose="020F0502020204030204"/>
                <a:ea typeface="等线" charset="-122"/>
              </a:rPr>
              <a:t>遵循国际标准（</a:t>
            </a:r>
            <a:r>
              <a:rPr lang="en-US" altLang="zh-CN" sz="1800" dirty="0">
                <a:solidFill>
                  <a:schemeClr val="tx1">
                    <a:lumMod val="75000"/>
                    <a:lumOff val="25000"/>
                  </a:schemeClr>
                </a:solidFill>
                <a:latin typeface="等线" panose="020F0502020204030204"/>
                <a:ea typeface="等线" charset="-122"/>
              </a:rPr>
              <a:t>RFC3161</a:t>
            </a:r>
            <a:r>
              <a:rPr lang="zh-CN" altLang="en-US" sz="1800" dirty="0">
                <a:solidFill>
                  <a:schemeClr val="tx1">
                    <a:lumMod val="75000"/>
                    <a:lumOff val="25000"/>
                  </a:schemeClr>
                </a:solidFill>
                <a:latin typeface="等线" panose="020F0502020204030204"/>
                <a:ea typeface="等线" charset="-122"/>
              </a:rPr>
              <a:t>）和</a:t>
            </a:r>
            <a:r>
              <a:rPr lang="en-US" altLang="zh-CN" sz="1800" dirty="0">
                <a:solidFill>
                  <a:schemeClr val="tx1">
                    <a:lumMod val="75000"/>
                    <a:lumOff val="25000"/>
                  </a:schemeClr>
                </a:solidFill>
                <a:latin typeface="等线" panose="020F0502020204030204"/>
                <a:ea typeface="等线" charset="-122"/>
              </a:rPr>
              <a:t>RFC2630</a:t>
            </a:r>
            <a:r>
              <a:rPr lang="zh-CN" altLang="en-US" sz="1800" dirty="0">
                <a:solidFill>
                  <a:schemeClr val="tx1">
                    <a:lumMod val="75000"/>
                    <a:lumOff val="25000"/>
                  </a:schemeClr>
                </a:solidFill>
                <a:latin typeface="等线" panose="020F0502020204030204"/>
                <a:ea typeface="等线" charset="-122"/>
              </a:rPr>
              <a:t>两种时间戳</a:t>
            </a:r>
            <a:r>
              <a:rPr lang="zh-CN" altLang="en-US" sz="1800" dirty="0" smtClean="0">
                <a:solidFill>
                  <a:schemeClr val="tx1">
                    <a:lumMod val="75000"/>
                    <a:lumOff val="25000"/>
                  </a:schemeClr>
                </a:solidFill>
                <a:latin typeface="等线" panose="020F0502020204030204"/>
                <a:ea typeface="等线" charset="-122"/>
              </a:rPr>
              <a:t>协议。它</a:t>
            </a:r>
            <a:r>
              <a:rPr lang="zh-CN" altLang="en-US" sz="1800" dirty="0">
                <a:solidFill>
                  <a:schemeClr val="tx1">
                    <a:lumMod val="75000"/>
                    <a:lumOff val="25000"/>
                  </a:schemeClr>
                </a:solidFill>
                <a:latin typeface="等线" panose="020F0502020204030204"/>
                <a:ea typeface="等线" charset="-122"/>
              </a:rPr>
              <a:t>采用精确的时间源、高强度高标准的安全机制</a:t>
            </a:r>
            <a:r>
              <a:rPr lang="zh-CN" altLang="en-US" sz="1800" dirty="0" smtClean="0">
                <a:solidFill>
                  <a:schemeClr val="tx1">
                    <a:lumMod val="75000"/>
                    <a:lumOff val="25000"/>
                  </a:schemeClr>
                </a:solidFill>
                <a:latin typeface="等线" panose="020F0502020204030204"/>
                <a:ea typeface="等线" charset="-122"/>
              </a:rPr>
              <a:t>、为</a:t>
            </a:r>
            <a:r>
              <a:rPr lang="zh-CN" altLang="en-US" sz="1800" dirty="0">
                <a:solidFill>
                  <a:schemeClr val="tx1">
                    <a:lumMod val="75000"/>
                    <a:lumOff val="25000"/>
                  </a:schemeClr>
                </a:solidFill>
                <a:latin typeface="等线" panose="020F0502020204030204"/>
                <a:ea typeface="等线" charset="-122"/>
              </a:rPr>
              <a:t>用户提供精确</a:t>
            </a:r>
            <a:r>
              <a:rPr lang="zh-CN" altLang="en-US" sz="1800" dirty="0" smtClean="0">
                <a:solidFill>
                  <a:schemeClr val="tx1">
                    <a:lumMod val="75000"/>
                    <a:lumOff val="25000"/>
                  </a:schemeClr>
                </a:solidFill>
                <a:latin typeface="等线" panose="020F0502020204030204"/>
                <a:ea typeface="等线" charset="-122"/>
              </a:rPr>
              <a:t>的且</a:t>
            </a:r>
            <a:r>
              <a:rPr lang="zh-CN" altLang="en-US" sz="1800" dirty="0">
                <a:solidFill>
                  <a:schemeClr val="tx1">
                    <a:lumMod val="75000"/>
                    <a:lumOff val="25000"/>
                  </a:schemeClr>
                </a:solidFill>
                <a:latin typeface="等线" panose="020F0502020204030204"/>
                <a:ea typeface="等线" charset="-122"/>
              </a:rPr>
              <a:t>不可抵赖的时间戳</a:t>
            </a:r>
            <a:r>
              <a:rPr lang="zh-CN" altLang="en-US" sz="1800" dirty="0" smtClean="0">
                <a:solidFill>
                  <a:schemeClr val="tx1">
                    <a:lumMod val="75000"/>
                    <a:lumOff val="25000"/>
                  </a:schemeClr>
                </a:solidFill>
                <a:latin typeface="等线" panose="020F0502020204030204"/>
                <a:ea typeface="等线" charset="-122"/>
              </a:rPr>
              <a:t>服务</a:t>
            </a:r>
            <a:endParaRPr lang="zh-CN" altLang="en-US" sz="1800" dirty="0">
              <a:solidFill>
                <a:schemeClr val="tx1">
                  <a:lumMod val="75000"/>
                  <a:lumOff val="25000"/>
                </a:schemeClr>
              </a:solidFill>
              <a:latin typeface="等线" panose="020F0502020204030204"/>
              <a:ea typeface="等线" charset="-122"/>
            </a:endParaRPr>
          </a:p>
        </p:txBody>
      </p:sp>
      <p:cxnSp>
        <p:nvCxnSpPr>
          <p:cNvPr id="87" name="直接连接符 27"/>
          <p:cNvCxnSpPr/>
          <p:nvPr/>
        </p:nvCxnSpPr>
        <p:spPr>
          <a:xfrm>
            <a:off x="3369299" y="2621648"/>
            <a:ext cx="5291591" cy="0"/>
          </a:xfrm>
          <a:prstGeom prst="line">
            <a:avLst/>
          </a:prstGeom>
          <a:noFill/>
          <a:ln w="19050" cap="flat" cmpd="sng" algn="ctr">
            <a:solidFill>
              <a:sysClr val="window" lastClr="FFFFFF">
                <a:lumMod val="75000"/>
              </a:sysClr>
            </a:solidFill>
            <a:prstDash val="solid"/>
            <a:miter lim="800000"/>
          </a:ln>
          <a:effectLst/>
        </p:spPr>
      </p:cxnSp>
      <p:grpSp>
        <p:nvGrpSpPr>
          <p:cNvPr id="88" name="组合 28"/>
          <p:cNvGrpSpPr/>
          <p:nvPr/>
        </p:nvGrpSpPr>
        <p:grpSpPr>
          <a:xfrm>
            <a:off x="3712042" y="4205145"/>
            <a:ext cx="4606107" cy="3522333"/>
            <a:chOff x="3831770" y="1716648"/>
            <a:chExt cx="4737595" cy="3553197"/>
          </a:xfrm>
        </p:grpSpPr>
        <p:pic>
          <p:nvPicPr>
            <p:cNvPr id="89" name="图片 8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31770" y="1716648"/>
              <a:ext cx="4737595" cy="3553197"/>
            </a:xfrm>
            <a:prstGeom prst="rect">
              <a:avLst/>
            </a:prstGeom>
          </p:spPr>
        </p:pic>
        <p:pic>
          <p:nvPicPr>
            <p:cNvPr id="90" name="图片 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3676" y="3195039"/>
              <a:ext cx="1104039" cy="327236"/>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卫生行业政策法规</a:t>
            </a:r>
            <a:endParaRPr lang="zh-CN" altLang="en-US" sz="2800" dirty="0">
              <a:solidFill>
                <a:srgbClr val="007CEA"/>
              </a:solidFill>
            </a:endParaRPr>
          </a:p>
        </p:txBody>
      </p:sp>
      <p:sp>
        <p:nvSpPr>
          <p:cNvPr id="31" name="TextBox 28"/>
          <p:cNvSpPr txBox="1"/>
          <p:nvPr/>
        </p:nvSpPr>
        <p:spPr>
          <a:xfrm>
            <a:off x="1216196" y="1924467"/>
            <a:ext cx="3912432" cy="388226"/>
          </a:xfrm>
          <a:prstGeom prst="rect">
            <a:avLst/>
          </a:prstGeom>
          <a:noFill/>
        </p:spPr>
        <p:txBody>
          <a:bodyPr wrap="none" lIns="0" tIns="0" rIns="0" bIns="0" anchor="b" anchorCtr="1">
            <a:normAutofit/>
          </a:bodyPr>
          <a:lstStyle/>
          <a:p>
            <a:r>
              <a:rPr lang="zh-CN" altLang="en-US" sz="2400" b="1" dirty="0">
                <a:solidFill>
                  <a:srgbClr val="00B0F0"/>
                </a:solidFill>
                <a:latin typeface="微软雅黑" panose="020B0503020204020204" pitchFamily="34" charset="-122"/>
                <a:ea typeface="微软雅黑" panose="020B0503020204020204" pitchFamily="34" charset="-122"/>
              </a:rPr>
              <a:t>电子病历基本规范（试行</a:t>
            </a:r>
            <a:r>
              <a:rPr lang="zh-CN" altLang="en-US" sz="2400" b="1" dirty="0" smtClean="0">
                <a:solidFill>
                  <a:srgbClr val="00B0F0"/>
                </a:solidFill>
                <a:latin typeface="微软雅黑" panose="020B0503020204020204" pitchFamily="34" charset="-122"/>
                <a:ea typeface="微软雅黑" panose="020B0503020204020204" pitchFamily="34" charset="-122"/>
              </a:rPr>
              <a:t>）</a:t>
            </a:r>
            <a:endParaRPr lang="en-US" altLang="zh-CN" sz="2400" b="1" dirty="0" smtClean="0">
              <a:solidFill>
                <a:srgbClr val="00B0F0"/>
              </a:solidFill>
              <a:latin typeface="微软雅黑" panose="020B0503020204020204" pitchFamily="34" charset="-122"/>
              <a:ea typeface="微软雅黑" panose="020B0503020204020204" pitchFamily="34" charset="-122"/>
            </a:endParaRPr>
          </a:p>
        </p:txBody>
      </p:sp>
      <p:sp>
        <p:nvSpPr>
          <p:cNvPr id="32" name="TextBox 29"/>
          <p:cNvSpPr txBox="1"/>
          <p:nvPr/>
        </p:nvSpPr>
        <p:spPr>
          <a:xfrm>
            <a:off x="1243696" y="2352628"/>
            <a:ext cx="4953904" cy="1121724"/>
          </a:xfrm>
          <a:prstGeom prst="rect">
            <a:avLst/>
          </a:prstGeom>
        </p:spPr>
        <p:txBody>
          <a:bodyPr vert="horz" wrap="square" lIns="0" tIns="72000" rIns="0" bIns="0" anchor="t" anchorCtr="1">
            <a:no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医务人员采用</a:t>
            </a:r>
            <a:r>
              <a:rPr lang="zh-CN" altLang="en-US" sz="1600" dirty="0">
                <a:solidFill>
                  <a:srgbClr val="FF0000"/>
                </a:solidFill>
                <a:latin typeface="微软雅黑" panose="020B0503020204020204" pitchFamily="34" charset="-122"/>
                <a:ea typeface="微软雅黑" panose="020B0503020204020204" pitchFamily="34" charset="-122"/>
              </a:rPr>
              <a:t>身份标识</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登录电子病历系统完成各项记录等操作并予确认后，系统应当显示医务人员</a:t>
            </a:r>
            <a:r>
              <a:rPr lang="zh-CN" altLang="en-US" sz="1600" dirty="0">
                <a:solidFill>
                  <a:srgbClr val="FF0000"/>
                </a:solidFill>
                <a:latin typeface="微软雅黑" panose="020B0503020204020204" pitchFamily="34" charset="-122"/>
                <a:ea typeface="微软雅黑" panose="020B0503020204020204" pitchFamily="34" charset="-122"/>
              </a:rPr>
              <a:t>电子签名。</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2" name="矩形 1"/>
          <p:cNvSpPr/>
          <p:nvPr/>
        </p:nvSpPr>
        <p:spPr bwMode="auto">
          <a:xfrm>
            <a:off x="1383862" y="1379219"/>
            <a:ext cx="119921" cy="404735"/>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bwMode="auto">
          <a:xfrm>
            <a:off x="1556887" y="1379219"/>
            <a:ext cx="83611" cy="4047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4" name="TextBox 28"/>
          <p:cNvSpPr txBox="1"/>
          <p:nvPr/>
        </p:nvSpPr>
        <p:spPr>
          <a:xfrm>
            <a:off x="1693602" y="1373090"/>
            <a:ext cx="1617567" cy="388226"/>
          </a:xfrm>
          <a:prstGeom prst="rect">
            <a:avLst/>
          </a:prstGeom>
          <a:noFill/>
        </p:spPr>
        <p:txBody>
          <a:bodyPr wrap="none" lIns="0" tIns="0" rIns="0" bIns="0" anchor="b" anchorCtr="1">
            <a:normAutofit/>
          </a:bodyPr>
          <a:lstStyle/>
          <a:p>
            <a:r>
              <a:rPr lang="en-US" altLang="zh-CN" sz="2400" b="1" dirty="0" smtClean="0">
                <a:solidFill>
                  <a:schemeClr val="tx1">
                    <a:lumMod val="50000"/>
                    <a:lumOff val="50000"/>
                  </a:schemeClr>
                </a:solidFill>
                <a:latin typeface="微软雅黑" panose="020B0503020204020204" pitchFamily="34" charset="-122"/>
                <a:ea typeface="微软雅黑" panose="020B0503020204020204" pitchFamily="34" charset="-122"/>
              </a:rPr>
              <a:t>2010</a:t>
            </a:r>
            <a:r>
              <a:rPr lang="zh-CN" altLang="en-US" sz="2400" b="1" dirty="0" smtClean="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2400" b="1" dirty="0" smtClean="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2400" b="1" dirty="0" smtClean="0">
                <a:solidFill>
                  <a:schemeClr val="tx1">
                    <a:lumMod val="50000"/>
                    <a:lumOff val="50000"/>
                  </a:schemeClr>
                </a:solidFill>
                <a:latin typeface="微软雅黑" panose="020B0503020204020204" pitchFamily="34" charset="-122"/>
                <a:ea typeface="微软雅黑" panose="020B0503020204020204" pitchFamily="34" charset="-122"/>
              </a:rPr>
              <a:t>月</a:t>
            </a:r>
            <a:endParaRPr lang="en-US" altLang="zh-CN" sz="2400" b="1"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5" name="TextBox 28"/>
          <p:cNvSpPr txBox="1"/>
          <p:nvPr/>
        </p:nvSpPr>
        <p:spPr>
          <a:xfrm>
            <a:off x="1182329" y="4453889"/>
            <a:ext cx="5015271" cy="388226"/>
          </a:xfrm>
          <a:prstGeom prst="rect">
            <a:avLst/>
          </a:prstGeom>
          <a:noFill/>
        </p:spPr>
        <p:txBody>
          <a:bodyPr wrap="none" lIns="0" tIns="0" rIns="0" bIns="0" anchor="b" anchorCtr="1">
            <a:normAutofit/>
          </a:bodyPr>
          <a:lstStyle/>
          <a:p>
            <a:r>
              <a:rPr lang="zh-CN" altLang="en-US" sz="2400" b="1" dirty="0" smtClean="0">
                <a:solidFill>
                  <a:srgbClr val="00B0F0"/>
                </a:solidFill>
                <a:latin typeface="微软雅黑" panose="020B0503020204020204" pitchFamily="34" charset="-122"/>
                <a:ea typeface="微软雅黑" panose="020B0503020204020204" pitchFamily="34" charset="-122"/>
              </a:rPr>
              <a:t>电子</a:t>
            </a:r>
            <a:r>
              <a:rPr lang="zh-CN" altLang="en-US" sz="2400" b="1">
                <a:solidFill>
                  <a:srgbClr val="00B0F0"/>
                </a:solidFill>
                <a:latin typeface="微软雅黑" panose="020B0503020204020204" pitchFamily="34" charset="-122"/>
                <a:ea typeface="微软雅黑" panose="020B0503020204020204" pitchFamily="34" charset="-122"/>
              </a:rPr>
              <a:t>病历</a:t>
            </a:r>
            <a:r>
              <a:rPr lang="zh-CN" altLang="en-US" sz="2400" b="1" smtClean="0">
                <a:solidFill>
                  <a:srgbClr val="00B0F0"/>
                </a:solidFill>
                <a:latin typeface="微软雅黑" panose="020B0503020204020204" pitchFamily="34" charset="-122"/>
                <a:ea typeface="微软雅黑" panose="020B0503020204020204" pitchFamily="34" charset="-122"/>
              </a:rPr>
              <a:t>系统分级</a:t>
            </a:r>
            <a:r>
              <a:rPr lang="zh-CN" altLang="en-US" sz="2400" b="1" dirty="0">
                <a:solidFill>
                  <a:srgbClr val="00B0F0"/>
                </a:solidFill>
                <a:latin typeface="微软雅黑" panose="020B0503020204020204" pitchFamily="34" charset="-122"/>
                <a:ea typeface="微软雅黑" panose="020B0503020204020204" pitchFamily="34" charset="-122"/>
              </a:rPr>
              <a:t>评价方法及</a:t>
            </a:r>
            <a:r>
              <a:rPr lang="zh-CN" altLang="en-US" sz="2400" b="1" dirty="0" smtClean="0">
                <a:solidFill>
                  <a:srgbClr val="00B0F0"/>
                </a:solidFill>
                <a:latin typeface="微软雅黑" panose="020B0503020204020204" pitchFamily="34" charset="-122"/>
                <a:ea typeface="微软雅黑" panose="020B0503020204020204" pitchFamily="34" charset="-122"/>
              </a:rPr>
              <a:t>标准</a:t>
            </a:r>
            <a:endParaRPr lang="en-US" altLang="zh-CN" sz="2400" b="1" dirty="0">
              <a:solidFill>
                <a:srgbClr val="00B0F0"/>
              </a:solidFill>
              <a:latin typeface="微软雅黑" panose="020B0503020204020204" pitchFamily="34" charset="-122"/>
              <a:ea typeface="微软雅黑" panose="020B0503020204020204" pitchFamily="34" charset="-122"/>
            </a:endParaRPr>
          </a:p>
        </p:txBody>
      </p:sp>
      <p:sp>
        <p:nvSpPr>
          <p:cNvPr id="46" name="TextBox 29"/>
          <p:cNvSpPr txBox="1"/>
          <p:nvPr/>
        </p:nvSpPr>
        <p:spPr>
          <a:xfrm>
            <a:off x="1306415" y="4882050"/>
            <a:ext cx="4823453" cy="988422"/>
          </a:xfrm>
          <a:prstGeom prst="rect">
            <a:avLst/>
          </a:prstGeom>
        </p:spPr>
        <p:txBody>
          <a:bodyPr vert="horz" wrap="square" lIns="0" tIns="72000" rIns="0" bIns="0" anchor="t" anchorCtr="1">
            <a:noAutofit/>
          </a:bodyPr>
          <a:lstStyle/>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门诊</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、检查、电子病历中要求使用</a:t>
            </a:r>
            <a:r>
              <a:rPr lang="zh-CN" altLang="en-US" sz="1600" dirty="0">
                <a:solidFill>
                  <a:srgbClr val="FF0000"/>
                </a:solidFill>
                <a:latin typeface="微软雅黑" panose="020B0503020204020204" pitchFamily="34" charset="-122"/>
                <a:ea typeface="微软雅黑" panose="020B0503020204020204" pitchFamily="34" charset="-122"/>
              </a:rPr>
              <a:t>具有法律认可的可靠的电子签名</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47" name="矩形 46"/>
          <p:cNvSpPr/>
          <p:nvPr/>
        </p:nvSpPr>
        <p:spPr bwMode="auto">
          <a:xfrm>
            <a:off x="1446581" y="3908641"/>
            <a:ext cx="119921" cy="404735"/>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8" name="矩形 47"/>
          <p:cNvSpPr/>
          <p:nvPr/>
        </p:nvSpPr>
        <p:spPr bwMode="auto">
          <a:xfrm>
            <a:off x="1619606" y="3908641"/>
            <a:ext cx="83611" cy="4047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9" name="TextBox 28"/>
          <p:cNvSpPr txBox="1"/>
          <p:nvPr/>
        </p:nvSpPr>
        <p:spPr>
          <a:xfrm>
            <a:off x="1872643" y="3902512"/>
            <a:ext cx="1617567" cy="388226"/>
          </a:xfrm>
          <a:prstGeom prst="rect">
            <a:avLst/>
          </a:prstGeom>
          <a:noFill/>
        </p:spPr>
        <p:txBody>
          <a:bodyPr wrap="none" lIns="0" tIns="0" rIns="0" bIns="0" anchor="b" anchorCtr="1">
            <a:normAutofit/>
          </a:bodyPr>
          <a:lstStyle/>
          <a:p>
            <a:r>
              <a:rPr lang="en-US" altLang="zh-CN" sz="2400" b="1" dirty="0" smtClean="0">
                <a:solidFill>
                  <a:schemeClr val="tx1">
                    <a:lumMod val="50000"/>
                    <a:lumOff val="50000"/>
                  </a:schemeClr>
                </a:solidFill>
                <a:latin typeface="微软雅黑" panose="020B0503020204020204" pitchFamily="34" charset="-122"/>
                <a:ea typeface="微软雅黑" panose="020B0503020204020204" pitchFamily="34" charset="-122"/>
              </a:rPr>
              <a:t>2011</a:t>
            </a:r>
            <a:r>
              <a:rPr lang="zh-CN" altLang="en-US" sz="2400" b="1" dirty="0" smtClean="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2400" b="1" dirty="0" smtClean="0">
                <a:solidFill>
                  <a:schemeClr val="tx1">
                    <a:lumMod val="50000"/>
                    <a:lumOff val="50000"/>
                  </a:schemeClr>
                </a:solidFill>
                <a:latin typeface="微软雅黑" panose="020B0503020204020204" pitchFamily="34" charset="-122"/>
                <a:ea typeface="微软雅黑" panose="020B0503020204020204" pitchFamily="34" charset="-122"/>
              </a:rPr>
              <a:t>11</a:t>
            </a:r>
            <a:r>
              <a:rPr lang="zh-CN" altLang="en-US" sz="2400" b="1" dirty="0" smtClean="0">
                <a:solidFill>
                  <a:schemeClr val="tx1">
                    <a:lumMod val="50000"/>
                    <a:lumOff val="50000"/>
                  </a:schemeClr>
                </a:solidFill>
                <a:latin typeface="微软雅黑" panose="020B0503020204020204" pitchFamily="34" charset="-122"/>
                <a:ea typeface="微软雅黑" panose="020B0503020204020204" pitchFamily="34" charset="-122"/>
              </a:rPr>
              <a:t>月</a:t>
            </a:r>
            <a:endParaRPr lang="en-US" altLang="zh-CN" sz="2400" b="1"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5" name="TextBox 28"/>
          <p:cNvSpPr txBox="1"/>
          <p:nvPr/>
        </p:nvSpPr>
        <p:spPr>
          <a:xfrm>
            <a:off x="6916362" y="1815423"/>
            <a:ext cx="5015271" cy="388226"/>
          </a:xfrm>
          <a:prstGeom prst="rect">
            <a:avLst/>
          </a:prstGeom>
          <a:noFill/>
        </p:spPr>
        <p:txBody>
          <a:bodyPr wrap="none" lIns="0" tIns="0" rIns="0" bIns="0" anchor="b" anchorCtr="1">
            <a:normAutofit/>
          </a:bodyPr>
          <a:lstStyle/>
          <a:p>
            <a:r>
              <a:rPr lang="en-US" altLang="zh-CN" sz="2400" b="1" dirty="0" smtClean="0">
                <a:solidFill>
                  <a:srgbClr val="00B0F0"/>
                </a:solidFill>
                <a:latin typeface="微软雅黑" panose="020B0503020204020204" pitchFamily="34" charset="-122"/>
                <a:ea typeface="微软雅黑" panose="020B0503020204020204" pitchFamily="34" charset="-122"/>
              </a:rPr>
              <a:t>《</a:t>
            </a:r>
            <a:r>
              <a:rPr lang="zh-CN" altLang="en-US" sz="2400" b="1" dirty="0">
                <a:solidFill>
                  <a:srgbClr val="00B0F0"/>
                </a:solidFill>
                <a:latin typeface="微软雅黑" panose="020B0503020204020204" pitchFamily="34" charset="-122"/>
                <a:ea typeface="微软雅黑" panose="020B0503020204020204" pitchFamily="34" charset="-122"/>
              </a:rPr>
              <a:t>电子病历应用管理规范（试行）</a:t>
            </a:r>
            <a:r>
              <a:rPr lang="en-US" altLang="zh-CN" sz="2400" b="1" dirty="0" smtClean="0">
                <a:solidFill>
                  <a:srgbClr val="00B0F0"/>
                </a:solidFill>
                <a:latin typeface="微软雅黑" panose="020B0503020204020204" pitchFamily="34" charset="-122"/>
                <a:ea typeface="微软雅黑" panose="020B0503020204020204" pitchFamily="34" charset="-122"/>
              </a:rPr>
              <a:t>》</a:t>
            </a:r>
            <a:endParaRPr lang="en-US" altLang="zh-CN" sz="2400" b="1" dirty="0">
              <a:solidFill>
                <a:srgbClr val="00B0F0"/>
              </a:solidFill>
              <a:latin typeface="微软雅黑" panose="020B0503020204020204" pitchFamily="34" charset="-122"/>
              <a:ea typeface="微软雅黑" panose="020B0503020204020204" pitchFamily="34" charset="-122"/>
            </a:endParaRPr>
          </a:p>
        </p:txBody>
      </p:sp>
      <p:sp>
        <p:nvSpPr>
          <p:cNvPr id="56" name="TextBox 29"/>
          <p:cNvSpPr txBox="1"/>
          <p:nvPr/>
        </p:nvSpPr>
        <p:spPr>
          <a:xfrm>
            <a:off x="6888184" y="2372392"/>
            <a:ext cx="4823453" cy="1332484"/>
          </a:xfrm>
          <a:prstGeom prst="rect">
            <a:avLst/>
          </a:prstGeom>
        </p:spPr>
        <p:txBody>
          <a:bodyPr vert="horz" wrap="square" lIns="0" tIns="72000" rIns="0" bIns="0" anchor="t" anchorCtr="1">
            <a:noAutofit/>
          </a:bodyPr>
          <a:lstStyle/>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有</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条件的医疗机构电子病历系统可以使用电子签名进行身份认证，</a:t>
            </a:r>
            <a:r>
              <a:rPr lang="zh-CN" altLang="en-US" sz="1600" dirty="0">
                <a:solidFill>
                  <a:srgbClr val="FF0000"/>
                </a:solidFill>
                <a:latin typeface="微软雅黑" panose="020B0503020204020204" pitchFamily="34" charset="-122"/>
                <a:ea typeface="微软雅黑" panose="020B0503020204020204" pitchFamily="34" charset="-122"/>
                <a:sym typeface="+mn-ea"/>
              </a:rPr>
              <a:t>可靠的电子签名与手写签名或盖章具有同等的法律效力。</a:t>
            </a:r>
            <a:endParaRPr lang="zh-CN" altLang="en-US" sz="1600" dirty="0">
              <a:solidFill>
                <a:srgbClr val="FF0000"/>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57" name="矩形 56"/>
          <p:cNvSpPr/>
          <p:nvPr/>
        </p:nvSpPr>
        <p:spPr bwMode="auto">
          <a:xfrm>
            <a:off x="7056528" y="1231323"/>
            <a:ext cx="119921" cy="404735"/>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8" name="矩形 57"/>
          <p:cNvSpPr/>
          <p:nvPr/>
        </p:nvSpPr>
        <p:spPr bwMode="auto">
          <a:xfrm>
            <a:off x="7229553" y="1231323"/>
            <a:ext cx="83611" cy="40473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9" name="TextBox 28"/>
          <p:cNvSpPr txBox="1"/>
          <p:nvPr/>
        </p:nvSpPr>
        <p:spPr>
          <a:xfrm>
            <a:off x="7448724" y="1225194"/>
            <a:ext cx="1617567" cy="388226"/>
          </a:xfrm>
          <a:prstGeom prst="rect">
            <a:avLst/>
          </a:prstGeom>
          <a:noFill/>
        </p:spPr>
        <p:txBody>
          <a:bodyPr wrap="none" lIns="0" tIns="0" rIns="0" bIns="0" anchor="b" anchorCtr="1">
            <a:normAutofit/>
          </a:bodyPr>
          <a:lstStyle/>
          <a:p>
            <a:r>
              <a:rPr lang="en-US" altLang="zh-CN" sz="2400" b="1" dirty="0" smtClean="0">
                <a:solidFill>
                  <a:schemeClr val="tx1">
                    <a:lumMod val="50000"/>
                    <a:lumOff val="50000"/>
                  </a:schemeClr>
                </a:solidFill>
                <a:latin typeface="微软雅黑" panose="020B0503020204020204" pitchFamily="34" charset="-122"/>
                <a:ea typeface="微软雅黑" panose="020B0503020204020204" pitchFamily="34" charset="-122"/>
              </a:rPr>
              <a:t>2017</a:t>
            </a:r>
            <a:r>
              <a:rPr lang="zh-CN" altLang="en-US" sz="2400" b="1" dirty="0" smtClean="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2400" b="1" dirty="0" smtClean="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2400" b="1" dirty="0" smtClean="0">
                <a:solidFill>
                  <a:schemeClr val="tx1">
                    <a:lumMod val="50000"/>
                    <a:lumOff val="50000"/>
                  </a:schemeClr>
                </a:solidFill>
                <a:latin typeface="微软雅黑" panose="020B0503020204020204" pitchFamily="34" charset="-122"/>
                <a:ea typeface="微软雅黑" panose="020B0503020204020204" pitchFamily="34" charset="-122"/>
              </a:rPr>
              <a:t>月</a:t>
            </a:r>
            <a:endParaRPr lang="en-US" altLang="zh-CN" sz="2400" b="1"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提供丰富电子签名</a:t>
            </a:r>
            <a:r>
              <a:rPr lang="en-US" altLang="zh-CN" sz="2800" b="1" dirty="0" smtClean="0">
                <a:solidFill>
                  <a:srgbClr val="007CEA"/>
                </a:solidFill>
                <a:latin typeface="微软雅黑" panose="020B0503020204020204" pitchFamily="34" charset="-122"/>
                <a:ea typeface="微软雅黑" panose="020B0503020204020204" pitchFamily="34" charset="-122"/>
              </a:rPr>
              <a:t>SDK</a:t>
            </a:r>
            <a:r>
              <a:rPr lang="zh-CN" altLang="en-US" sz="2800" b="1" dirty="0" smtClean="0">
                <a:solidFill>
                  <a:srgbClr val="007CEA"/>
                </a:solidFill>
                <a:latin typeface="微软雅黑" panose="020B0503020204020204" pitchFamily="34" charset="-122"/>
                <a:ea typeface="微软雅黑" panose="020B0503020204020204" pitchFamily="34" charset="-122"/>
              </a:rPr>
              <a:t>接口，支持定制开发对接</a:t>
            </a:r>
            <a:endParaRPr lang="zh-CN" altLang="en-US" sz="2800" dirty="0">
              <a:solidFill>
                <a:srgbClr val="007CEA"/>
              </a:solidFill>
            </a:endParaRPr>
          </a:p>
        </p:txBody>
      </p:sp>
      <p:sp>
        <p:nvSpPr>
          <p:cNvPr id="4" name="六边形 3"/>
          <p:cNvSpPr/>
          <p:nvPr/>
        </p:nvSpPr>
        <p:spPr>
          <a:xfrm>
            <a:off x="7355270" y="4695058"/>
            <a:ext cx="2203450" cy="1899526"/>
          </a:xfrm>
          <a:prstGeom prst="hexagon">
            <a:avLst/>
          </a:prstGeom>
          <a:solidFill>
            <a:schemeClr val="accent1">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00B0F0"/>
                </a:solidFill>
              </a:rPr>
              <a:t>时间戳</a:t>
            </a:r>
            <a:r>
              <a:rPr lang="zh-CN" altLang="zh-CN" sz="1600" b="1" dirty="0" smtClean="0">
                <a:solidFill>
                  <a:srgbClr val="00B0F0"/>
                </a:solidFill>
              </a:rPr>
              <a:t>接口</a:t>
            </a:r>
            <a:endParaRPr lang="zh-CN" altLang="en-US" sz="1600" b="1" dirty="0">
              <a:solidFill>
                <a:srgbClr val="00B0F0"/>
              </a:solidFill>
            </a:endParaRPr>
          </a:p>
        </p:txBody>
      </p:sp>
      <p:sp>
        <p:nvSpPr>
          <p:cNvPr id="5" name="六边形 4"/>
          <p:cNvSpPr/>
          <p:nvPr/>
        </p:nvSpPr>
        <p:spPr>
          <a:xfrm>
            <a:off x="3387251" y="2478032"/>
            <a:ext cx="2203450" cy="1899526"/>
          </a:xfrm>
          <a:prstGeom prst="hexagon">
            <a:avLst/>
          </a:prstGeom>
          <a:solidFill>
            <a:schemeClr val="accent1">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00B0F0"/>
                </a:solidFill>
              </a:rPr>
              <a:t>登录认证</a:t>
            </a:r>
            <a:r>
              <a:rPr lang="zh-CN" altLang="zh-CN" sz="1600" b="1" dirty="0" smtClean="0">
                <a:solidFill>
                  <a:srgbClr val="00B0F0"/>
                </a:solidFill>
              </a:rPr>
              <a:t>接口</a:t>
            </a:r>
            <a:endParaRPr lang="zh-CN" altLang="en-US" sz="1600" b="1" dirty="0">
              <a:solidFill>
                <a:srgbClr val="00B0F0"/>
              </a:solidFill>
            </a:endParaRPr>
          </a:p>
        </p:txBody>
      </p:sp>
      <p:sp>
        <p:nvSpPr>
          <p:cNvPr id="6" name="六边形 5"/>
          <p:cNvSpPr/>
          <p:nvPr/>
        </p:nvSpPr>
        <p:spPr>
          <a:xfrm>
            <a:off x="1362914" y="1522795"/>
            <a:ext cx="2203450" cy="1899526"/>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b="1" dirty="0">
                <a:solidFill>
                  <a:srgbClr val="00B0F0"/>
                </a:solidFill>
              </a:rPr>
              <a:t>实名认证</a:t>
            </a:r>
            <a:r>
              <a:rPr lang="zh-CN" altLang="zh-CN" sz="1600" b="1" dirty="0" smtClean="0">
                <a:solidFill>
                  <a:srgbClr val="00B0F0"/>
                </a:solidFill>
              </a:rPr>
              <a:t>接口</a:t>
            </a:r>
            <a:endParaRPr lang="zh-CN" altLang="en-US" sz="1600" b="1" dirty="0">
              <a:solidFill>
                <a:srgbClr val="00B0F0"/>
              </a:solidFill>
            </a:endParaRPr>
          </a:p>
        </p:txBody>
      </p:sp>
      <p:sp>
        <p:nvSpPr>
          <p:cNvPr id="7" name="六边形 6"/>
          <p:cNvSpPr/>
          <p:nvPr/>
        </p:nvSpPr>
        <p:spPr>
          <a:xfrm>
            <a:off x="3162696" y="4554482"/>
            <a:ext cx="2203450" cy="1899526"/>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00B0F0"/>
                </a:solidFill>
              </a:rPr>
              <a:t>采集签字</a:t>
            </a:r>
            <a:r>
              <a:rPr lang="zh-CN" altLang="zh-CN" sz="1600" b="1" dirty="0" smtClean="0">
                <a:solidFill>
                  <a:srgbClr val="00B0F0"/>
                </a:solidFill>
              </a:rPr>
              <a:t>接口</a:t>
            </a:r>
            <a:endParaRPr lang="zh-CN" altLang="en-US" sz="1600" b="1" dirty="0">
              <a:solidFill>
                <a:srgbClr val="00B0F0"/>
              </a:solidFill>
            </a:endParaRPr>
          </a:p>
        </p:txBody>
      </p:sp>
      <p:sp>
        <p:nvSpPr>
          <p:cNvPr id="8" name="六边形 7"/>
          <p:cNvSpPr/>
          <p:nvPr/>
        </p:nvSpPr>
        <p:spPr>
          <a:xfrm>
            <a:off x="5486796" y="1624395"/>
            <a:ext cx="2203450" cy="1899526"/>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00B0F0"/>
                </a:solidFill>
              </a:rPr>
              <a:t>电子签名接口</a:t>
            </a:r>
            <a:endParaRPr lang="zh-CN" altLang="en-US" sz="1600" b="1" dirty="0">
              <a:solidFill>
                <a:srgbClr val="00B0F0"/>
              </a:solidFill>
            </a:endParaRPr>
          </a:p>
        </p:txBody>
      </p:sp>
      <p:sp>
        <p:nvSpPr>
          <p:cNvPr id="9" name="六边形 8"/>
          <p:cNvSpPr/>
          <p:nvPr/>
        </p:nvSpPr>
        <p:spPr>
          <a:xfrm>
            <a:off x="1183801" y="3604719"/>
            <a:ext cx="2203450" cy="1899526"/>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b="1" dirty="0">
                <a:solidFill>
                  <a:srgbClr val="00B0F0"/>
                </a:solidFill>
              </a:rPr>
              <a:t>申请证书</a:t>
            </a:r>
            <a:r>
              <a:rPr lang="zh-CN" altLang="zh-CN" sz="1600" b="1" dirty="0" smtClean="0">
                <a:solidFill>
                  <a:srgbClr val="00B0F0"/>
                </a:solidFill>
              </a:rPr>
              <a:t>接口</a:t>
            </a:r>
            <a:endParaRPr lang="zh-CN" altLang="en-US" sz="1600" b="1" dirty="0">
              <a:solidFill>
                <a:srgbClr val="00B0F0"/>
              </a:solidFill>
            </a:endParaRPr>
          </a:p>
        </p:txBody>
      </p:sp>
      <p:sp>
        <p:nvSpPr>
          <p:cNvPr id="10" name="六边形 9"/>
          <p:cNvSpPr/>
          <p:nvPr/>
        </p:nvSpPr>
        <p:spPr>
          <a:xfrm>
            <a:off x="5366146" y="3712669"/>
            <a:ext cx="2203450" cy="1899526"/>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00B0F0"/>
                </a:solidFill>
              </a:rPr>
              <a:t>签字</a:t>
            </a:r>
            <a:r>
              <a:rPr lang="zh-CN" altLang="zh-CN" sz="1600" b="1" dirty="0" smtClean="0">
                <a:solidFill>
                  <a:srgbClr val="00B0F0"/>
                </a:solidFill>
              </a:rPr>
              <a:t>撤回接口</a:t>
            </a:r>
            <a:endParaRPr lang="zh-CN" altLang="en-US" sz="1600" b="1" dirty="0">
              <a:solidFill>
                <a:srgbClr val="00B0F0"/>
              </a:solidFill>
            </a:endParaRPr>
          </a:p>
        </p:txBody>
      </p:sp>
      <p:sp>
        <p:nvSpPr>
          <p:cNvPr id="11" name="六边形 10"/>
          <p:cNvSpPr/>
          <p:nvPr/>
        </p:nvSpPr>
        <p:spPr>
          <a:xfrm>
            <a:off x="7439421" y="2478032"/>
            <a:ext cx="2203450" cy="1899526"/>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00B0F0"/>
                </a:solidFill>
              </a:rPr>
              <a:t>下载文件接口</a:t>
            </a:r>
            <a:endParaRPr lang="zh-CN" altLang="en-US" sz="1600" b="1" dirty="0">
              <a:solidFill>
                <a:srgbClr val="00B0F0"/>
              </a:solidFill>
            </a:endParaRPr>
          </a:p>
        </p:txBody>
      </p:sp>
      <p:sp>
        <p:nvSpPr>
          <p:cNvPr id="12" name="六边形 11"/>
          <p:cNvSpPr/>
          <p:nvPr/>
        </p:nvSpPr>
        <p:spPr>
          <a:xfrm>
            <a:off x="9407921" y="1528269"/>
            <a:ext cx="2203450" cy="1899526"/>
          </a:xfrm>
          <a:prstGeom prst="hexagon">
            <a:avLst/>
          </a:prstGeom>
          <a:solidFill>
            <a:schemeClr val="accent1">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00B0F0"/>
                </a:solidFill>
              </a:rPr>
              <a:t>签名</a:t>
            </a:r>
            <a:r>
              <a:rPr lang="zh-CN" altLang="zh-CN" sz="1600" b="1" dirty="0" smtClean="0">
                <a:solidFill>
                  <a:srgbClr val="00B0F0"/>
                </a:solidFill>
              </a:rPr>
              <a:t>验证接口</a:t>
            </a:r>
            <a:endParaRPr lang="zh-CN" altLang="en-US" sz="1600" b="1" dirty="0">
              <a:solidFill>
                <a:srgbClr val="00B0F0"/>
              </a:solidFill>
            </a:endParaRPr>
          </a:p>
        </p:txBody>
      </p:sp>
      <p:sp>
        <p:nvSpPr>
          <p:cNvPr id="13" name="六边形 12"/>
          <p:cNvSpPr/>
          <p:nvPr/>
        </p:nvSpPr>
        <p:spPr>
          <a:xfrm>
            <a:off x="9338071" y="3712669"/>
            <a:ext cx="2203450" cy="1899526"/>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00B0F0"/>
                </a:solidFill>
              </a:rPr>
              <a:t>撤销签名</a:t>
            </a:r>
            <a:r>
              <a:rPr lang="zh-CN" altLang="zh-CN" sz="1600" b="1" dirty="0" smtClean="0">
                <a:solidFill>
                  <a:srgbClr val="00B0F0"/>
                </a:solidFill>
              </a:rPr>
              <a:t>接口</a:t>
            </a:r>
            <a:endParaRPr lang="zh-CN" altLang="en-US" sz="1600" b="1" dirty="0">
              <a:solidFill>
                <a:srgbClr val="00B0F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230081">
            <a:off x="10284278" y="-522969"/>
            <a:ext cx="2573807" cy="257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p:nvPr/>
        </p:nvSpPr>
        <p:spPr>
          <a:xfrm>
            <a:off x="-145042" y="-832149"/>
            <a:ext cx="2747258" cy="8094524"/>
          </a:xfrm>
          <a:prstGeom prst="rect">
            <a:avLst/>
          </a:prstGeom>
          <a:noFill/>
          <a:effectLst>
            <a:outerShdw blurRad="165100" dist="76200" dir="1200000" algn="tl" rotWithShape="0">
              <a:prstClr val="black">
                <a:alpha val="10000"/>
              </a:prstClr>
            </a:outerShdw>
          </a:effectLst>
        </p:spPr>
        <p:txBody>
          <a:bodyPr wrap="square" rtlCol="0">
            <a:spAutoFit/>
          </a:bodyPr>
          <a:lstStyle/>
          <a:p>
            <a:pPr defTabSz="914400"/>
            <a:r>
              <a:rPr lang="en-US" altLang="zh-CN" sz="52000" dirty="0">
                <a:solidFill>
                  <a:prstClr val="white"/>
                </a:solidFill>
                <a:latin typeface="Impact" panose="020B0806030902050204"/>
                <a:ea typeface="微软雅黑" panose="020B0503020204020204" pitchFamily="34" charset="-122"/>
              </a:rPr>
              <a:t>3</a:t>
            </a:r>
            <a:endParaRPr lang="zh-CN" altLang="en-US" sz="52000" dirty="0">
              <a:solidFill>
                <a:prstClr val="white"/>
              </a:solidFill>
              <a:latin typeface="Impact" panose="020B0806030902050204"/>
              <a:ea typeface="微软雅黑" panose="020B0503020204020204" pitchFamily="34" charset="-122"/>
            </a:endParaRPr>
          </a:p>
        </p:txBody>
      </p:sp>
      <p:sp>
        <p:nvSpPr>
          <p:cNvPr id="5" name="标题 1"/>
          <p:cNvSpPr txBox="1"/>
          <p:nvPr/>
        </p:nvSpPr>
        <p:spPr>
          <a:xfrm>
            <a:off x="3786443" y="2360366"/>
            <a:ext cx="8077178" cy="1065558"/>
          </a:xfrm>
        </p:spPr>
        <p:txBody>
          <a:bodyPr rtlCol="0">
            <a:noAutofit/>
          </a:bodyPr>
          <a:lstStyle>
            <a:lvl1pPr marL="960120" indent="-960120" algn="l" rtl="0" eaLnBrk="0" fontAlgn="base" hangingPunct="0">
              <a:lnSpc>
                <a:spcPct val="90000"/>
              </a:lnSpc>
              <a:spcBef>
                <a:spcPct val="0"/>
              </a:spcBef>
              <a:spcAft>
                <a:spcPct val="0"/>
              </a:spcAft>
              <a:defRPr sz="4620" kern="1200">
                <a:solidFill>
                  <a:schemeClr val="tx1"/>
                </a:solidFill>
                <a:latin typeface="+mj-lt"/>
                <a:ea typeface="+mj-ea"/>
                <a:cs typeface="+mj-cs"/>
                <a:sym typeface="Calibri Light" panose="020F0302020204030204" pitchFamily="34" charset="0"/>
              </a:defRPr>
            </a:lvl1pPr>
            <a:lvl2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43954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91960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39966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87972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defTabSz="914400">
              <a:lnSpc>
                <a:spcPct val="150000"/>
              </a:lnSpc>
            </a:pPr>
            <a:r>
              <a:rPr lang="zh-CN" altLang="en-US" sz="6000" b="1" dirty="0" smtClean="0">
                <a:solidFill>
                  <a:srgbClr val="FFFFFF"/>
                </a:solidFill>
                <a:latin typeface="微软雅黑" panose="020B0503020204020204" pitchFamily="34" charset="-122"/>
                <a:ea typeface="微软雅黑" panose="020B0503020204020204" pitchFamily="34" charset="-122"/>
              </a:rPr>
              <a:t>服务保障</a:t>
            </a:r>
            <a:endParaRPr lang="en-US" altLang="zh-CN" sz="6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遵循国家电子签名技术标准</a:t>
            </a:r>
            <a:endParaRPr lang="zh-CN" altLang="en-US" sz="2800" dirty="0">
              <a:solidFill>
                <a:srgbClr val="007CEA"/>
              </a:solidFill>
            </a:endParaRPr>
          </a:p>
        </p:txBody>
      </p:sp>
      <p:sp>
        <p:nvSpPr>
          <p:cNvPr id="3" name="矩形 2"/>
          <p:cNvSpPr/>
          <p:nvPr/>
        </p:nvSpPr>
        <p:spPr>
          <a:xfrm>
            <a:off x="0" y="1397748"/>
            <a:ext cx="12192000" cy="2560320"/>
          </a:xfrm>
          <a:prstGeom prst="rect">
            <a:avLst/>
          </a:prstGeom>
          <a:solidFill>
            <a:schemeClr val="bg1">
              <a:lumMod val="6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27"/>
          <p:cNvSpPr txBox="1"/>
          <p:nvPr/>
        </p:nvSpPr>
        <p:spPr>
          <a:xfrm>
            <a:off x="2600616" y="1506208"/>
            <a:ext cx="5489575" cy="900246"/>
          </a:xfrm>
          <a:prstGeom prst="rect">
            <a:avLst/>
          </a:prstGeom>
          <a:noFill/>
        </p:spPr>
        <p:txBody>
          <a:bodyPr>
            <a:spAutoFit/>
          </a:bodyPr>
          <a:lstStyle/>
          <a:p>
            <a:pPr fontAlgn="auto">
              <a:lnSpc>
                <a:spcPts val="2135"/>
              </a:lnSpc>
              <a:spcBef>
                <a:spcPts val="0"/>
              </a:spcBef>
              <a:spcAft>
                <a:spcPts val="0"/>
              </a:spcAft>
              <a:defRPr/>
            </a:pPr>
            <a:r>
              <a:rPr kumimoji="1" lang="en-US" altLang="zh-CN"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中华人民共和国合同法</a:t>
            </a:r>
            <a:r>
              <a:rPr kumimoji="1" lang="en-US" altLang="zh-CN"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第十，十一条</a:t>
            </a:r>
            <a:endParaRPr kumimoji="1" lang="en-US" altLang="zh-CN"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数据</a:t>
            </a: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电文和纸面合同一样，是书面形式的一种，具备相同的法律效力</a:t>
            </a:r>
            <a:r>
              <a:rPr kumimoji="1"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28"/>
          <p:cNvSpPr txBox="1"/>
          <p:nvPr/>
        </p:nvSpPr>
        <p:spPr>
          <a:xfrm>
            <a:off x="2600615" y="2270371"/>
            <a:ext cx="5489575" cy="630942"/>
          </a:xfrm>
          <a:prstGeom prst="rect">
            <a:avLst/>
          </a:prstGeom>
          <a:noFill/>
        </p:spPr>
        <p:txBody>
          <a:bodyPr>
            <a:spAutoFit/>
          </a:bodyPr>
          <a:lstStyle/>
          <a:p>
            <a:pPr fontAlgn="auto">
              <a:lnSpc>
                <a:spcPts val="2135"/>
              </a:lnSpc>
              <a:spcBef>
                <a:spcPts val="0"/>
              </a:spcBef>
              <a:spcAft>
                <a:spcPts val="0"/>
              </a:spcAft>
              <a:defRPr/>
            </a:pPr>
            <a:r>
              <a:rPr kumimoji="1" lang="en-US" altLang="zh-CN"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中华人民共和国电子签名法</a:t>
            </a:r>
            <a:r>
              <a:rPr kumimoji="1" lang="en-US" altLang="zh-CN"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第十三，十四条</a:t>
            </a:r>
            <a:endParaRPr kumimoji="1" lang="en-US" altLang="zh-CN"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可靠的   </a:t>
            </a:r>
            <a:r>
              <a:rPr kumimoji="1" lang="zh-CN" altLang="en-US" sz="1400" b="1" u="sng"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电子签名  </a:t>
            </a:r>
            <a:r>
              <a:rPr kumimoji="1"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与</a:t>
            </a: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手写签名或者盖章具有同等的法律效力</a:t>
            </a:r>
            <a:r>
              <a:rPr kumimoji="1"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28"/>
          <p:cNvSpPr txBox="1"/>
          <p:nvPr/>
        </p:nvSpPr>
        <p:spPr>
          <a:xfrm>
            <a:off x="2627785" y="2989301"/>
            <a:ext cx="9547281" cy="900246"/>
          </a:xfrm>
          <a:prstGeom prst="rect">
            <a:avLst/>
          </a:prstGeom>
          <a:noFill/>
        </p:spPr>
        <p:txBody>
          <a:bodyPr wrap="square">
            <a:spAutoFit/>
          </a:bodyPr>
          <a:lstStyle/>
          <a:p>
            <a:pPr lvl="0">
              <a:lnSpc>
                <a:spcPts val="2135"/>
              </a:lnSpc>
              <a:defRPr/>
            </a:pPr>
            <a:r>
              <a:rPr kumimoji="1" lang="en-US" altLang="zh-CN"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最高人民法院关于适用</a:t>
            </a:r>
            <a:r>
              <a:rPr kumimoji="1" lang="en-US" altLang="zh-CN"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中华人民共和国民事诉讼法</a:t>
            </a:r>
            <a:r>
              <a:rPr kumimoji="1" lang="en-US" altLang="zh-CN"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rPr>
              <a:t>的解释</a:t>
            </a:r>
            <a:endParaRPr kumimoji="1" lang="en-US" altLang="zh-CN" sz="1400" b="1" dirty="0" smtClean="0">
              <a:solidFill>
                <a:srgbClr val="168DD9"/>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ts val="2135"/>
              </a:lnSpc>
              <a:defRPr/>
            </a:pPr>
            <a:r>
              <a:rPr kumimoji="1"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网上聊天记录、博客、微博客、手机短信、</a:t>
            </a:r>
            <a:r>
              <a:rPr kumimoji="1" lang="zh-CN" altLang="en-US" sz="1400" b="1" u="sng"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电子签名</a:t>
            </a:r>
            <a:r>
              <a:rPr kumimoji="1"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、域名等形成或者存储在电子介质中的信息可以作为民事诉讼中的证据。</a:t>
            </a:r>
            <a:endPar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1"/>
          <p:cNvSpPr txBox="1"/>
          <p:nvPr/>
        </p:nvSpPr>
        <p:spPr>
          <a:xfrm>
            <a:off x="7055032" y="4311950"/>
            <a:ext cx="5808627" cy="2246769"/>
          </a:xfrm>
          <a:prstGeom prst="rect">
            <a:avLst/>
          </a:prstGeom>
          <a:noFill/>
        </p:spPr>
        <p:txBody>
          <a:bodyPr wrap="square">
            <a:spAutoFit/>
          </a:bodyPr>
          <a:lstStyle/>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）国家标准：</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大宗商品电子交易标准</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GB/T19769-2003</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10</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）国家标准：</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电子商务协议</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GB/T19252-2003</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11</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）工业和信息化部：</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电子认证服务管理方法</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2009</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12</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）工业和信息化部：</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互联网信息服务管理方法</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2000</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13</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）公安部等：</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信息安全等级保护管理办法</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2007</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14</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）国密局：</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电子认证服务密码管理办法</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2009</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15</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）国密局：</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证书认证系统密码及其相关安全技术规范</a:t>
            </a:r>
            <a:r>
              <a:rPr kumimoji="1" lang="en-US" altLang="zh-CN" sz="10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GB/T </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25056-2010</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）商务部：</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电子合同在线流程规范</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2013</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2"/>
          <p:cNvSpPr txBox="1">
            <a:spLocks noChangeArrowheads="1"/>
          </p:cNvSpPr>
          <p:nvPr/>
        </p:nvSpPr>
        <p:spPr bwMode="auto">
          <a:xfrm>
            <a:off x="5069930" y="3958068"/>
            <a:ext cx="1709737" cy="338554"/>
          </a:xfrm>
          <a:prstGeom prst="rect">
            <a:avLst/>
          </a:prstGeom>
          <a:noFill/>
          <a:ln w="9525">
            <a:noFill/>
            <a:miter lim="800000"/>
          </a:ln>
        </p:spPr>
        <p:txBody>
          <a:bodyPr>
            <a:spAutoFit/>
          </a:bodyPr>
          <a:lstStyle/>
          <a:p>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参考的法律法规</a:t>
            </a:r>
            <a:endPar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6"/>
          <p:cNvSpPr txBox="1"/>
          <p:nvPr/>
        </p:nvSpPr>
        <p:spPr>
          <a:xfrm>
            <a:off x="906042" y="4316843"/>
            <a:ext cx="5323821" cy="2246769"/>
          </a:xfrm>
          <a:prstGeom prst="rect">
            <a:avLst/>
          </a:prstGeom>
          <a:noFill/>
        </p:spPr>
        <p:txBody>
          <a:bodyPr wrap="square">
            <a:spAutoFit/>
          </a:bodyPr>
          <a:lstStyle/>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）全国人大：</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中华人民共和国合同法</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1990</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）全国人大：</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中华人民共和国电子签名法</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2004</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）商务部：</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商务部关于网上交易的指导意见（暂行）</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2007</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4</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）国家工商行政管理</a:t>
            </a:r>
            <a:r>
              <a:rPr kumimoji="1" lang="zh-CN" altLang="en-US" sz="10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总局</a:t>
            </a:r>
            <a:r>
              <a:rPr kumimoji="1" lang="en-US" altLang="zh-CN" sz="10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网络商品交易及有关服务行为管理暂行办法</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2014</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5</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）商务部：</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电子商务第三方交易平台服务规范</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2011</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6</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）国家标准：</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时间戳标准</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GB/T10520-2006</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7</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）国家标准：</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电子商务模式标准</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SB/T10518-2009</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2135"/>
              </a:lnSpc>
              <a:spcBef>
                <a:spcPts val="0"/>
              </a:spcBef>
              <a:spcAft>
                <a:spcPts val="0"/>
              </a:spcAft>
              <a:defRPr/>
            </a:pP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8</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）国家标准：</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网络交易服务标准</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SB/T10519-2009</a:t>
            </a:r>
            <a:r>
              <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2729" y="1560419"/>
            <a:ext cx="1901305" cy="2050846"/>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出具可靠的合同验证报告</a:t>
            </a:r>
            <a:endParaRPr lang="zh-CN" altLang="en-US" sz="2800" dirty="0">
              <a:solidFill>
                <a:srgbClr val="007CEA"/>
              </a:solidFill>
            </a:endParaRPr>
          </a:p>
        </p:txBody>
      </p:sp>
      <p:pic>
        <p:nvPicPr>
          <p:cNvPr id="3" name="Picture 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848664" y="3244159"/>
            <a:ext cx="2089155" cy="2993250"/>
          </a:xfrm>
          <a:prstGeom prst="rect">
            <a:avLst/>
          </a:prstGeom>
          <a:noFill/>
          <a:ln w="9525">
            <a:solidFill>
              <a:srgbClr val="E6E6E6"/>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2064" y="2149402"/>
            <a:ext cx="2499927" cy="3546563"/>
          </a:xfrm>
          <a:prstGeom prst="rect">
            <a:avLst/>
          </a:prstGeom>
          <a:noFill/>
          <a:ln w="9525">
            <a:solidFill>
              <a:srgbClr val="E6E6E6"/>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8162" y="2370371"/>
            <a:ext cx="2634606" cy="3797188"/>
          </a:xfrm>
          <a:prstGeom prst="rect">
            <a:avLst/>
          </a:prstGeom>
          <a:noFill/>
          <a:ln w="9525">
            <a:solidFill>
              <a:srgbClr val="E6E6E6"/>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6358" y="2076177"/>
            <a:ext cx="2509107" cy="3575338"/>
          </a:xfrm>
          <a:prstGeom prst="rect">
            <a:avLst/>
          </a:prstGeom>
          <a:noFill/>
          <a:ln w="9525">
            <a:solidFill>
              <a:srgbClr val="E6E6E6"/>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7531" y="1594065"/>
            <a:ext cx="2589550" cy="3556000"/>
          </a:xfrm>
          <a:prstGeom prst="rect">
            <a:avLst/>
          </a:prstGeom>
          <a:noFill/>
          <a:ln w="9525">
            <a:solidFill>
              <a:srgbClr val="E6E6E6"/>
            </a:solidFill>
            <a:miter lim="800000"/>
            <a:headEnd/>
            <a:tailEnd/>
          </a:ln>
          <a:extLst>
            <a:ext uri="{909E8E84-426E-40DD-AFC4-6F175D3DCCD1}">
              <a14:hiddenFill xmlns:a14="http://schemas.microsoft.com/office/drawing/2010/main">
                <a:solidFill>
                  <a:schemeClr val="accent1"/>
                </a:solidFill>
              </a14:hiddenFill>
            </a:ext>
          </a:extLst>
        </p:spPr>
      </p:pic>
      <p:pic>
        <p:nvPicPr>
          <p:cNvPr id="11" name="图片 10"/>
          <p:cNvPicPr>
            <a:picLocks noChangeAspect="1"/>
          </p:cNvPicPr>
          <p:nvPr/>
        </p:nvPicPr>
        <p:blipFill>
          <a:blip r:embed="rId6"/>
          <a:stretch>
            <a:fillRect/>
          </a:stretch>
        </p:blipFill>
        <p:spPr>
          <a:xfrm>
            <a:off x="1736153" y="1594065"/>
            <a:ext cx="2419088" cy="3662147"/>
          </a:xfrm>
          <a:prstGeom prst="rect">
            <a:avLst/>
          </a:prstGeom>
          <a:noFill/>
          <a:ln w="9525">
            <a:solidFill>
              <a:srgbClr val="E6E6E6"/>
            </a:solid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提供全方位法律保障服务</a:t>
            </a:r>
            <a:endParaRPr lang="zh-CN" altLang="en-US" sz="2800" dirty="0">
              <a:solidFill>
                <a:srgbClr val="007CEA"/>
              </a:solidFill>
            </a:endParaRPr>
          </a:p>
        </p:txBody>
      </p:sp>
      <p:grpSp>
        <p:nvGrpSpPr>
          <p:cNvPr id="4" name="组合 61"/>
          <p:cNvGrpSpPr/>
          <p:nvPr/>
        </p:nvGrpSpPr>
        <p:grpSpPr>
          <a:xfrm>
            <a:off x="4093426" y="2106953"/>
            <a:ext cx="3768976" cy="3812794"/>
            <a:chOff x="3839546" y="1554425"/>
            <a:chExt cx="4046196" cy="4093244"/>
          </a:xfrm>
        </p:grpSpPr>
        <p:sp>
          <p:nvSpPr>
            <p:cNvPr id="11" name="Line 699"/>
            <p:cNvSpPr>
              <a:spLocks noChangeShapeType="1"/>
            </p:cNvSpPr>
            <p:nvPr/>
          </p:nvSpPr>
          <p:spPr bwMode="auto">
            <a:xfrm flipH="1" flipV="1">
              <a:off x="5788536" y="1568324"/>
              <a:ext cx="1006083" cy="209715"/>
            </a:xfrm>
            <a:prstGeom prst="line">
              <a:avLst/>
            </a:prstGeom>
            <a:noFill/>
            <a:ln w="0">
              <a:solidFill>
                <a:schemeClr val="bg1">
                  <a:lumMod val="75000"/>
                </a:schemeClr>
              </a:solidFill>
              <a:prstDash val="solid"/>
              <a:round/>
              <a:headEnd type="non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12" name="Freeform 700"/>
            <p:cNvSpPr/>
            <p:nvPr/>
          </p:nvSpPr>
          <p:spPr bwMode="auto">
            <a:xfrm>
              <a:off x="6846606" y="1808066"/>
              <a:ext cx="1023017" cy="173408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lumMod val="7500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13" name="Freeform 701"/>
            <p:cNvSpPr/>
            <p:nvPr/>
          </p:nvSpPr>
          <p:spPr bwMode="auto">
            <a:xfrm>
              <a:off x="4911499" y="3558820"/>
              <a:ext cx="2974243" cy="208884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lumMod val="7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14" name="Line 702"/>
            <p:cNvSpPr>
              <a:spLocks noChangeShapeType="1"/>
            </p:cNvSpPr>
            <p:nvPr/>
          </p:nvSpPr>
          <p:spPr bwMode="auto">
            <a:xfrm>
              <a:off x="4015404" y="4366223"/>
              <a:ext cx="896095" cy="1143821"/>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15" name="Line 704"/>
            <p:cNvSpPr>
              <a:spLocks noChangeShapeType="1"/>
            </p:cNvSpPr>
            <p:nvPr/>
          </p:nvSpPr>
          <p:spPr bwMode="auto">
            <a:xfrm flipH="1">
              <a:off x="4786108" y="1554425"/>
              <a:ext cx="987845" cy="334889"/>
            </a:xfrm>
            <a:prstGeom prst="line">
              <a:avLst/>
            </a:prstGeom>
            <a:noFill/>
            <a:ln w="0">
              <a:solidFill>
                <a:schemeClr val="bg1">
                  <a:lumMod val="75000"/>
                </a:schemeClr>
              </a:solidFill>
              <a:prstDash val="solid"/>
              <a:round/>
              <a:headEnd type="non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16" name="Freeform 705"/>
            <p:cNvSpPr/>
            <p:nvPr/>
          </p:nvSpPr>
          <p:spPr bwMode="auto">
            <a:xfrm>
              <a:off x="5801476" y="1756273"/>
              <a:ext cx="1037289" cy="57903"/>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0">
              <a:solidFill>
                <a:schemeClr val="bg1">
                  <a:lumMod val="7500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17" name="Freeform 706"/>
            <p:cNvSpPr/>
            <p:nvPr/>
          </p:nvSpPr>
          <p:spPr bwMode="auto">
            <a:xfrm>
              <a:off x="4639306" y="3723969"/>
              <a:ext cx="272193" cy="1786075"/>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lumMod val="7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18" name="Freeform 707"/>
            <p:cNvSpPr/>
            <p:nvPr/>
          </p:nvSpPr>
          <p:spPr bwMode="auto">
            <a:xfrm>
              <a:off x="4639307" y="1910380"/>
              <a:ext cx="201849" cy="1813591"/>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lumMod val="75000"/>
                </a:scheme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19" name="Freeform 708"/>
            <p:cNvSpPr/>
            <p:nvPr/>
          </p:nvSpPr>
          <p:spPr bwMode="auto">
            <a:xfrm>
              <a:off x="5721960" y="4491613"/>
              <a:ext cx="458772" cy="1156056"/>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0">
              <a:solidFill>
                <a:schemeClr val="bg1">
                  <a:lumMod val="7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20" name="Freeform 709"/>
            <p:cNvSpPr/>
            <p:nvPr/>
          </p:nvSpPr>
          <p:spPr bwMode="auto">
            <a:xfrm>
              <a:off x="5721962" y="1804858"/>
              <a:ext cx="504627" cy="2686758"/>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21" name="Line 710"/>
            <p:cNvSpPr>
              <a:spLocks noChangeShapeType="1"/>
            </p:cNvSpPr>
            <p:nvPr/>
          </p:nvSpPr>
          <p:spPr bwMode="auto">
            <a:xfrm>
              <a:off x="5773953" y="1567836"/>
              <a:ext cx="27525" cy="237022"/>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22" name="Line 711"/>
            <p:cNvSpPr>
              <a:spLocks noChangeShapeType="1"/>
            </p:cNvSpPr>
            <p:nvPr/>
          </p:nvSpPr>
          <p:spPr bwMode="auto">
            <a:xfrm flipH="1">
              <a:off x="3934357" y="1901072"/>
              <a:ext cx="842591" cy="801410"/>
            </a:xfrm>
            <a:prstGeom prst="line">
              <a:avLst/>
            </a:prstGeom>
            <a:noFill/>
            <a:ln w="0">
              <a:solidFill>
                <a:schemeClr val="bg1">
                  <a:lumMod val="75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23" name="Line 712"/>
            <p:cNvSpPr>
              <a:spLocks noChangeShapeType="1"/>
            </p:cNvSpPr>
            <p:nvPr/>
          </p:nvSpPr>
          <p:spPr bwMode="auto">
            <a:xfrm flipH="1" flipV="1">
              <a:off x="7647191" y="3450248"/>
              <a:ext cx="238551" cy="108571"/>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24" name="Line 713"/>
            <p:cNvSpPr>
              <a:spLocks noChangeShapeType="1"/>
            </p:cNvSpPr>
            <p:nvPr/>
          </p:nvSpPr>
          <p:spPr bwMode="auto">
            <a:xfrm flipH="1" flipV="1">
              <a:off x="6860663" y="1834490"/>
              <a:ext cx="271684" cy="706622"/>
            </a:xfrm>
            <a:prstGeom prst="line">
              <a:avLst/>
            </a:prstGeom>
            <a:noFill/>
            <a:ln w="0">
              <a:solidFill>
                <a:schemeClr val="bg1">
                  <a:lumMod val="75000"/>
                </a:schemeClr>
              </a:solidFill>
              <a:prstDash val="solid"/>
              <a:round/>
              <a:headEnd type="non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25" name="Line 714"/>
            <p:cNvSpPr>
              <a:spLocks noChangeShapeType="1"/>
            </p:cNvSpPr>
            <p:nvPr/>
          </p:nvSpPr>
          <p:spPr bwMode="auto">
            <a:xfrm flipH="1" flipV="1">
              <a:off x="7124213" y="2532745"/>
              <a:ext cx="522978" cy="917505"/>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26" name="Line 715"/>
            <p:cNvSpPr>
              <a:spLocks noChangeShapeType="1"/>
            </p:cNvSpPr>
            <p:nvPr/>
          </p:nvSpPr>
          <p:spPr bwMode="auto">
            <a:xfrm flipH="1" flipV="1">
              <a:off x="7647191" y="3450248"/>
              <a:ext cx="22936" cy="1235570"/>
            </a:xfrm>
            <a:prstGeom prst="line">
              <a:avLst/>
            </a:prstGeom>
            <a:noFill/>
            <a:ln w="0">
              <a:solidFill>
                <a:schemeClr val="bg1">
                  <a:lumMod val="75000"/>
                </a:schemeClr>
              </a:solidFill>
              <a:prstDash val="solid"/>
              <a:round/>
              <a:headEnd type="oval"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27" name="Freeform 716"/>
            <p:cNvSpPr/>
            <p:nvPr/>
          </p:nvSpPr>
          <p:spPr bwMode="auto">
            <a:xfrm>
              <a:off x="5721962" y="4491615"/>
              <a:ext cx="1948167" cy="368532"/>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28" name="Line 717"/>
            <p:cNvSpPr>
              <a:spLocks noChangeShapeType="1"/>
            </p:cNvSpPr>
            <p:nvPr/>
          </p:nvSpPr>
          <p:spPr bwMode="auto">
            <a:xfrm>
              <a:off x="4639306" y="3723969"/>
              <a:ext cx="1082654" cy="767646"/>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29" name="Line 718"/>
            <p:cNvSpPr>
              <a:spLocks noChangeShapeType="1"/>
            </p:cNvSpPr>
            <p:nvPr/>
          </p:nvSpPr>
          <p:spPr bwMode="auto">
            <a:xfrm>
              <a:off x="3934357" y="2702482"/>
              <a:ext cx="704949" cy="1021488"/>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30" name="Line 719"/>
            <p:cNvSpPr>
              <a:spLocks noChangeShapeType="1"/>
            </p:cNvSpPr>
            <p:nvPr/>
          </p:nvSpPr>
          <p:spPr bwMode="auto">
            <a:xfrm flipH="1">
              <a:off x="3934357" y="2473107"/>
              <a:ext cx="906801" cy="229375"/>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31" name="Line 720"/>
            <p:cNvSpPr>
              <a:spLocks noChangeShapeType="1"/>
            </p:cNvSpPr>
            <p:nvPr/>
          </p:nvSpPr>
          <p:spPr bwMode="auto">
            <a:xfrm flipH="1">
              <a:off x="4841158" y="1804858"/>
              <a:ext cx="960320" cy="668250"/>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32" name="Line 721"/>
            <p:cNvSpPr>
              <a:spLocks noChangeShapeType="1"/>
            </p:cNvSpPr>
            <p:nvPr/>
          </p:nvSpPr>
          <p:spPr bwMode="auto">
            <a:xfrm flipH="1" flipV="1">
              <a:off x="5801478" y="1804858"/>
              <a:ext cx="1322735" cy="727887"/>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33" name="Freeform 722"/>
            <p:cNvSpPr/>
            <p:nvPr/>
          </p:nvSpPr>
          <p:spPr bwMode="auto">
            <a:xfrm>
              <a:off x="7124213" y="2532745"/>
              <a:ext cx="642253" cy="894567"/>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lumMod val="7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34" name="Freeform 723"/>
            <p:cNvSpPr/>
            <p:nvPr/>
          </p:nvSpPr>
          <p:spPr bwMode="auto">
            <a:xfrm>
              <a:off x="7099747" y="2532745"/>
              <a:ext cx="550503" cy="2327402"/>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lumMod val="7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35" name="Line 724"/>
            <p:cNvSpPr>
              <a:spLocks noChangeShapeType="1"/>
            </p:cNvSpPr>
            <p:nvPr/>
          </p:nvSpPr>
          <p:spPr bwMode="auto">
            <a:xfrm flipV="1">
              <a:off x="6226588" y="2532745"/>
              <a:ext cx="897625" cy="287484"/>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36" name="Line 725"/>
            <p:cNvSpPr>
              <a:spLocks noChangeShapeType="1"/>
            </p:cNvSpPr>
            <p:nvPr/>
          </p:nvSpPr>
          <p:spPr bwMode="auto">
            <a:xfrm flipV="1">
              <a:off x="4639306" y="2820229"/>
              <a:ext cx="1587283" cy="915975"/>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37" name="Freeform 726"/>
            <p:cNvSpPr/>
            <p:nvPr/>
          </p:nvSpPr>
          <p:spPr bwMode="auto">
            <a:xfrm>
              <a:off x="4015404" y="3736204"/>
              <a:ext cx="844103" cy="1198871"/>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38" name="Line 728"/>
            <p:cNvSpPr>
              <a:spLocks noChangeShapeType="1"/>
            </p:cNvSpPr>
            <p:nvPr/>
          </p:nvSpPr>
          <p:spPr bwMode="auto">
            <a:xfrm flipH="1">
              <a:off x="4859507" y="4491615"/>
              <a:ext cx="862455" cy="443460"/>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39" name="Freeform 729"/>
            <p:cNvSpPr/>
            <p:nvPr/>
          </p:nvSpPr>
          <p:spPr bwMode="auto">
            <a:xfrm>
              <a:off x="5721962" y="3450248"/>
              <a:ext cx="1925229" cy="104136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40" name="Freeform 730"/>
            <p:cNvSpPr/>
            <p:nvPr/>
          </p:nvSpPr>
          <p:spPr bwMode="auto">
            <a:xfrm>
              <a:off x="4926791" y="5337247"/>
              <a:ext cx="1968047" cy="177384"/>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lumMod val="7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41" name="Freeform 731"/>
            <p:cNvSpPr/>
            <p:nvPr/>
          </p:nvSpPr>
          <p:spPr bwMode="auto">
            <a:xfrm>
              <a:off x="4859507" y="4860144"/>
              <a:ext cx="2252472" cy="535210"/>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lumMod val="7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42" name="Line 732"/>
            <p:cNvSpPr>
              <a:spLocks noChangeShapeType="1"/>
            </p:cNvSpPr>
            <p:nvPr/>
          </p:nvSpPr>
          <p:spPr bwMode="auto">
            <a:xfrm>
              <a:off x="6226588" y="2820229"/>
              <a:ext cx="874687" cy="844104"/>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43" name="Line 733"/>
            <p:cNvSpPr>
              <a:spLocks noChangeShapeType="1"/>
            </p:cNvSpPr>
            <p:nvPr/>
          </p:nvSpPr>
          <p:spPr bwMode="auto">
            <a:xfrm>
              <a:off x="4841158" y="2473107"/>
              <a:ext cx="1385431" cy="347122"/>
            </a:xfrm>
            <a:prstGeom prst="line">
              <a:avLst/>
            </a:prstGeom>
            <a:noFill/>
            <a:ln w="0">
              <a:solidFill>
                <a:schemeClr val="bg1">
                  <a:lumMod val="7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sp>
          <p:nvSpPr>
            <p:cNvPr id="44" name="椭圆 43"/>
            <p:cNvSpPr/>
            <p:nvPr/>
          </p:nvSpPr>
          <p:spPr>
            <a:xfrm>
              <a:off x="4797074" y="2431541"/>
              <a:ext cx="76200" cy="76200"/>
            </a:xfrm>
            <a:prstGeom prst="ellipse">
              <a:avLst/>
            </a:prstGeom>
            <a:solidFill>
              <a:sysClr val="window" lastClr="FFFFFF">
                <a:lumMod val="65000"/>
              </a:sysClr>
            </a:solidFill>
            <a:ln w="12700" cap="flat" cmpd="sng" algn="ctr">
              <a:solidFill>
                <a:schemeClr val="bg1">
                  <a:lumMod val="75000"/>
                </a:schemeClr>
              </a:solidFill>
              <a:prstDash val="solid"/>
              <a:miter lim="800000"/>
            </a:ln>
            <a:effectLst/>
          </p:spPr>
          <p:txBody>
            <a:bodyPr rtlCol="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smtClean="0">
                <a:ln>
                  <a:noFill/>
                </a:ln>
                <a:solidFill>
                  <a:srgbClr val="00A4FF"/>
                </a:solidFill>
                <a:effectLst/>
                <a:uLnTx/>
                <a:uFillTx/>
                <a:latin typeface="微软雅黑" panose="020B0503020204020204" pitchFamily="34" charset="-122"/>
                <a:ea typeface="微软雅黑" panose="020B0503020204020204" pitchFamily="34" charset="-122"/>
              </a:endParaRPr>
            </a:p>
          </p:txBody>
        </p:sp>
        <p:sp>
          <p:nvSpPr>
            <p:cNvPr id="45" name="椭圆 44"/>
            <p:cNvSpPr/>
            <p:nvPr/>
          </p:nvSpPr>
          <p:spPr>
            <a:xfrm>
              <a:off x="5712336" y="4451527"/>
              <a:ext cx="76200" cy="76200"/>
            </a:xfrm>
            <a:prstGeom prst="ellipse">
              <a:avLst/>
            </a:prstGeom>
            <a:solidFill>
              <a:sysClr val="window" lastClr="FFFFFF">
                <a:lumMod val="65000"/>
              </a:sysClr>
            </a:solidFill>
            <a:ln w="12700" cap="flat" cmpd="sng" algn="ctr">
              <a:solidFill>
                <a:schemeClr val="bg1">
                  <a:lumMod val="75000"/>
                </a:schemeClr>
              </a:solidFill>
              <a:prstDash val="solid"/>
              <a:miter lim="800000"/>
            </a:ln>
            <a:effectLst/>
          </p:spPr>
          <p:txBody>
            <a:bodyPr rtlCol="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smtClean="0">
                <a:ln>
                  <a:noFill/>
                </a:ln>
                <a:solidFill>
                  <a:srgbClr val="00A4FF"/>
                </a:solidFill>
                <a:effectLst/>
                <a:uLnTx/>
                <a:uFillTx/>
                <a:latin typeface="微软雅黑" panose="020B0503020204020204" pitchFamily="34" charset="-122"/>
                <a:ea typeface="微软雅黑" panose="020B0503020204020204" pitchFamily="34" charset="-122"/>
              </a:endParaRPr>
            </a:p>
          </p:txBody>
        </p:sp>
        <p:sp>
          <p:nvSpPr>
            <p:cNvPr id="46" name="椭圆 45"/>
            <p:cNvSpPr/>
            <p:nvPr/>
          </p:nvSpPr>
          <p:spPr>
            <a:xfrm>
              <a:off x="7081993" y="2508947"/>
              <a:ext cx="76200" cy="76200"/>
            </a:xfrm>
            <a:prstGeom prst="ellipse">
              <a:avLst/>
            </a:prstGeom>
            <a:solidFill>
              <a:sysClr val="window" lastClr="FFFFFF">
                <a:lumMod val="65000"/>
              </a:sysClr>
            </a:solidFill>
            <a:ln w="12700" cap="flat" cmpd="sng" algn="ctr">
              <a:solidFill>
                <a:schemeClr val="bg1">
                  <a:lumMod val="75000"/>
                </a:schemeClr>
              </a:solidFill>
              <a:prstDash val="solid"/>
              <a:miter lim="800000"/>
            </a:ln>
            <a:effectLst/>
          </p:spPr>
          <p:txBody>
            <a:bodyPr rtlCol="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smtClean="0">
                <a:ln>
                  <a:noFill/>
                </a:ln>
                <a:solidFill>
                  <a:srgbClr val="00A4FF"/>
                </a:solidFill>
                <a:effectLst/>
                <a:uLnTx/>
                <a:uFillTx/>
                <a:latin typeface="微软雅黑" panose="020B0503020204020204" pitchFamily="34" charset="-122"/>
                <a:ea typeface="微软雅黑" panose="020B0503020204020204" pitchFamily="34" charset="-122"/>
              </a:endParaRPr>
            </a:p>
          </p:txBody>
        </p:sp>
        <p:sp>
          <p:nvSpPr>
            <p:cNvPr id="47" name="Freeform 703"/>
            <p:cNvSpPr/>
            <p:nvPr/>
          </p:nvSpPr>
          <p:spPr bwMode="auto">
            <a:xfrm>
              <a:off x="3839546" y="2731355"/>
              <a:ext cx="160566" cy="1663835"/>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0">
              <a:solidFill>
                <a:schemeClr val="bg1">
                  <a:lumMod val="7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smtClean="0">
                <a:ln>
                  <a:noFill/>
                </a:ln>
                <a:solidFill>
                  <a:srgbClr val="00A4FF"/>
                </a:solidFill>
                <a:effectLst/>
                <a:uLnTx/>
                <a:uFillTx/>
                <a:latin typeface="微软雅黑" panose="020B0503020204020204" pitchFamily="34" charset="-122"/>
                <a:cs typeface="微软雅黑" panose="020B0503020204020204" pitchFamily="34" charset="-122"/>
              </a:endParaRPr>
            </a:p>
          </p:txBody>
        </p:sp>
      </p:grpSp>
      <p:sp>
        <p:nvSpPr>
          <p:cNvPr id="5" name="椭圆 4"/>
          <p:cNvSpPr/>
          <p:nvPr/>
        </p:nvSpPr>
        <p:spPr>
          <a:xfrm>
            <a:off x="5034887" y="5709286"/>
            <a:ext cx="146802" cy="146802"/>
          </a:xfrm>
          <a:prstGeom prst="ellipse">
            <a:avLst/>
          </a:prstGeom>
          <a:solidFill>
            <a:srgbClr val="00A4FF"/>
          </a:solidFill>
          <a:ln w="12700" cap="flat" cmpd="sng" algn="ctr">
            <a:noFill/>
            <a:prstDash val="solid"/>
            <a:miter lim="800000"/>
          </a:ln>
          <a:effectLst/>
        </p:spPr>
        <p:txBody>
          <a:bodyPr rtlCol="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smtClean="0">
              <a:ln>
                <a:noFill/>
              </a:ln>
              <a:solidFill>
                <a:srgbClr val="00A4FF"/>
              </a:solidFill>
              <a:effectLst/>
              <a:uLnTx/>
              <a:uFillTx/>
              <a:latin typeface="微软雅黑" panose="020B0503020204020204" pitchFamily="34" charset="-122"/>
              <a:ea typeface="微软雅黑" panose="020B0503020204020204" pitchFamily="34" charset="-122"/>
            </a:endParaRPr>
          </a:p>
        </p:txBody>
      </p:sp>
      <p:sp>
        <p:nvSpPr>
          <p:cNvPr id="6" name="椭圆 5"/>
          <p:cNvSpPr/>
          <p:nvPr/>
        </p:nvSpPr>
        <p:spPr>
          <a:xfrm>
            <a:off x="6829147" y="2289240"/>
            <a:ext cx="146802" cy="146802"/>
          </a:xfrm>
          <a:prstGeom prst="ellipse">
            <a:avLst/>
          </a:prstGeom>
          <a:solidFill>
            <a:srgbClr val="00A4FF"/>
          </a:solidFill>
          <a:ln w="12700" cap="flat" cmpd="sng" algn="ctr">
            <a:noFill/>
            <a:prstDash val="solid"/>
            <a:miter lim="800000"/>
          </a:ln>
          <a:effectLst/>
        </p:spPr>
        <p:txBody>
          <a:bodyPr rtlCol="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smtClean="0">
              <a:ln>
                <a:noFill/>
              </a:ln>
              <a:solidFill>
                <a:srgbClr val="00A4FF"/>
              </a:solidFill>
              <a:effectLst/>
              <a:uLnTx/>
              <a:uFillTx/>
              <a:latin typeface="微软雅黑" panose="020B0503020204020204" pitchFamily="34" charset="-122"/>
              <a:ea typeface="微软雅黑" panose="020B0503020204020204" pitchFamily="34" charset="-122"/>
            </a:endParaRPr>
          </a:p>
        </p:txBody>
      </p:sp>
      <p:sp>
        <p:nvSpPr>
          <p:cNvPr id="7" name="椭圆 6"/>
          <p:cNvSpPr/>
          <p:nvPr/>
        </p:nvSpPr>
        <p:spPr>
          <a:xfrm>
            <a:off x="7785550" y="3920879"/>
            <a:ext cx="146802" cy="146802"/>
          </a:xfrm>
          <a:prstGeom prst="ellipse">
            <a:avLst/>
          </a:prstGeom>
          <a:solidFill>
            <a:srgbClr val="00A4FF"/>
          </a:solidFill>
          <a:ln w="12700" cap="flat" cmpd="sng" algn="ctr">
            <a:noFill/>
            <a:prstDash val="solid"/>
            <a:miter lim="800000"/>
          </a:ln>
          <a:effectLst/>
        </p:spPr>
        <p:txBody>
          <a:bodyPr rtlCol="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smtClean="0">
              <a:ln>
                <a:noFill/>
              </a:ln>
              <a:solidFill>
                <a:srgbClr val="00A4FF"/>
              </a:solidFill>
              <a:effectLst/>
              <a:uLnTx/>
              <a:uFillTx/>
              <a:latin typeface="微软雅黑" panose="020B0503020204020204" pitchFamily="34" charset="-122"/>
              <a:ea typeface="微软雅黑" panose="020B0503020204020204" pitchFamily="34" charset="-122"/>
            </a:endParaRPr>
          </a:p>
        </p:txBody>
      </p:sp>
      <p:sp>
        <p:nvSpPr>
          <p:cNvPr id="8" name="椭圆 7"/>
          <p:cNvSpPr/>
          <p:nvPr/>
        </p:nvSpPr>
        <p:spPr>
          <a:xfrm>
            <a:off x="6892145" y="5566649"/>
            <a:ext cx="146802" cy="146802"/>
          </a:xfrm>
          <a:prstGeom prst="ellipse">
            <a:avLst/>
          </a:prstGeom>
          <a:solidFill>
            <a:srgbClr val="00A4FF"/>
          </a:solidFill>
          <a:ln w="12700" cap="flat" cmpd="sng" algn="ctr">
            <a:noFill/>
            <a:prstDash val="solid"/>
            <a:miter lim="800000"/>
          </a:ln>
          <a:effectLst/>
        </p:spPr>
        <p:txBody>
          <a:bodyPr rtlCol="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smtClean="0">
              <a:ln>
                <a:noFill/>
              </a:ln>
              <a:solidFill>
                <a:srgbClr val="00A4FF"/>
              </a:solidFill>
              <a:effectLst/>
              <a:uLnTx/>
              <a:uFillTx/>
              <a:latin typeface="微软雅黑" panose="020B0503020204020204" pitchFamily="34" charset="-122"/>
              <a:ea typeface="微软雅黑" panose="020B0503020204020204" pitchFamily="34" charset="-122"/>
            </a:endParaRPr>
          </a:p>
        </p:txBody>
      </p:sp>
      <p:sp>
        <p:nvSpPr>
          <p:cNvPr id="9" name="椭圆 8"/>
          <p:cNvSpPr/>
          <p:nvPr/>
        </p:nvSpPr>
        <p:spPr>
          <a:xfrm>
            <a:off x="4895188" y="2381775"/>
            <a:ext cx="146802" cy="146802"/>
          </a:xfrm>
          <a:prstGeom prst="ellipse">
            <a:avLst/>
          </a:prstGeom>
          <a:solidFill>
            <a:srgbClr val="00A4FF"/>
          </a:solidFill>
          <a:ln w="12700" cap="flat" cmpd="sng" algn="ctr">
            <a:noFill/>
            <a:prstDash val="solid"/>
            <a:miter lim="800000"/>
          </a:ln>
          <a:effectLst/>
        </p:spPr>
        <p:txBody>
          <a:bodyPr rtlCol="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smtClean="0">
              <a:ln>
                <a:noFill/>
              </a:ln>
              <a:solidFill>
                <a:srgbClr val="00A4FF"/>
              </a:solidFill>
              <a:effectLst/>
              <a:uLnTx/>
              <a:uFillTx/>
              <a:latin typeface="微软雅黑" panose="020B0503020204020204" pitchFamily="34" charset="-122"/>
              <a:ea typeface="微软雅黑" panose="020B0503020204020204" pitchFamily="34" charset="-122"/>
            </a:endParaRPr>
          </a:p>
        </p:txBody>
      </p:sp>
      <p:sp>
        <p:nvSpPr>
          <p:cNvPr id="10" name="椭圆 9"/>
          <p:cNvSpPr/>
          <p:nvPr/>
        </p:nvSpPr>
        <p:spPr>
          <a:xfrm>
            <a:off x="4019054" y="4006526"/>
            <a:ext cx="146802" cy="146802"/>
          </a:xfrm>
          <a:prstGeom prst="ellipse">
            <a:avLst/>
          </a:prstGeom>
          <a:solidFill>
            <a:srgbClr val="00A4FF"/>
          </a:solidFill>
          <a:ln w="12700" cap="flat" cmpd="sng" algn="ctr">
            <a:noFill/>
            <a:prstDash val="solid"/>
            <a:miter lim="800000"/>
          </a:ln>
          <a:effectLst/>
        </p:spPr>
        <p:txBody>
          <a:bodyPr rtlCol="0" anchor="ctr"/>
          <a:lstStyle/>
          <a:p>
            <a:pPr marL="0" marR="0" lvl="0" indent="0" algn="ctr" defTabSz="68453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smtClean="0">
              <a:ln>
                <a:noFill/>
              </a:ln>
              <a:solidFill>
                <a:srgbClr val="00A4FF"/>
              </a:solidFill>
              <a:effectLst/>
              <a:uLnTx/>
              <a:uFillTx/>
              <a:latin typeface="微软雅黑" panose="020B0503020204020204" pitchFamily="34" charset="-122"/>
              <a:ea typeface="微软雅黑" panose="020B0503020204020204" pitchFamily="34" charset="-122"/>
            </a:endParaRPr>
          </a:p>
        </p:txBody>
      </p:sp>
      <p:sp>
        <p:nvSpPr>
          <p:cNvPr id="48" name="矩形 47"/>
          <p:cNvSpPr/>
          <p:nvPr/>
        </p:nvSpPr>
        <p:spPr>
          <a:xfrm>
            <a:off x="2061487" y="3654040"/>
            <a:ext cx="1723549" cy="400110"/>
          </a:xfrm>
          <a:prstGeom prst="rect">
            <a:avLst/>
          </a:prstGeom>
        </p:spPr>
        <p:txBody>
          <a:bodyPr wrap="none">
            <a:spAutoFit/>
          </a:bodyPr>
          <a:lstStyle/>
          <a:p>
            <a:r>
              <a:rPr lang="zh-CN" altLang="en-US" sz="2000" b="1" dirty="0" smtClean="0">
                <a:solidFill>
                  <a:srgbClr val="00A4FF"/>
                </a:solidFill>
                <a:latin typeface="微软雅黑" panose="020B0503020204020204" pitchFamily="34" charset="-122"/>
                <a:ea typeface="微软雅黑" panose="020B0503020204020204" pitchFamily="34" charset="-122"/>
                <a:cs typeface="+mn-ea"/>
              </a:rPr>
              <a:t>ＣＡ数字证书</a:t>
            </a:r>
            <a:endParaRPr lang="en-US" altLang="zh-CN" sz="2000" b="1" dirty="0">
              <a:solidFill>
                <a:srgbClr val="00A4FF"/>
              </a:solidFill>
              <a:latin typeface="微软雅黑" panose="020B0503020204020204" pitchFamily="34" charset="-122"/>
              <a:ea typeface="微软雅黑" panose="020B0503020204020204" pitchFamily="34" charset="-122"/>
              <a:cs typeface="+mn-ea"/>
            </a:endParaRPr>
          </a:p>
        </p:txBody>
      </p:sp>
      <p:sp>
        <p:nvSpPr>
          <p:cNvPr id="49" name="矩形 48"/>
          <p:cNvSpPr/>
          <p:nvPr/>
        </p:nvSpPr>
        <p:spPr>
          <a:xfrm>
            <a:off x="3363584" y="1738854"/>
            <a:ext cx="1210588" cy="400110"/>
          </a:xfrm>
          <a:prstGeom prst="rect">
            <a:avLst/>
          </a:prstGeom>
        </p:spPr>
        <p:txBody>
          <a:bodyPr wrap="none">
            <a:spAutoFit/>
          </a:bodyPr>
          <a:lstStyle/>
          <a:p>
            <a:r>
              <a:rPr lang="zh-CN" altLang="en-US" sz="2000" b="1" dirty="0">
                <a:solidFill>
                  <a:srgbClr val="00A4FF"/>
                </a:solidFill>
                <a:latin typeface="微软雅黑" panose="020B0503020204020204" pitchFamily="34" charset="-122"/>
                <a:ea typeface="微软雅黑" panose="020B0503020204020204" pitchFamily="34" charset="-122"/>
                <a:cs typeface="+mn-ea"/>
              </a:rPr>
              <a:t>司法</a:t>
            </a:r>
            <a:r>
              <a:rPr lang="zh-CN" altLang="en-US" sz="2000" b="1" dirty="0" smtClean="0">
                <a:solidFill>
                  <a:srgbClr val="00A4FF"/>
                </a:solidFill>
                <a:latin typeface="微软雅黑" panose="020B0503020204020204" pitchFamily="34" charset="-122"/>
                <a:ea typeface="微软雅黑" panose="020B0503020204020204" pitchFamily="34" charset="-122"/>
                <a:cs typeface="+mn-ea"/>
              </a:rPr>
              <a:t>鉴定</a:t>
            </a:r>
            <a:endParaRPr lang="zh-CN" altLang="en-US" sz="2000" b="1" dirty="0">
              <a:solidFill>
                <a:srgbClr val="00A4FF"/>
              </a:solidFill>
              <a:latin typeface="微软雅黑" panose="020B0503020204020204" pitchFamily="34" charset="-122"/>
              <a:ea typeface="微软雅黑" panose="020B0503020204020204" pitchFamily="34" charset="-122"/>
              <a:cs typeface="+mn-ea"/>
            </a:endParaRPr>
          </a:p>
        </p:txBody>
      </p:sp>
      <p:sp>
        <p:nvSpPr>
          <p:cNvPr id="50" name="矩形 49"/>
          <p:cNvSpPr/>
          <p:nvPr/>
        </p:nvSpPr>
        <p:spPr>
          <a:xfrm>
            <a:off x="3223272" y="5456047"/>
            <a:ext cx="1467068" cy="400110"/>
          </a:xfrm>
          <a:prstGeom prst="rect">
            <a:avLst/>
          </a:prstGeom>
        </p:spPr>
        <p:txBody>
          <a:bodyPr wrap="none">
            <a:spAutoFit/>
          </a:bodyPr>
          <a:lstStyle/>
          <a:p>
            <a:r>
              <a:rPr lang="zh-CN" altLang="en-US" sz="2000" b="1" dirty="0">
                <a:solidFill>
                  <a:srgbClr val="00A4FF"/>
                </a:solidFill>
                <a:latin typeface="微软雅黑" panose="020B0503020204020204" pitchFamily="34" charset="-122"/>
                <a:ea typeface="微软雅黑" panose="020B0503020204020204" pitchFamily="34" charset="-122"/>
                <a:cs typeface="+mn-ea"/>
              </a:rPr>
              <a:t>权威时间戳</a:t>
            </a:r>
            <a:endParaRPr lang="zh-CN" altLang="en-US" sz="2000" b="1" dirty="0">
              <a:solidFill>
                <a:srgbClr val="00A4FF"/>
              </a:solidFill>
              <a:latin typeface="微软雅黑" panose="020B0503020204020204" pitchFamily="34" charset="-122"/>
              <a:ea typeface="微软雅黑" panose="020B0503020204020204" pitchFamily="34" charset="-122"/>
              <a:cs typeface="+mn-ea"/>
            </a:endParaRPr>
          </a:p>
        </p:txBody>
      </p:sp>
      <p:sp>
        <p:nvSpPr>
          <p:cNvPr id="51" name="矩形 50"/>
          <p:cNvSpPr/>
          <p:nvPr/>
        </p:nvSpPr>
        <p:spPr>
          <a:xfrm>
            <a:off x="7056268" y="1701916"/>
            <a:ext cx="1210588" cy="400110"/>
          </a:xfrm>
          <a:prstGeom prst="rect">
            <a:avLst/>
          </a:prstGeom>
        </p:spPr>
        <p:txBody>
          <a:bodyPr wrap="none">
            <a:spAutoFit/>
          </a:bodyPr>
          <a:lstStyle/>
          <a:p>
            <a:r>
              <a:rPr lang="zh-CN" altLang="en-US" sz="2000" b="1" dirty="0" smtClean="0">
                <a:solidFill>
                  <a:srgbClr val="00A4FF"/>
                </a:solidFill>
                <a:latin typeface="微软雅黑" panose="020B0503020204020204" pitchFamily="34" charset="-122"/>
                <a:ea typeface="微软雅黑" panose="020B0503020204020204" pitchFamily="34" charset="-122"/>
                <a:cs typeface="+mn-ea"/>
              </a:rPr>
              <a:t>公证服务</a:t>
            </a:r>
            <a:endParaRPr lang="zh-CN" altLang="en-US" sz="2000" b="1" dirty="0">
              <a:solidFill>
                <a:srgbClr val="00A4FF"/>
              </a:solidFill>
              <a:latin typeface="微软雅黑" panose="020B0503020204020204" pitchFamily="34" charset="-122"/>
              <a:ea typeface="微软雅黑" panose="020B0503020204020204" pitchFamily="34" charset="-122"/>
              <a:cs typeface="+mn-ea"/>
            </a:endParaRPr>
          </a:p>
        </p:txBody>
      </p:sp>
      <p:sp>
        <p:nvSpPr>
          <p:cNvPr id="52" name="文本框 56"/>
          <p:cNvSpPr txBox="1"/>
          <p:nvPr/>
        </p:nvSpPr>
        <p:spPr>
          <a:xfrm>
            <a:off x="8042016" y="3523469"/>
            <a:ext cx="1368684" cy="400110"/>
          </a:xfrm>
          <a:prstGeom prst="rect">
            <a:avLst/>
          </a:prstGeom>
          <a:noFill/>
        </p:spPr>
        <p:txBody>
          <a:bodyPr wrap="square" rtlCol="0">
            <a:spAutoFit/>
          </a:bodyPr>
          <a:lstStyle/>
          <a:p>
            <a:r>
              <a:rPr lang="zh-CN" altLang="en-US" sz="2000" b="1" dirty="0" smtClean="0">
                <a:solidFill>
                  <a:srgbClr val="00A4FF"/>
                </a:solidFill>
                <a:latin typeface="微软雅黑" panose="020B0503020204020204" pitchFamily="34" charset="-122"/>
                <a:ea typeface="微软雅黑" panose="020B0503020204020204" pitchFamily="34" charset="-122"/>
                <a:cs typeface="+mn-ea"/>
              </a:rPr>
              <a:t>一键仲裁</a:t>
            </a:r>
            <a:endParaRPr lang="en-US" altLang="zh-CN" sz="2000" b="1" dirty="0">
              <a:solidFill>
                <a:srgbClr val="00A4FF"/>
              </a:solidFill>
              <a:latin typeface="微软雅黑" panose="020B0503020204020204" pitchFamily="34" charset="-122"/>
              <a:ea typeface="微软雅黑" panose="020B0503020204020204" pitchFamily="34" charset="-122"/>
              <a:cs typeface="+mn-ea"/>
            </a:endParaRPr>
          </a:p>
        </p:txBody>
      </p:sp>
      <p:sp>
        <p:nvSpPr>
          <p:cNvPr id="53" name="矩形 52"/>
          <p:cNvSpPr/>
          <p:nvPr/>
        </p:nvSpPr>
        <p:spPr>
          <a:xfrm>
            <a:off x="7452173" y="5366594"/>
            <a:ext cx="1467068" cy="400110"/>
          </a:xfrm>
          <a:prstGeom prst="rect">
            <a:avLst/>
          </a:prstGeom>
        </p:spPr>
        <p:txBody>
          <a:bodyPr wrap="none">
            <a:spAutoFit/>
          </a:bodyPr>
          <a:lstStyle/>
          <a:p>
            <a:r>
              <a:rPr lang="zh-CN" altLang="en-US" sz="2000" b="1" dirty="0" smtClean="0">
                <a:solidFill>
                  <a:srgbClr val="00A4FF"/>
                </a:solidFill>
                <a:latin typeface="微软雅黑" panose="020B0503020204020204" pitchFamily="34" charset="-122"/>
                <a:ea typeface="微软雅黑" panose="020B0503020204020204" pitchFamily="34" charset="-122"/>
                <a:cs typeface="+mn-ea"/>
              </a:rPr>
              <a:t>区块链存证</a:t>
            </a:r>
            <a:endParaRPr lang="zh-CN" altLang="en-US" sz="2000" b="1" dirty="0">
              <a:solidFill>
                <a:srgbClr val="00A4FF"/>
              </a:solidFill>
              <a:latin typeface="微软雅黑" panose="020B0503020204020204" pitchFamily="34" charset="-122"/>
              <a:ea typeface="微软雅黑" panose="020B0503020204020204" pitchFamily="34" charset="-122"/>
              <a:cs typeface="+mn-ea"/>
            </a:endParaRPr>
          </a:p>
        </p:txBody>
      </p:sp>
      <p:sp>
        <p:nvSpPr>
          <p:cNvPr id="54" name="矩形 53"/>
          <p:cNvSpPr/>
          <p:nvPr/>
        </p:nvSpPr>
        <p:spPr>
          <a:xfrm>
            <a:off x="2612587" y="2217573"/>
            <a:ext cx="1980029" cy="307777"/>
          </a:xfrm>
          <a:prstGeom prst="rect">
            <a:avLst/>
          </a:prstGeom>
        </p:spPr>
        <p:txBody>
          <a:bodyPr wrap="none">
            <a:spAutoFit/>
          </a:bodyPr>
          <a:lstStyle/>
          <a:p>
            <a:r>
              <a:rPr lang="zh-CN" altLang="en-US" sz="1400" dirty="0" smtClean="0">
                <a:solidFill>
                  <a:srgbClr val="00A4FF"/>
                </a:solidFill>
                <a:latin typeface="微软雅黑" panose="020B0503020204020204" pitchFamily="34" charset="-122"/>
                <a:ea typeface="微软雅黑" panose="020B0503020204020204" pitchFamily="34" charset="-122"/>
                <a:cs typeface="+mn-ea"/>
              </a:rPr>
              <a:t>出具权威司法鉴定报告</a:t>
            </a:r>
            <a:endParaRPr lang="zh-CN" altLang="en-US" sz="1400" dirty="0">
              <a:solidFill>
                <a:srgbClr val="00A4FF"/>
              </a:solidFill>
              <a:latin typeface="微软雅黑" panose="020B0503020204020204" pitchFamily="34" charset="-122"/>
              <a:ea typeface="微软雅黑" panose="020B0503020204020204" pitchFamily="34" charset="-122"/>
              <a:cs typeface="+mn-ea"/>
            </a:endParaRPr>
          </a:p>
        </p:txBody>
      </p:sp>
      <p:sp>
        <p:nvSpPr>
          <p:cNvPr id="55" name="矩形 54"/>
          <p:cNvSpPr/>
          <p:nvPr/>
        </p:nvSpPr>
        <p:spPr>
          <a:xfrm>
            <a:off x="1805007" y="4077086"/>
            <a:ext cx="1980029" cy="307777"/>
          </a:xfrm>
          <a:prstGeom prst="rect">
            <a:avLst/>
          </a:prstGeom>
        </p:spPr>
        <p:txBody>
          <a:bodyPr wrap="none">
            <a:spAutoFit/>
          </a:bodyPr>
          <a:lstStyle/>
          <a:p>
            <a:pPr algn="r"/>
            <a:r>
              <a:rPr lang="zh-CN" altLang="en-US" sz="1400" dirty="0" smtClean="0">
                <a:solidFill>
                  <a:srgbClr val="00A4FF"/>
                </a:solidFill>
                <a:latin typeface="微软雅黑" panose="020B0503020204020204" pitchFamily="34" charset="-122"/>
                <a:ea typeface="微软雅黑" panose="020B0503020204020204" pitchFamily="34" charset="-122"/>
                <a:cs typeface="+mn-ea"/>
              </a:rPr>
              <a:t>实时签发实名数字证书</a:t>
            </a:r>
            <a:endParaRPr lang="zh-CN" altLang="en-US" sz="1400" dirty="0">
              <a:solidFill>
                <a:srgbClr val="00A4FF"/>
              </a:solidFill>
              <a:latin typeface="微软雅黑" panose="020B0503020204020204" pitchFamily="34" charset="-122"/>
              <a:ea typeface="微软雅黑" panose="020B0503020204020204" pitchFamily="34" charset="-122"/>
              <a:cs typeface="+mn-ea"/>
            </a:endParaRPr>
          </a:p>
        </p:txBody>
      </p:sp>
      <p:sp>
        <p:nvSpPr>
          <p:cNvPr id="56" name="矩形 55"/>
          <p:cNvSpPr/>
          <p:nvPr/>
        </p:nvSpPr>
        <p:spPr>
          <a:xfrm>
            <a:off x="2530774" y="5856157"/>
            <a:ext cx="2159566" cy="307777"/>
          </a:xfrm>
          <a:prstGeom prst="rect">
            <a:avLst/>
          </a:prstGeom>
        </p:spPr>
        <p:txBody>
          <a:bodyPr wrap="none">
            <a:spAutoFit/>
          </a:bodyPr>
          <a:lstStyle/>
          <a:p>
            <a:pPr algn="r"/>
            <a:r>
              <a:rPr lang="zh-CN" altLang="en-US" sz="1400" dirty="0" smtClean="0">
                <a:solidFill>
                  <a:srgbClr val="00A4FF"/>
                </a:solidFill>
                <a:latin typeface="微软雅黑" panose="020B0503020204020204" pitchFamily="34" charset="-122"/>
                <a:ea typeface="微软雅黑" panose="020B0503020204020204" pitchFamily="34" charset="-122"/>
                <a:cs typeface="+mn-ea"/>
              </a:rPr>
              <a:t>国家授时中心可靠时间戳</a:t>
            </a:r>
            <a:endParaRPr lang="zh-CN" altLang="en-US" sz="1400" dirty="0">
              <a:solidFill>
                <a:srgbClr val="00A4FF"/>
              </a:solidFill>
              <a:latin typeface="微软雅黑" panose="020B0503020204020204" pitchFamily="34" charset="-122"/>
              <a:ea typeface="微软雅黑" panose="020B0503020204020204" pitchFamily="34" charset="-122"/>
              <a:cs typeface="+mn-ea"/>
            </a:endParaRPr>
          </a:p>
        </p:txBody>
      </p:sp>
      <p:sp>
        <p:nvSpPr>
          <p:cNvPr id="57" name="矩形 56"/>
          <p:cNvSpPr/>
          <p:nvPr/>
        </p:nvSpPr>
        <p:spPr>
          <a:xfrm>
            <a:off x="7452173" y="5800258"/>
            <a:ext cx="2339102" cy="307777"/>
          </a:xfrm>
          <a:prstGeom prst="rect">
            <a:avLst/>
          </a:prstGeom>
        </p:spPr>
        <p:txBody>
          <a:bodyPr wrap="none">
            <a:spAutoFit/>
          </a:bodyPr>
          <a:lstStyle/>
          <a:p>
            <a:r>
              <a:rPr lang="zh-CN" altLang="en-US" sz="1400" dirty="0" smtClean="0">
                <a:solidFill>
                  <a:srgbClr val="00A4FF"/>
                </a:solidFill>
                <a:latin typeface="微软雅黑" panose="020B0503020204020204" pitchFamily="34" charset="-122"/>
                <a:ea typeface="微软雅黑" panose="020B0503020204020204" pitchFamily="34" charset="-122"/>
                <a:cs typeface="+mn-ea"/>
              </a:rPr>
              <a:t>腾讯区块链存证、鉴权服务</a:t>
            </a:r>
            <a:endParaRPr lang="zh-CN" altLang="en-US" sz="1400" dirty="0">
              <a:solidFill>
                <a:srgbClr val="00A4FF"/>
              </a:solidFill>
              <a:latin typeface="微软雅黑" panose="020B0503020204020204" pitchFamily="34" charset="-122"/>
              <a:ea typeface="微软雅黑" panose="020B0503020204020204" pitchFamily="34" charset="-122"/>
              <a:cs typeface="+mn-ea"/>
            </a:endParaRPr>
          </a:p>
        </p:txBody>
      </p:sp>
      <p:sp>
        <p:nvSpPr>
          <p:cNvPr id="58" name="矩形 57"/>
          <p:cNvSpPr/>
          <p:nvPr/>
        </p:nvSpPr>
        <p:spPr>
          <a:xfrm>
            <a:off x="8042016" y="3978163"/>
            <a:ext cx="2339102" cy="307777"/>
          </a:xfrm>
          <a:prstGeom prst="rect">
            <a:avLst/>
          </a:prstGeom>
        </p:spPr>
        <p:txBody>
          <a:bodyPr wrap="none">
            <a:spAutoFit/>
          </a:bodyPr>
          <a:lstStyle/>
          <a:p>
            <a:r>
              <a:rPr lang="zh-CN" altLang="en-US" sz="1400" dirty="0" smtClean="0">
                <a:solidFill>
                  <a:srgbClr val="00A4FF"/>
                </a:solidFill>
                <a:latin typeface="微软雅黑" panose="020B0503020204020204" pitchFamily="34" charset="-122"/>
                <a:ea typeface="微软雅黑" panose="020B0503020204020204" pitchFamily="34" charset="-122"/>
                <a:cs typeface="+mn-ea"/>
              </a:rPr>
              <a:t>对接仲裁机构提供网上仲裁</a:t>
            </a:r>
            <a:endParaRPr lang="zh-CN" altLang="en-US" sz="1400" dirty="0">
              <a:solidFill>
                <a:srgbClr val="00A4FF"/>
              </a:solidFill>
              <a:latin typeface="微软雅黑" panose="020B0503020204020204" pitchFamily="34" charset="-122"/>
              <a:ea typeface="微软雅黑" panose="020B0503020204020204" pitchFamily="34" charset="-122"/>
              <a:cs typeface="+mn-ea"/>
            </a:endParaRPr>
          </a:p>
        </p:txBody>
      </p:sp>
      <p:sp>
        <p:nvSpPr>
          <p:cNvPr id="59" name="矩形 58"/>
          <p:cNvSpPr/>
          <p:nvPr/>
        </p:nvSpPr>
        <p:spPr>
          <a:xfrm>
            <a:off x="7056268" y="2086388"/>
            <a:ext cx="1620957" cy="307777"/>
          </a:xfrm>
          <a:prstGeom prst="rect">
            <a:avLst/>
          </a:prstGeom>
        </p:spPr>
        <p:txBody>
          <a:bodyPr wrap="none">
            <a:spAutoFit/>
          </a:bodyPr>
          <a:lstStyle/>
          <a:p>
            <a:r>
              <a:rPr lang="zh-CN" altLang="en-US" sz="1400" dirty="0" smtClean="0">
                <a:solidFill>
                  <a:srgbClr val="00A4FF"/>
                </a:solidFill>
                <a:latin typeface="微软雅黑" panose="020B0503020204020204" pitchFamily="34" charset="-122"/>
                <a:ea typeface="微软雅黑" panose="020B0503020204020204" pitchFamily="34" charset="-122"/>
                <a:cs typeface="+mn-ea"/>
              </a:rPr>
              <a:t>对接权威公证机构</a:t>
            </a:r>
            <a:endParaRPr lang="zh-CN" altLang="en-US" sz="1400" dirty="0">
              <a:solidFill>
                <a:srgbClr val="00A4FF"/>
              </a:solidFill>
              <a:latin typeface="微软雅黑" panose="020B0503020204020204" pitchFamily="34" charset="-122"/>
              <a:ea typeface="微软雅黑" panose="020B0503020204020204" pitchFamily="34" charset="-122"/>
              <a:cs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全生命周期的服务和支持</a:t>
            </a:r>
            <a:endParaRPr lang="zh-CN" altLang="en-US" sz="2800" dirty="0">
              <a:solidFill>
                <a:srgbClr val="007CEA"/>
              </a:solidFill>
            </a:endParaRPr>
          </a:p>
        </p:txBody>
      </p:sp>
      <p:sp>
        <p:nvSpPr>
          <p:cNvPr id="12" name="TextBox 1"/>
          <p:cNvSpPr txBox="1"/>
          <p:nvPr/>
        </p:nvSpPr>
        <p:spPr>
          <a:xfrm>
            <a:off x="1266395" y="3939176"/>
            <a:ext cx="2411987" cy="1200329"/>
          </a:xfrm>
          <a:prstGeom prst="rect">
            <a:avLst/>
          </a:prstGeom>
          <a:noFill/>
        </p:spPr>
        <p:txBody>
          <a:bodyPr wrap="square" rtlCol="0">
            <a:spAutoFit/>
          </a:bodyPr>
          <a:lstStyle/>
          <a:p>
            <a:pPr marL="342900" indent="-342900" defTabSz="914400">
              <a:lnSpc>
                <a:spcPct val="150000"/>
              </a:lnSpc>
              <a:buFont typeface="+mj-ea"/>
              <a:buAutoNum type="circleNumDbPlain"/>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公安证照核验</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a:lnSpc>
                <a:spcPct val="150000"/>
              </a:lnSpc>
              <a:buFont typeface="+mj-ea"/>
              <a:buAutoNum type="circleNumDbPlain"/>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活体脸部识别</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a:lnSpc>
                <a:spcPct val="150000"/>
              </a:lnSpc>
              <a:buFont typeface="+mj-ea"/>
              <a:buAutoNum type="circleNumDbPlain"/>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企业微信账户认证</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 name="TextBox 1"/>
          <p:cNvSpPr txBox="1"/>
          <p:nvPr/>
        </p:nvSpPr>
        <p:spPr>
          <a:xfrm>
            <a:off x="7258400" y="3939175"/>
            <a:ext cx="1556836" cy="1200329"/>
          </a:xfrm>
          <a:prstGeom prst="rect">
            <a:avLst/>
          </a:prstGeom>
          <a:noFill/>
        </p:spPr>
        <p:txBody>
          <a:bodyPr wrap="none" rtlCol="0">
            <a:spAutoFit/>
          </a:bodyPr>
          <a:lstStyle/>
          <a:p>
            <a:pPr marL="342900" indent="-342900" defTabSz="914400">
              <a:lnSpc>
                <a:spcPct val="150000"/>
              </a:lnSpc>
              <a:buFont typeface="+mj-ea"/>
              <a:buAutoNum type="circleNumDbPlain"/>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区块链存证</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a:lnSpc>
                <a:spcPct val="150000"/>
              </a:lnSpc>
              <a:buFont typeface="+mj-ea"/>
              <a:buAutoNum type="circleNumDbPlain"/>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文件取证</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a:lnSpc>
                <a:spcPct val="150000"/>
              </a:lnSpc>
              <a:buFont typeface="+mj-ea"/>
              <a:buAutoNum type="circleNumDbPlain"/>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数据</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保全</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TextBox 1"/>
          <p:cNvSpPr txBox="1"/>
          <p:nvPr/>
        </p:nvSpPr>
        <p:spPr>
          <a:xfrm>
            <a:off x="10169794" y="3916851"/>
            <a:ext cx="1762021" cy="1569660"/>
          </a:xfrm>
          <a:prstGeom prst="rect">
            <a:avLst/>
          </a:prstGeom>
          <a:noFill/>
        </p:spPr>
        <p:txBody>
          <a:bodyPr wrap="none" rtlCol="0">
            <a:spAutoFit/>
          </a:bodyPr>
          <a:lstStyle/>
          <a:p>
            <a:pPr marL="342900" indent="-342900" defTabSz="914400">
              <a:lnSpc>
                <a:spcPct val="150000"/>
              </a:lnSpc>
              <a:buFont typeface="+mj-ea"/>
              <a:buAutoNum type="circleNumDbPlain"/>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公证服务</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a:lnSpc>
                <a:spcPct val="150000"/>
              </a:lnSpc>
              <a:buFont typeface="+mj-ea"/>
              <a:buAutoNum type="circleNumDbPlain"/>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司法鉴定</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a:lnSpc>
                <a:spcPct val="150000"/>
              </a:lnSpc>
              <a:buFont typeface="+mj-ea"/>
              <a:buAutoNum type="circleNumDbPlain"/>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保险</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服务</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a:lnSpc>
                <a:spcPct val="150000"/>
              </a:lnSpc>
              <a:buFont typeface="+mj-ea"/>
              <a:buAutoNum type="circleNumDbPlain"/>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法律顾问服务</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TextBox 1"/>
          <p:cNvSpPr txBox="1"/>
          <p:nvPr/>
        </p:nvSpPr>
        <p:spPr>
          <a:xfrm>
            <a:off x="4176868" y="3939175"/>
            <a:ext cx="1762021" cy="1938992"/>
          </a:xfrm>
          <a:prstGeom prst="rect">
            <a:avLst/>
          </a:prstGeom>
          <a:noFill/>
        </p:spPr>
        <p:txBody>
          <a:bodyPr wrap="none" rtlCol="0">
            <a:spAutoFit/>
          </a:bodyPr>
          <a:lstStyle/>
          <a:p>
            <a:pPr marL="342900" indent="-342900" defTabSz="914400">
              <a:lnSpc>
                <a:spcPct val="150000"/>
              </a:lnSpc>
              <a:buFont typeface="+mj-ea"/>
              <a:buAutoNum type="circleNumDbPlain"/>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签字签名服务</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a:lnSpc>
                <a:spcPct val="150000"/>
              </a:lnSpc>
              <a:buFont typeface="+mj-ea"/>
              <a:buAutoNum type="circleNumDbPlain"/>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签名查验服务</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a:lnSpc>
                <a:spcPct val="150000"/>
              </a:lnSpc>
              <a:buFont typeface="+mj-ea"/>
              <a:buAutoNum type="circleNumDbPlain"/>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手写签字采集</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a:lnSpc>
                <a:spcPct val="150000"/>
              </a:lnSpc>
              <a:buFont typeface="+mj-ea"/>
              <a:buAutoNum type="circleNumDbPlain"/>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时间戳服务</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a:lnSpc>
                <a:spcPct val="150000"/>
              </a:lnSpc>
              <a:buFont typeface="+mj-ea"/>
              <a:buAutoNum type="circleNumDbPlain"/>
            </a:pP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数字证书服务</a:t>
            </a:r>
            <a:endParaRPr lang="en-US" altLang="zh-CN" sz="16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TextBox 43"/>
          <p:cNvSpPr txBox="1"/>
          <p:nvPr/>
        </p:nvSpPr>
        <p:spPr>
          <a:xfrm>
            <a:off x="10032049" y="3250852"/>
            <a:ext cx="1723549" cy="400110"/>
          </a:xfrm>
          <a:prstGeom prst="rect">
            <a:avLst/>
          </a:prstGeom>
          <a:noFill/>
        </p:spPr>
        <p:txBody>
          <a:bodyPr wrap="none" rtlCol="0">
            <a:spAutoFit/>
          </a:bodyPr>
          <a:lstStyle/>
          <a:p>
            <a:pPr defTabSz="914400"/>
            <a:r>
              <a:rPr lang="zh-CN" altLang="en-US" sz="2000" b="1" dirty="0">
                <a:solidFill>
                  <a:srgbClr val="00A4FF"/>
                </a:solidFill>
                <a:latin typeface="微软雅黑" panose="020B0503020204020204" pitchFamily="34" charset="-122"/>
                <a:ea typeface="微软雅黑" panose="020B0503020204020204" pitchFamily="34" charset="-122"/>
              </a:rPr>
              <a:t>司法保障服务</a:t>
            </a:r>
            <a:endParaRPr lang="zh-CN" altLang="en-US" sz="2000" b="1" dirty="0">
              <a:solidFill>
                <a:srgbClr val="00A4FF"/>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1283211" y="3250852"/>
            <a:ext cx="1723549" cy="400110"/>
          </a:xfrm>
          <a:prstGeom prst="rect">
            <a:avLst/>
          </a:prstGeom>
          <a:noFill/>
        </p:spPr>
        <p:txBody>
          <a:bodyPr wrap="none" rtlCol="0">
            <a:spAutoFit/>
          </a:bodyPr>
          <a:lstStyle/>
          <a:p>
            <a:pPr defTabSz="914400"/>
            <a:r>
              <a:rPr lang="zh-CN" altLang="en-US" sz="2000" b="1" dirty="0" smtClean="0">
                <a:solidFill>
                  <a:srgbClr val="00A4FF"/>
                </a:solidFill>
                <a:latin typeface="微软雅黑" panose="020B0503020204020204" pitchFamily="34" charset="-122"/>
                <a:ea typeface="微软雅黑" panose="020B0503020204020204" pitchFamily="34" charset="-122"/>
              </a:rPr>
              <a:t>实名认证服务</a:t>
            </a:r>
            <a:endParaRPr lang="zh-CN" altLang="en-US" sz="2000" b="1" dirty="0">
              <a:solidFill>
                <a:srgbClr val="00A4FF"/>
              </a:solidFill>
              <a:latin typeface="微软雅黑" panose="020B0503020204020204" pitchFamily="34" charset="-122"/>
              <a:ea typeface="微软雅黑" panose="020B0503020204020204" pitchFamily="34" charset="-122"/>
            </a:endParaRPr>
          </a:p>
        </p:txBody>
      </p:sp>
      <p:sp>
        <p:nvSpPr>
          <p:cNvPr id="18" name="TextBox 30"/>
          <p:cNvSpPr txBox="1"/>
          <p:nvPr/>
        </p:nvSpPr>
        <p:spPr>
          <a:xfrm>
            <a:off x="4150899" y="3250852"/>
            <a:ext cx="1723549" cy="400110"/>
          </a:xfrm>
          <a:prstGeom prst="rect">
            <a:avLst/>
          </a:prstGeom>
          <a:noFill/>
        </p:spPr>
        <p:txBody>
          <a:bodyPr wrap="none" rtlCol="0">
            <a:spAutoFit/>
          </a:bodyPr>
          <a:lstStyle/>
          <a:p>
            <a:pPr defTabSz="914400"/>
            <a:r>
              <a:rPr lang="zh-CN" altLang="en-US" sz="2000" b="1" dirty="0">
                <a:solidFill>
                  <a:srgbClr val="00A4FF"/>
                </a:solidFill>
                <a:latin typeface="微软雅黑" panose="020B0503020204020204" pitchFamily="34" charset="-122"/>
                <a:ea typeface="微软雅黑" panose="020B0503020204020204" pitchFamily="34" charset="-122"/>
              </a:rPr>
              <a:t>电子签署服务</a:t>
            </a:r>
            <a:endParaRPr lang="zh-CN" altLang="en-US" sz="2000" b="1" dirty="0">
              <a:solidFill>
                <a:srgbClr val="00A4FF"/>
              </a:solidFill>
              <a:latin typeface="微软雅黑" panose="020B0503020204020204" pitchFamily="34" charset="-122"/>
              <a:ea typeface="微软雅黑" panose="020B0503020204020204" pitchFamily="34" charset="-122"/>
            </a:endParaRPr>
          </a:p>
        </p:txBody>
      </p:sp>
      <p:sp>
        <p:nvSpPr>
          <p:cNvPr id="19" name="TextBox 33"/>
          <p:cNvSpPr txBox="1"/>
          <p:nvPr/>
        </p:nvSpPr>
        <p:spPr>
          <a:xfrm>
            <a:off x="7098099" y="3250852"/>
            <a:ext cx="1723549" cy="400110"/>
          </a:xfrm>
          <a:prstGeom prst="rect">
            <a:avLst/>
          </a:prstGeom>
          <a:noFill/>
        </p:spPr>
        <p:txBody>
          <a:bodyPr wrap="none" rtlCol="0">
            <a:spAutoFit/>
          </a:bodyPr>
          <a:lstStyle/>
          <a:p>
            <a:pPr defTabSz="914400"/>
            <a:r>
              <a:rPr lang="zh-CN" altLang="en-US" sz="2000" b="1" dirty="0">
                <a:solidFill>
                  <a:srgbClr val="00A4FF"/>
                </a:solidFill>
                <a:latin typeface="微软雅黑" panose="020B0503020204020204" pitchFamily="34" charset="-122"/>
                <a:ea typeface="微软雅黑" panose="020B0503020204020204" pitchFamily="34" charset="-122"/>
              </a:rPr>
              <a:t>电子存证服务</a:t>
            </a:r>
            <a:endParaRPr lang="zh-CN" altLang="en-US" sz="2000" b="1" dirty="0">
              <a:solidFill>
                <a:srgbClr val="00A4FF"/>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1444486"/>
            <a:ext cx="12856571" cy="1540477"/>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标题 1"/>
          <p:cNvSpPr txBox="1">
            <a:spLocks noChangeArrowheads="1"/>
          </p:cNvSpPr>
          <p:nvPr/>
        </p:nvSpPr>
        <p:spPr bwMode="auto">
          <a:xfrm>
            <a:off x="583899" y="228389"/>
            <a:ext cx="11038338" cy="59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59485">
              <a:lnSpc>
                <a:spcPct val="90000"/>
              </a:lnSpc>
            </a:pPr>
            <a:r>
              <a:rPr lang="zh-CN" altLang="en-US" sz="2800" b="1" dirty="0" smtClean="0">
                <a:solidFill>
                  <a:srgbClr val="007CEA"/>
                </a:solidFill>
                <a:latin typeface="微软雅黑" panose="020B0503020204020204" pitchFamily="34" charset="-122"/>
                <a:ea typeface="微软雅黑" panose="020B0503020204020204" pitchFamily="34" charset="-122"/>
              </a:rPr>
              <a:t>服务案例</a:t>
            </a:r>
            <a:endParaRPr lang="zh-CN" altLang="en-US" sz="2800" b="1" dirty="0">
              <a:solidFill>
                <a:srgbClr val="007CEA"/>
              </a:solidFill>
              <a:latin typeface="微软雅黑" panose="020B0503020204020204" pitchFamily="34" charset="-122"/>
              <a:ea typeface="微软雅黑" panose="020B0503020204020204" pitchFamily="34" charset="-122"/>
            </a:endParaRPr>
          </a:p>
        </p:txBody>
      </p:sp>
      <p:sp>
        <p:nvSpPr>
          <p:cNvPr id="76" name="矩形 75"/>
          <p:cNvSpPr/>
          <p:nvPr/>
        </p:nvSpPr>
        <p:spPr>
          <a:xfrm>
            <a:off x="1310039" y="1052736"/>
            <a:ext cx="10106514" cy="1338828"/>
          </a:xfrm>
          <a:prstGeom prst="rect">
            <a:avLst/>
          </a:prstGeom>
        </p:spPr>
        <p:txBody>
          <a:bodyPr wrap="square">
            <a:spAutoFit/>
          </a:bodyPr>
          <a:lstStyle/>
          <a:p>
            <a:pPr>
              <a:lnSpc>
                <a:spcPct val="150000"/>
              </a:lnSpc>
            </a:pPr>
            <a:r>
              <a:rPr lang="zh-CN" altLang="zh-CN" sz="1800" dirty="0">
                <a:latin typeface="微软雅黑" panose="020B0503020204020204" pitchFamily="34" charset="-122"/>
                <a:ea typeface="微软雅黑" panose="020B0503020204020204" pitchFamily="34" charset="-122"/>
              </a:rPr>
              <a:t>我们已经成功实施过的医院项目</a:t>
            </a:r>
            <a:r>
              <a:rPr lang="zh-CN" altLang="zh-CN" sz="1800" dirty="0" smtClean="0">
                <a:latin typeface="微软雅黑" panose="020B0503020204020204" pitchFamily="34" charset="-122"/>
                <a:ea typeface="微软雅黑" panose="020B0503020204020204" pitchFamily="34" charset="-122"/>
              </a:rPr>
              <a:t>涵盖</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14</a:t>
            </a:r>
            <a:r>
              <a:rPr lang="zh-CN" altLang="zh-CN" sz="1800" dirty="0">
                <a:latin typeface="微软雅黑" panose="020B0503020204020204" pitchFamily="34" charset="-122"/>
                <a:ea typeface="微软雅黑" panose="020B0503020204020204" pitchFamily="34" charset="-122"/>
              </a:rPr>
              <a:t>个省：广东、广西、山东、四川、江西、江苏、陕西、贵州、河南、河北、浙江、湖北、安徽、</a:t>
            </a:r>
            <a:r>
              <a:rPr lang="zh-CN" altLang="zh-CN" sz="1800" dirty="0" smtClean="0">
                <a:latin typeface="微软雅黑" panose="020B0503020204020204" pitchFamily="34" charset="-122"/>
                <a:ea typeface="微软雅黑" panose="020B0503020204020204" pitchFamily="34" charset="-122"/>
              </a:rPr>
              <a:t>福建，</a:t>
            </a:r>
            <a:r>
              <a:rPr lang="en-US" altLang="zh-CN" sz="1800" dirty="0" smtClean="0">
                <a:latin typeface="微软雅黑" panose="020B0503020204020204" pitchFamily="34" charset="-122"/>
                <a:ea typeface="微软雅黑" panose="020B0503020204020204" pitchFamily="34" charset="-122"/>
              </a:rPr>
              <a:t>4</a:t>
            </a:r>
            <a:r>
              <a:rPr lang="zh-CN" altLang="zh-CN" sz="1800" dirty="0">
                <a:latin typeface="微软雅黑" panose="020B0503020204020204" pitchFamily="34" charset="-122"/>
                <a:ea typeface="微软雅黑" panose="020B0503020204020204" pitchFamily="34" charset="-122"/>
              </a:rPr>
              <a:t>个市</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自治区：天津、上海、新疆、内蒙古，超过</a:t>
            </a:r>
            <a:r>
              <a:rPr lang="en-US" altLang="zh-CN" sz="1800" dirty="0">
                <a:latin typeface="微软雅黑" panose="020B0503020204020204" pitchFamily="34" charset="-122"/>
                <a:ea typeface="微软雅黑" panose="020B0503020204020204" pitchFamily="34" charset="-122"/>
              </a:rPr>
              <a:t>60</a:t>
            </a:r>
            <a:r>
              <a:rPr lang="zh-CN" altLang="zh-CN" sz="1800" dirty="0">
                <a:latin typeface="微软雅黑" panose="020B0503020204020204" pitchFamily="34" charset="-122"/>
                <a:ea typeface="微软雅黑" panose="020B0503020204020204" pitchFamily="34" charset="-122"/>
              </a:rPr>
              <a:t>家医院。</a:t>
            </a:r>
            <a:endParaRPr lang="zh-CN" altLang="en-US" sz="1800" dirty="0">
              <a:latin typeface="微软雅黑" panose="020B0503020204020204" pitchFamily="34" charset="-122"/>
              <a:ea typeface="微软雅黑" panose="020B0503020204020204" pitchFamily="34" charset="-122"/>
            </a:endParaRPr>
          </a:p>
        </p:txBody>
      </p:sp>
      <p:pic>
        <p:nvPicPr>
          <p:cNvPr id="77" name="图片 76"/>
          <p:cNvPicPr/>
          <p:nvPr/>
        </p:nvPicPr>
        <p:blipFill>
          <a:blip r:embed="rId1"/>
          <a:stretch>
            <a:fillRect/>
          </a:stretch>
        </p:blipFill>
        <p:spPr>
          <a:xfrm>
            <a:off x="2399250" y="2492896"/>
            <a:ext cx="3708557" cy="1754288"/>
          </a:xfrm>
          <a:prstGeom prst="rect">
            <a:avLst/>
          </a:prstGeom>
        </p:spPr>
      </p:pic>
      <p:pic>
        <p:nvPicPr>
          <p:cNvPr id="78" name="图片 77"/>
          <p:cNvPicPr/>
          <p:nvPr/>
        </p:nvPicPr>
        <p:blipFill>
          <a:blip r:embed="rId2"/>
          <a:stretch>
            <a:fillRect/>
          </a:stretch>
        </p:blipFill>
        <p:spPr>
          <a:xfrm>
            <a:off x="6421646" y="2494245"/>
            <a:ext cx="3587448" cy="1075571"/>
          </a:xfrm>
          <a:prstGeom prst="rect">
            <a:avLst/>
          </a:prstGeom>
        </p:spPr>
      </p:pic>
      <p:pic>
        <p:nvPicPr>
          <p:cNvPr id="80" name="图片 79"/>
          <p:cNvPicPr/>
          <p:nvPr/>
        </p:nvPicPr>
        <p:blipFill>
          <a:blip r:embed="rId3"/>
          <a:stretch>
            <a:fillRect/>
          </a:stretch>
        </p:blipFill>
        <p:spPr>
          <a:xfrm>
            <a:off x="6362207" y="3833073"/>
            <a:ext cx="3646887" cy="409478"/>
          </a:xfrm>
          <a:prstGeom prst="rect">
            <a:avLst/>
          </a:prstGeom>
        </p:spPr>
      </p:pic>
      <p:pic>
        <p:nvPicPr>
          <p:cNvPr id="81" name="图片 80"/>
          <p:cNvPicPr/>
          <p:nvPr/>
        </p:nvPicPr>
        <p:blipFill>
          <a:blip r:embed="rId4"/>
          <a:stretch>
            <a:fillRect/>
          </a:stretch>
        </p:blipFill>
        <p:spPr>
          <a:xfrm>
            <a:off x="2399250" y="4581128"/>
            <a:ext cx="3708557" cy="2278483"/>
          </a:xfrm>
          <a:prstGeom prst="rect">
            <a:avLst/>
          </a:prstGeom>
        </p:spPr>
      </p:pic>
      <p:pic>
        <p:nvPicPr>
          <p:cNvPr id="82" name="图片 81"/>
          <p:cNvPicPr/>
          <p:nvPr/>
        </p:nvPicPr>
        <p:blipFill>
          <a:blip r:embed="rId5"/>
          <a:stretch>
            <a:fillRect/>
          </a:stretch>
        </p:blipFill>
        <p:spPr>
          <a:xfrm>
            <a:off x="6421647" y="4581128"/>
            <a:ext cx="3587448" cy="2370147"/>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6"/>
          <p:cNvSpPr/>
          <p:nvPr/>
        </p:nvSpPr>
        <p:spPr bwMode="auto">
          <a:xfrm>
            <a:off x="4558289" y="1718221"/>
            <a:ext cx="1319838" cy="1526479"/>
          </a:xfrm>
          <a:custGeom>
            <a:avLst/>
            <a:gdLst>
              <a:gd name="T0" fmla="*/ 2147483646 w 792"/>
              <a:gd name="T1" fmla="*/ 2147483646 h 916"/>
              <a:gd name="T2" fmla="*/ 2147483646 w 792"/>
              <a:gd name="T3" fmla="*/ 2147483646 h 916"/>
              <a:gd name="T4" fmla="*/ 2147483646 w 792"/>
              <a:gd name="T5" fmla="*/ 2147483646 h 916"/>
              <a:gd name="T6" fmla="*/ 0 w 792"/>
              <a:gd name="T7" fmla="*/ 2147483646 h 916"/>
              <a:gd name="T8" fmla="*/ 0 w 792"/>
              <a:gd name="T9" fmla="*/ 2147483646 h 916"/>
              <a:gd name="T10" fmla="*/ 2147483646 w 792"/>
              <a:gd name="T11" fmla="*/ 0 h 916"/>
              <a:gd name="T12" fmla="*/ 2147483646 w 792"/>
              <a:gd name="T13" fmla="*/ 2147483646 h 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2" h="916">
                <a:moveTo>
                  <a:pt x="792" y="230"/>
                </a:moveTo>
                <a:lnTo>
                  <a:pt x="792" y="688"/>
                </a:lnTo>
                <a:lnTo>
                  <a:pt x="396" y="916"/>
                </a:lnTo>
                <a:lnTo>
                  <a:pt x="0" y="688"/>
                </a:lnTo>
                <a:lnTo>
                  <a:pt x="0" y="230"/>
                </a:lnTo>
                <a:lnTo>
                  <a:pt x="396" y="0"/>
                </a:lnTo>
                <a:lnTo>
                  <a:pt x="792" y="23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sp>
        <p:nvSpPr>
          <p:cNvPr id="4" name="Oval 77"/>
          <p:cNvSpPr>
            <a:spLocks noChangeArrowheads="1"/>
          </p:cNvSpPr>
          <p:nvPr/>
        </p:nvSpPr>
        <p:spPr bwMode="auto">
          <a:xfrm>
            <a:off x="4914912" y="2061513"/>
            <a:ext cx="606592" cy="76657"/>
          </a:xfrm>
          <a:prstGeom prst="ellipse">
            <a:avLst/>
          </a:prstGeom>
          <a:solidFill>
            <a:schemeClr val="tx1">
              <a:alpha val="10196"/>
            </a:scheme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5" name="Freeform 111"/>
          <p:cNvSpPr/>
          <p:nvPr/>
        </p:nvSpPr>
        <p:spPr bwMode="auto">
          <a:xfrm>
            <a:off x="4558289" y="2101508"/>
            <a:ext cx="659919" cy="1143193"/>
          </a:xfrm>
          <a:custGeom>
            <a:avLst/>
            <a:gdLst>
              <a:gd name="T0" fmla="*/ 2147483646 w 396"/>
              <a:gd name="T1" fmla="*/ 2147483646 h 686"/>
              <a:gd name="T2" fmla="*/ 2147483646 w 396"/>
              <a:gd name="T3" fmla="*/ 2147483646 h 686"/>
              <a:gd name="T4" fmla="*/ 0 w 396"/>
              <a:gd name="T5" fmla="*/ 2147483646 h 686"/>
              <a:gd name="T6" fmla="*/ 0 w 396"/>
              <a:gd name="T7" fmla="*/ 0 h 686"/>
              <a:gd name="T8" fmla="*/ 2147483646 w 396"/>
              <a:gd name="T9" fmla="*/ 2147483646 h 6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6" h="686">
                <a:moveTo>
                  <a:pt x="396" y="228"/>
                </a:moveTo>
                <a:lnTo>
                  <a:pt x="396" y="686"/>
                </a:lnTo>
                <a:lnTo>
                  <a:pt x="0" y="458"/>
                </a:lnTo>
                <a:lnTo>
                  <a:pt x="0" y="0"/>
                </a:lnTo>
                <a:lnTo>
                  <a:pt x="396" y="228"/>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sp>
        <p:nvSpPr>
          <p:cNvPr id="6" name="Freeform 112"/>
          <p:cNvSpPr/>
          <p:nvPr/>
        </p:nvSpPr>
        <p:spPr bwMode="auto">
          <a:xfrm>
            <a:off x="5218208" y="2101508"/>
            <a:ext cx="659919" cy="1143193"/>
          </a:xfrm>
          <a:custGeom>
            <a:avLst/>
            <a:gdLst>
              <a:gd name="T0" fmla="*/ 0 w 396"/>
              <a:gd name="T1" fmla="*/ 2147483646 h 686"/>
              <a:gd name="T2" fmla="*/ 0 w 396"/>
              <a:gd name="T3" fmla="*/ 2147483646 h 686"/>
              <a:gd name="T4" fmla="*/ 2147483646 w 396"/>
              <a:gd name="T5" fmla="*/ 2147483646 h 686"/>
              <a:gd name="T6" fmla="*/ 2147483646 w 396"/>
              <a:gd name="T7" fmla="*/ 0 h 686"/>
              <a:gd name="T8" fmla="*/ 0 w 396"/>
              <a:gd name="T9" fmla="*/ 2147483646 h 6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6" h="686">
                <a:moveTo>
                  <a:pt x="0" y="228"/>
                </a:moveTo>
                <a:lnTo>
                  <a:pt x="0" y="686"/>
                </a:lnTo>
                <a:lnTo>
                  <a:pt x="396" y="458"/>
                </a:lnTo>
                <a:lnTo>
                  <a:pt x="396" y="0"/>
                </a:lnTo>
                <a:lnTo>
                  <a:pt x="0" y="228"/>
                </a:lnTo>
                <a:close/>
              </a:path>
            </a:pathLst>
          </a:custGeom>
          <a:solidFill>
            <a:schemeClr val="tx1">
              <a:alpha val="30196"/>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sp>
        <p:nvSpPr>
          <p:cNvPr id="7" name="Oval 83"/>
          <p:cNvSpPr>
            <a:spLocks noChangeArrowheads="1"/>
          </p:cNvSpPr>
          <p:nvPr/>
        </p:nvSpPr>
        <p:spPr bwMode="auto">
          <a:xfrm>
            <a:off x="4914912" y="1421592"/>
            <a:ext cx="606592" cy="603259"/>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8" name="Freeform 84"/>
          <p:cNvSpPr>
            <a:spLocks noEditPoints="1"/>
          </p:cNvSpPr>
          <p:nvPr/>
        </p:nvSpPr>
        <p:spPr bwMode="auto">
          <a:xfrm>
            <a:off x="4901581" y="1408260"/>
            <a:ext cx="633255" cy="629922"/>
          </a:xfrm>
          <a:custGeom>
            <a:avLst/>
            <a:gdLst>
              <a:gd name="T0" fmla="*/ 2147483646 w 190"/>
              <a:gd name="T1" fmla="*/ 2147483646 h 189"/>
              <a:gd name="T2" fmla="*/ 0 w 190"/>
              <a:gd name="T3" fmla="*/ 2147483646 h 189"/>
              <a:gd name="T4" fmla="*/ 2147483646 w 190"/>
              <a:gd name="T5" fmla="*/ 0 h 189"/>
              <a:gd name="T6" fmla="*/ 2147483646 w 190"/>
              <a:gd name="T7" fmla="*/ 2147483646 h 189"/>
              <a:gd name="T8" fmla="*/ 2147483646 w 190"/>
              <a:gd name="T9" fmla="*/ 2147483646 h 189"/>
              <a:gd name="T10" fmla="*/ 2147483646 w 190"/>
              <a:gd name="T11" fmla="*/ 2147483646 h 189"/>
              <a:gd name="T12" fmla="*/ 2147483646 w 190"/>
              <a:gd name="T13" fmla="*/ 2147483646 h 189"/>
              <a:gd name="T14" fmla="*/ 2147483646 w 190"/>
              <a:gd name="T15" fmla="*/ 2147483646 h 189"/>
              <a:gd name="T16" fmla="*/ 2147483646 w 190"/>
              <a:gd name="T17" fmla="*/ 2147483646 h 189"/>
              <a:gd name="T18" fmla="*/ 2147483646 w 190"/>
              <a:gd name="T19" fmla="*/ 2147483646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89">
                <a:moveTo>
                  <a:pt x="95" y="189"/>
                </a:moveTo>
                <a:cubicBezTo>
                  <a:pt x="43" y="189"/>
                  <a:pt x="0" y="147"/>
                  <a:pt x="0" y="94"/>
                </a:cubicBezTo>
                <a:cubicBezTo>
                  <a:pt x="0" y="42"/>
                  <a:pt x="43" y="0"/>
                  <a:pt x="95" y="0"/>
                </a:cubicBezTo>
                <a:cubicBezTo>
                  <a:pt x="147" y="0"/>
                  <a:pt x="190" y="42"/>
                  <a:pt x="190" y="94"/>
                </a:cubicBezTo>
                <a:cubicBezTo>
                  <a:pt x="190" y="147"/>
                  <a:pt x="147" y="189"/>
                  <a:pt x="95" y="189"/>
                </a:cubicBezTo>
                <a:close/>
                <a:moveTo>
                  <a:pt x="95" y="8"/>
                </a:moveTo>
                <a:cubicBezTo>
                  <a:pt x="47" y="8"/>
                  <a:pt x="8" y="47"/>
                  <a:pt x="8" y="94"/>
                </a:cubicBezTo>
                <a:cubicBezTo>
                  <a:pt x="8" y="142"/>
                  <a:pt x="47" y="181"/>
                  <a:pt x="95" y="181"/>
                </a:cubicBezTo>
                <a:cubicBezTo>
                  <a:pt x="143" y="181"/>
                  <a:pt x="182" y="142"/>
                  <a:pt x="182" y="94"/>
                </a:cubicBezTo>
                <a:cubicBezTo>
                  <a:pt x="182" y="47"/>
                  <a:pt x="143" y="8"/>
                  <a:pt x="95" y="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grpSp>
        <p:nvGrpSpPr>
          <p:cNvPr id="9" name="Group 36"/>
          <p:cNvGrpSpPr/>
          <p:nvPr/>
        </p:nvGrpSpPr>
        <p:grpSpPr bwMode="auto">
          <a:xfrm>
            <a:off x="3895038" y="2558118"/>
            <a:ext cx="1323171" cy="1839774"/>
            <a:chOff x="3311526" y="3057525"/>
            <a:chExt cx="1260475" cy="1752600"/>
          </a:xfrm>
        </p:grpSpPr>
        <p:sp>
          <p:nvSpPr>
            <p:cNvPr id="10" name="Freeform 71"/>
            <p:cNvSpPr/>
            <p:nvPr/>
          </p:nvSpPr>
          <p:spPr bwMode="auto">
            <a:xfrm>
              <a:off x="3311526" y="3355975"/>
              <a:ext cx="1260475" cy="1454150"/>
            </a:xfrm>
            <a:custGeom>
              <a:avLst/>
              <a:gdLst>
                <a:gd name="T0" fmla="*/ 2147483646 w 794"/>
                <a:gd name="T1" fmla="*/ 2147483646 h 916"/>
                <a:gd name="T2" fmla="*/ 2147483646 w 794"/>
                <a:gd name="T3" fmla="*/ 2147483646 h 916"/>
                <a:gd name="T4" fmla="*/ 2147483646 w 794"/>
                <a:gd name="T5" fmla="*/ 2147483646 h 916"/>
                <a:gd name="T6" fmla="*/ 0 w 794"/>
                <a:gd name="T7" fmla="*/ 2147483646 h 916"/>
                <a:gd name="T8" fmla="*/ 0 w 794"/>
                <a:gd name="T9" fmla="*/ 2147483646 h 916"/>
                <a:gd name="T10" fmla="*/ 2147483646 w 794"/>
                <a:gd name="T11" fmla="*/ 0 h 916"/>
                <a:gd name="T12" fmla="*/ 2147483646 w 794"/>
                <a:gd name="T13" fmla="*/ 2147483646 h 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4" h="916">
                  <a:moveTo>
                    <a:pt x="794" y="228"/>
                  </a:moveTo>
                  <a:lnTo>
                    <a:pt x="794" y="688"/>
                  </a:lnTo>
                  <a:lnTo>
                    <a:pt x="398" y="916"/>
                  </a:lnTo>
                  <a:lnTo>
                    <a:pt x="0" y="688"/>
                  </a:lnTo>
                  <a:lnTo>
                    <a:pt x="0" y="228"/>
                  </a:lnTo>
                  <a:lnTo>
                    <a:pt x="398" y="0"/>
                  </a:lnTo>
                  <a:lnTo>
                    <a:pt x="794" y="22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sp>
          <p:nvSpPr>
            <p:cNvPr id="11" name="Oval 78"/>
            <p:cNvSpPr>
              <a:spLocks noChangeArrowheads="1"/>
            </p:cNvSpPr>
            <p:nvPr/>
          </p:nvSpPr>
          <p:spPr bwMode="auto">
            <a:xfrm>
              <a:off x="3654426" y="3683000"/>
              <a:ext cx="574675" cy="73025"/>
            </a:xfrm>
            <a:prstGeom prst="ellipse">
              <a:avLst/>
            </a:prstGeom>
            <a:solidFill>
              <a:schemeClr val="tx1">
                <a:alpha val="10196"/>
              </a:scheme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12" name="Freeform 101"/>
            <p:cNvSpPr/>
            <p:nvPr/>
          </p:nvSpPr>
          <p:spPr bwMode="auto">
            <a:xfrm>
              <a:off x="3311526" y="3717925"/>
              <a:ext cx="631825" cy="1092200"/>
            </a:xfrm>
            <a:custGeom>
              <a:avLst/>
              <a:gdLst>
                <a:gd name="T0" fmla="*/ 2147483646 w 398"/>
                <a:gd name="T1" fmla="*/ 2147483646 h 688"/>
                <a:gd name="T2" fmla="*/ 2147483646 w 398"/>
                <a:gd name="T3" fmla="*/ 2147483646 h 688"/>
                <a:gd name="T4" fmla="*/ 0 w 398"/>
                <a:gd name="T5" fmla="*/ 2147483646 h 688"/>
                <a:gd name="T6" fmla="*/ 0 w 398"/>
                <a:gd name="T7" fmla="*/ 0 h 688"/>
                <a:gd name="T8" fmla="*/ 2147483646 w 398"/>
                <a:gd name="T9" fmla="*/ 2147483646 h 6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688">
                  <a:moveTo>
                    <a:pt x="398" y="230"/>
                  </a:moveTo>
                  <a:lnTo>
                    <a:pt x="398" y="688"/>
                  </a:lnTo>
                  <a:lnTo>
                    <a:pt x="0" y="460"/>
                  </a:lnTo>
                  <a:lnTo>
                    <a:pt x="0" y="0"/>
                  </a:lnTo>
                  <a:lnTo>
                    <a:pt x="398" y="23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sp>
          <p:nvSpPr>
            <p:cNvPr id="13" name="Freeform 102"/>
            <p:cNvSpPr/>
            <p:nvPr/>
          </p:nvSpPr>
          <p:spPr bwMode="auto">
            <a:xfrm>
              <a:off x="3943351" y="3717925"/>
              <a:ext cx="628650" cy="1092200"/>
            </a:xfrm>
            <a:custGeom>
              <a:avLst/>
              <a:gdLst>
                <a:gd name="T0" fmla="*/ 0 w 396"/>
                <a:gd name="T1" fmla="*/ 2147483646 h 688"/>
                <a:gd name="T2" fmla="*/ 0 w 396"/>
                <a:gd name="T3" fmla="*/ 2147483646 h 688"/>
                <a:gd name="T4" fmla="*/ 2147483646 w 396"/>
                <a:gd name="T5" fmla="*/ 2147483646 h 688"/>
                <a:gd name="T6" fmla="*/ 2147483646 w 396"/>
                <a:gd name="T7" fmla="*/ 0 h 688"/>
                <a:gd name="T8" fmla="*/ 0 w 396"/>
                <a:gd name="T9" fmla="*/ 2147483646 h 6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6" h="688">
                  <a:moveTo>
                    <a:pt x="0" y="230"/>
                  </a:moveTo>
                  <a:lnTo>
                    <a:pt x="0" y="688"/>
                  </a:lnTo>
                  <a:lnTo>
                    <a:pt x="396" y="460"/>
                  </a:lnTo>
                  <a:lnTo>
                    <a:pt x="396" y="0"/>
                  </a:lnTo>
                  <a:lnTo>
                    <a:pt x="0" y="230"/>
                  </a:lnTo>
                  <a:close/>
                </a:path>
              </a:pathLst>
            </a:custGeom>
            <a:solidFill>
              <a:schemeClr val="tx1">
                <a:alpha val="30196"/>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grpSp>
          <p:nvGrpSpPr>
            <p:cNvPr id="14" name="Group 41"/>
            <p:cNvGrpSpPr/>
            <p:nvPr/>
          </p:nvGrpSpPr>
          <p:grpSpPr bwMode="auto">
            <a:xfrm>
              <a:off x="3641726" y="3057525"/>
              <a:ext cx="600075" cy="603250"/>
              <a:chOff x="3641726" y="3057525"/>
              <a:chExt cx="600075" cy="603250"/>
            </a:xfrm>
          </p:grpSpPr>
          <p:sp>
            <p:nvSpPr>
              <p:cNvPr id="15" name="Oval 85"/>
              <p:cNvSpPr>
                <a:spLocks noChangeArrowheads="1"/>
              </p:cNvSpPr>
              <p:nvPr/>
            </p:nvSpPr>
            <p:spPr bwMode="auto">
              <a:xfrm>
                <a:off x="3654426" y="3070225"/>
                <a:ext cx="574675" cy="577850"/>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16" name="Freeform 86"/>
              <p:cNvSpPr>
                <a:spLocks noEditPoints="1"/>
              </p:cNvSpPr>
              <p:nvPr/>
            </p:nvSpPr>
            <p:spPr bwMode="auto">
              <a:xfrm>
                <a:off x="3641726" y="3057525"/>
                <a:ext cx="600075" cy="603250"/>
              </a:xfrm>
              <a:custGeom>
                <a:avLst/>
                <a:gdLst>
                  <a:gd name="T0" fmla="*/ 2147483646 w 189"/>
                  <a:gd name="T1" fmla="*/ 2147483646 h 190"/>
                  <a:gd name="T2" fmla="*/ 0 w 189"/>
                  <a:gd name="T3" fmla="*/ 2147483646 h 190"/>
                  <a:gd name="T4" fmla="*/ 2147483646 w 189"/>
                  <a:gd name="T5" fmla="*/ 0 h 190"/>
                  <a:gd name="T6" fmla="*/ 2147483646 w 189"/>
                  <a:gd name="T7" fmla="*/ 2147483646 h 190"/>
                  <a:gd name="T8" fmla="*/ 2147483646 w 189"/>
                  <a:gd name="T9" fmla="*/ 2147483646 h 190"/>
                  <a:gd name="T10" fmla="*/ 2147483646 w 189"/>
                  <a:gd name="T11" fmla="*/ 2147483646 h 190"/>
                  <a:gd name="T12" fmla="*/ 2147483646 w 189"/>
                  <a:gd name="T13" fmla="*/ 2147483646 h 190"/>
                  <a:gd name="T14" fmla="*/ 2147483646 w 189"/>
                  <a:gd name="T15" fmla="*/ 2147483646 h 190"/>
                  <a:gd name="T16" fmla="*/ 2147483646 w 189"/>
                  <a:gd name="T17" fmla="*/ 2147483646 h 190"/>
                  <a:gd name="T18" fmla="*/ 2147483646 w 189"/>
                  <a:gd name="T19" fmla="*/ 2147483646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90">
                    <a:moveTo>
                      <a:pt x="95" y="190"/>
                    </a:moveTo>
                    <a:cubicBezTo>
                      <a:pt x="42" y="190"/>
                      <a:pt x="0" y="147"/>
                      <a:pt x="0" y="95"/>
                    </a:cubicBezTo>
                    <a:cubicBezTo>
                      <a:pt x="0" y="43"/>
                      <a:pt x="42" y="0"/>
                      <a:pt x="95" y="0"/>
                    </a:cubicBezTo>
                    <a:cubicBezTo>
                      <a:pt x="147" y="0"/>
                      <a:pt x="189" y="43"/>
                      <a:pt x="189" y="95"/>
                    </a:cubicBezTo>
                    <a:cubicBezTo>
                      <a:pt x="189" y="147"/>
                      <a:pt x="147" y="190"/>
                      <a:pt x="95" y="190"/>
                    </a:cubicBezTo>
                    <a:close/>
                    <a:moveTo>
                      <a:pt x="95" y="8"/>
                    </a:moveTo>
                    <a:cubicBezTo>
                      <a:pt x="47" y="8"/>
                      <a:pt x="8" y="47"/>
                      <a:pt x="8" y="95"/>
                    </a:cubicBezTo>
                    <a:cubicBezTo>
                      <a:pt x="8" y="143"/>
                      <a:pt x="47" y="182"/>
                      <a:pt x="95" y="182"/>
                    </a:cubicBezTo>
                    <a:cubicBezTo>
                      <a:pt x="142" y="182"/>
                      <a:pt x="181" y="143"/>
                      <a:pt x="181" y="95"/>
                    </a:cubicBezTo>
                    <a:cubicBezTo>
                      <a:pt x="181" y="47"/>
                      <a:pt x="142" y="8"/>
                      <a:pt x="95" y="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grpSp>
      </p:grpSp>
      <p:sp>
        <p:nvSpPr>
          <p:cNvPr id="17" name="Freeform 72"/>
          <p:cNvSpPr/>
          <p:nvPr/>
        </p:nvSpPr>
        <p:spPr bwMode="auto">
          <a:xfrm>
            <a:off x="5191545" y="2871413"/>
            <a:ext cx="1323171" cy="1526479"/>
          </a:xfrm>
          <a:custGeom>
            <a:avLst/>
            <a:gdLst>
              <a:gd name="T0" fmla="*/ 794 w 794"/>
              <a:gd name="T1" fmla="*/ 228 h 916"/>
              <a:gd name="T2" fmla="*/ 794 w 794"/>
              <a:gd name="T3" fmla="*/ 688 h 916"/>
              <a:gd name="T4" fmla="*/ 396 w 794"/>
              <a:gd name="T5" fmla="*/ 916 h 916"/>
              <a:gd name="T6" fmla="*/ 0 w 794"/>
              <a:gd name="T7" fmla="*/ 688 h 916"/>
              <a:gd name="T8" fmla="*/ 0 w 794"/>
              <a:gd name="T9" fmla="*/ 228 h 916"/>
              <a:gd name="T10" fmla="*/ 396 w 794"/>
              <a:gd name="T11" fmla="*/ 0 h 916"/>
              <a:gd name="T12" fmla="*/ 794 w 794"/>
              <a:gd name="T13" fmla="*/ 228 h 916"/>
            </a:gdLst>
            <a:ahLst/>
            <a:cxnLst>
              <a:cxn ang="0">
                <a:pos x="T0" y="T1"/>
              </a:cxn>
              <a:cxn ang="0">
                <a:pos x="T2" y="T3"/>
              </a:cxn>
              <a:cxn ang="0">
                <a:pos x="T4" y="T5"/>
              </a:cxn>
              <a:cxn ang="0">
                <a:pos x="T6" y="T7"/>
              </a:cxn>
              <a:cxn ang="0">
                <a:pos x="T8" y="T9"/>
              </a:cxn>
              <a:cxn ang="0">
                <a:pos x="T10" y="T11"/>
              </a:cxn>
              <a:cxn ang="0">
                <a:pos x="T12" y="T13"/>
              </a:cxn>
            </a:cxnLst>
            <a:rect l="0" t="0" r="r" b="b"/>
            <a:pathLst>
              <a:path w="794" h="916">
                <a:moveTo>
                  <a:pt x="794" y="228"/>
                </a:moveTo>
                <a:lnTo>
                  <a:pt x="794" y="688"/>
                </a:lnTo>
                <a:lnTo>
                  <a:pt x="396" y="916"/>
                </a:lnTo>
                <a:lnTo>
                  <a:pt x="0" y="688"/>
                </a:lnTo>
                <a:lnTo>
                  <a:pt x="0" y="228"/>
                </a:lnTo>
                <a:lnTo>
                  <a:pt x="396" y="0"/>
                </a:lnTo>
                <a:lnTo>
                  <a:pt x="794" y="228"/>
                </a:lnTo>
                <a:close/>
              </a:path>
            </a:pathLst>
          </a:custGeom>
          <a:solidFill>
            <a:schemeClr val="accent4"/>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sp>
        <p:nvSpPr>
          <p:cNvPr id="18" name="Oval 79"/>
          <p:cNvSpPr>
            <a:spLocks noChangeArrowheads="1"/>
          </p:cNvSpPr>
          <p:nvPr/>
        </p:nvSpPr>
        <p:spPr bwMode="auto">
          <a:xfrm>
            <a:off x="5578164" y="3214705"/>
            <a:ext cx="603259" cy="76657"/>
          </a:xfrm>
          <a:prstGeom prst="ellipse">
            <a:avLst/>
          </a:prstGeom>
          <a:solidFill>
            <a:schemeClr val="tx1">
              <a:alpha val="10196"/>
            </a:scheme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19" name="Freeform 103"/>
          <p:cNvSpPr/>
          <p:nvPr/>
        </p:nvSpPr>
        <p:spPr bwMode="auto">
          <a:xfrm>
            <a:off x="5218208" y="3251366"/>
            <a:ext cx="659919" cy="1146526"/>
          </a:xfrm>
          <a:custGeom>
            <a:avLst/>
            <a:gdLst>
              <a:gd name="T0" fmla="*/ 2147483646 w 396"/>
              <a:gd name="T1" fmla="*/ 2147483646 h 688"/>
              <a:gd name="T2" fmla="*/ 2147483646 w 396"/>
              <a:gd name="T3" fmla="*/ 2147483646 h 688"/>
              <a:gd name="T4" fmla="*/ 0 w 396"/>
              <a:gd name="T5" fmla="*/ 2147483646 h 688"/>
              <a:gd name="T6" fmla="*/ 0 w 396"/>
              <a:gd name="T7" fmla="*/ 0 h 688"/>
              <a:gd name="T8" fmla="*/ 2147483646 w 396"/>
              <a:gd name="T9" fmla="*/ 2147483646 h 6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6" h="688">
                <a:moveTo>
                  <a:pt x="396" y="230"/>
                </a:moveTo>
                <a:lnTo>
                  <a:pt x="396" y="688"/>
                </a:lnTo>
                <a:lnTo>
                  <a:pt x="0" y="460"/>
                </a:lnTo>
                <a:lnTo>
                  <a:pt x="0" y="0"/>
                </a:lnTo>
                <a:lnTo>
                  <a:pt x="396" y="23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sp>
        <p:nvSpPr>
          <p:cNvPr id="20" name="Freeform 104"/>
          <p:cNvSpPr/>
          <p:nvPr/>
        </p:nvSpPr>
        <p:spPr bwMode="auto">
          <a:xfrm>
            <a:off x="5878127" y="3251366"/>
            <a:ext cx="663252" cy="1146526"/>
          </a:xfrm>
          <a:custGeom>
            <a:avLst/>
            <a:gdLst>
              <a:gd name="T0" fmla="*/ 0 w 398"/>
              <a:gd name="T1" fmla="*/ 2147483646 h 688"/>
              <a:gd name="T2" fmla="*/ 0 w 398"/>
              <a:gd name="T3" fmla="*/ 2147483646 h 688"/>
              <a:gd name="T4" fmla="*/ 2147483646 w 398"/>
              <a:gd name="T5" fmla="*/ 2147483646 h 688"/>
              <a:gd name="T6" fmla="*/ 2147483646 w 398"/>
              <a:gd name="T7" fmla="*/ 0 h 688"/>
              <a:gd name="T8" fmla="*/ 0 w 398"/>
              <a:gd name="T9" fmla="*/ 2147483646 h 6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688">
                <a:moveTo>
                  <a:pt x="0" y="230"/>
                </a:moveTo>
                <a:lnTo>
                  <a:pt x="0" y="688"/>
                </a:lnTo>
                <a:lnTo>
                  <a:pt x="398" y="460"/>
                </a:lnTo>
                <a:lnTo>
                  <a:pt x="398" y="0"/>
                </a:lnTo>
                <a:lnTo>
                  <a:pt x="0" y="230"/>
                </a:lnTo>
                <a:close/>
              </a:path>
            </a:pathLst>
          </a:custGeom>
          <a:solidFill>
            <a:schemeClr val="tx1">
              <a:alpha val="30196"/>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sp>
        <p:nvSpPr>
          <p:cNvPr id="21" name="Oval 87"/>
          <p:cNvSpPr>
            <a:spLocks noChangeArrowheads="1"/>
          </p:cNvSpPr>
          <p:nvPr/>
        </p:nvSpPr>
        <p:spPr bwMode="auto">
          <a:xfrm>
            <a:off x="5578164" y="2571450"/>
            <a:ext cx="603259" cy="606592"/>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22" name="Freeform 88"/>
          <p:cNvSpPr>
            <a:spLocks noEditPoints="1"/>
          </p:cNvSpPr>
          <p:nvPr/>
        </p:nvSpPr>
        <p:spPr bwMode="auto">
          <a:xfrm>
            <a:off x="5564833" y="2558118"/>
            <a:ext cx="629922" cy="633255"/>
          </a:xfrm>
          <a:custGeom>
            <a:avLst/>
            <a:gdLst>
              <a:gd name="T0" fmla="*/ 94 w 189"/>
              <a:gd name="T1" fmla="*/ 190 h 190"/>
              <a:gd name="T2" fmla="*/ 0 w 189"/>
              <a:gd name="T3" fmla="*/ 95 h 190"/>
              <a:gd name="T4" fmla="*/ 94 w 189"/>
              <a:gd name="T5" fmla="*/ 0 h 190"/>
              <a:gd name="T6" fmla="*/ 189 w 189"/>
              <a:gd name="T7" fmla="*/ 95 h 190"/>
              <a:gd name="T8" fmla="*/ 94 w 189"/>
              <a:gd name="T9" fmla="*/ 190 h 190"/>
              <a:gd name="T10" fmla="*/ 94 w 189"/>
              <a:gd name="T11" fmla="*/ 8 h 190"/>
              <a:gd name="T12" fmla="*/ 8 w 189"/>
              <a:gd name="T13" fmla="*/ 95 h 190"/>
              <a:gd name="T14" fmla="*/ 94 w 189"/>
              <a:gd name="T15" fmla="*/ 182 h 190"/>
              <a:gd name="T16" fmla="*/ 181 w 189"/>
              <a:gd name="T17" fmla="*/ 95 h 190"/>
              <a:gd name="T18" fmla="*/ 94 w 189"/>
              <a:gd name="T19" fmla="*/ 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190">
                <a:moveTo>
                  <a:pt x="94" y="190"/>
                </a:moveTo>
                <a:cubicBezTo>
                  <a:pt x="42" y="190"/>
                  <a:pt x="0" y="147"/>
                  <a:pt x="0" y="95"/>
                </a:cubicBezTo>
                <a:cubicBezTo>
                  <a:pt x="0" y="43"/>
                  <a:pt x="42" y="0"/>
                  <a:pt x="94" y="0"/>
                </a:cubicBezTo>
                <a:cubicBezTo>
                  <a:pt x="147" y="0"/>
                  <a:pt x="189" y="43"/>
                  <a:pt x="189" y="95"/>
                </a:cubicBezTo>
                <a:cubicBezTo>
                  <a:pt x="189" y="147"/>
                  <a:pt x="147" y="190"/>
                  <a:pt x="94" y="190"/>
                </a:cubicBezTo>
                <a:close/>
                <a:moveTo>
                  <a:pt x="94" y="8"/>
                </a:moveTo>
                <a:cubicBezTo>
                  <a:pt x="47" y="8"/>
                  <a:pt x="8" y="47"/>
                  <a:pt x="8" y="95"/>
                </a:cubicBezTo>
                <a:cubicBezTo>
                  <a:pt x="8" y="143"/>
                  <a:pt x="47" y="182"/>
                  <a:pt x="94" y="182"/>
                </a:cubicBezTo>
                <a:cubicBezTo>
                  <a:pt x="142" y="182"/>
                  <a:pt x="181" y="143"/>
                  <a:pt x="181" y="95"/>
                </a:cubicBezTo>
                <a:cubicBezTo>
                  <a:pt x="181" y="47"/>
                  <a:pt x="142" y="8"/>
                  <a:pt x="94" y="8"/>
                </a:cubicBezTo>
                <a:close/>
              </a:path>
            </a:pathLst>
          </a:custGeom>
          <a:solidFill>
            <a:schemeClr val="accent4"/>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grpSp>
        <p:nvGrpSpPr>
          <p:cNvPr id="23" name="Group 54"/>
          <p:cNvGrpSpPr/>
          <p:nvPr/>
        </p:nvGrpSpPr>
        <p:grpSpPr bwMode="auto">
          <a:xfrm>
            <a:off x="3210122" y="3696311"/>
            <a:ext cx="1323171" cy="1839774"/>
            <a:chOff x="2682876" y="4149725"/>
            <a:chExt cx="1260475" cy="1752600"/>
          </a:xfrm>
        </p:grpSpPr>
        <p:sp>
          <p:nvSpPr>
            <p:cNvPr id="24" name="Freeform 73"/>
            <p:cNvSpPr/>
            <p:nvPr/>
          </p:nvSpPr>
          <p:spPr bwMode="auto">
            <a:xfrm>
              <a:off x="2682876" y="4448175"/>
              <a:ext cx="1260475" cy="1454150"/>
            </a:xfrm>
            <a:custGeom>
              <a:avLst/>
              <a:gdLst>
                <a:gd name="T0" fmla="*/ 794 w 794"/>
                <a:gd name="T1" fmla="*/ 228 h 916"/>
                <a:gd name="T2" fmla="*/ 794 w 794"/>
                <a:gd name="T3" fmla="*/ 686 h 916"/>
                <a:gd name="T4" fmla="*/ 396 w 794"/>
                <a:gd name="T5" fmla="*/ 916 h 916"/>
                <a:gd name="T6" fmla="*/ 0 w 794"/>
                <a:gd name="T7" fmla="*/ 686 h 916"/>
                <a:gd name="T8" fmla="*/ 0 w 794"/>
                <a:gd name="T9" fmla="*/ 228 h 916"/>
                <a:gd name="T10" fmla="*/ 396 w 794"/>
                <a:gd name="T11" fmla="*/ 0 h 916"/>
                <a:gd name="T12" fmla="*/ 794 w 794"/>
                <a:gd name="T13" fmla="*/ 228 h 916"/>
              </a:gdLst>
              <a:ahLst/>
              <a:cxnLst>
                <a:cxn ang="0">
                  <a:pos x="T0" y="T1"/>
                </a:cxn>
                <a:cxn ang="0">
                  <a:pos x="T2" y="T3"/>
                </a:cxn>
                <a:cxn ang="0">
                  <a:pos x="T4" y="T5"/>
                </a:cxn>
                <a:cxn ang="0">
                  <a:pos x="T6" y="T7"/>
                </a:cxn>
                <a:cxn ang="0">
                  <a:pos x="T8" y="T9"/>
                </a:cxn>
                <a:cxn ang="0">
                  <a:pos x="T10" y="T11"/>
                </a:cxn>
                <a:cxn ang="0">
                  <a:pos x="T12" y="T13"/>
                </a:cxn>
              </a:cxnLst>
              <a:rect l="0" t="0" r="r" b="b"/>
              <a:pathLst>
                <a:path w="794" h="916">
                  <a:moveTo>
                    <a:pt x="794" y="228"/>
                  </a:moveTo>
                  <a:lnTo>
                    <a:pt x="794" y="686"/>
                  </a:lnTo>
                  <a:lnTo>
                    <a:pt x="396" y="916"/>
                  </a:lnTo>
                  <a:lnTo>
                    <a:pt x="0" y="686"/>
                  </a:lnTo>
                  <a:lnTo>
                    <a:pt x="0" y="228"/>
                  </a:lnTo>
                  <a:lnTo>
                    <a:pt x="396" y="0"/>
                  </a:lnTo>
                  <a:lnTo>
                    <a:pt x="794" y="228"/>
                  </a:lnTo>
                  <a:close/>
                </a:path>
              </a:pathLst>
            </a:custGeom>
            <a:solidFill>
              <a:schemeClr val="accent3"/>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sp>
          <p:nvSpPr>
            <p:cNvPr id="25" name="Oval 80"/>
            <p:cNvSpPr>
              <a:spLocks noChangeArrowheads="1"/>
            </p:cNvSpPr>
            <p:nvPr/>
          </p:nvSpPr>
          <p:spPr bwMode="auto">
            <a:xfrm>
              <a:off x="3022601" y="4775200"/>
              <a:ext cx="577850" cy="69850"/>
            </a:xfrm>
            <a:prstGeom prst="ellipse">
              <a:avLst/>
            </a:prstGeom>
            <a:solidFill>
              <a:schemeClr val="tx1">
                <a:alpha val="10196"/>
              </a:scheme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26" name="Freeform 105"/>
            <p:cNvSpPr/>
            <p:nvPr/>
          </p:nvSpPr>
          <p:spPr bwMode="auto">
            <a:xfrm>
              <a:off x="2682876" y="4810125"/>
              <a:ext cx="628650" cy="1092200"/>
            </a:xfrm>
            <a:custGeom>
              <a:avLst/>
              <a:gdLst>
                <a:gd name="T0" fmla="*/ 2147483646 w 396"/>
                <a:gd name="T1" fmla="*/ 2147483646 h 688"/>
                <a:gd name="T2" fmla="*/ 2147483646 w 396"/>
                <a:gd name="T3" fmla="*/ 2147483646 h 688"/>
                <a:gd name="T4" fmla="*/ 0 w 396"/>
                <a:gd name="T5" fmla="*/ 2147483646 h 688"/>
                <a:gd name="T6" fmla="*/ 0 w 396"/>
                <a:gd name="T7" fmla="*/ 0 h 688"/>
                <a:gd name="T8" fmla="*/ 2147483646 w 396"/>
                <a:gd name="T9" fmla="*/ 2147483646 h 6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6" h="688">
                  <a:moveTo>
                    <a:pt x="396" y="230"/>
                  </a:moveTo>
                  <a:lnTo>
                    <a:pt x="396" y="688"/>
                  </a:lnTo>
                  <a:lnTo>
                    <a:pt x="0" y="458"/>
                  </a:lnTo>
                  <a:lnTo>
                    <a:pt x="0" y="0"/>
                  </a:lnTo>
                  <a:lnTo>
                    <a:pt x="396" y="23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sp>
          <p:nvSpPr>
            <p:cNvPr id="27" name="Freeform 106"/>
            <p:cNvSpPr/>
            <p:nvPr/>
          </p:nvSpPr>
          <p:spPr bwMode="auto">
            <a:xfrm>
              <a:off x="3311526" y="4810125"/>
              <a:ext cx="631825" cy="1092200"/>
            </a:xfrm>
            <a:custGeom>
              <a:avLst/>
              <a:gdLst>
                <a:gd name="T0" fmla="*/ 0 w 398"/>
                <a:gd name="T1" fmla="*/ 2147483646 h 688"/>
                <a:gd name="T2" fmla="*/ 0 w 398"/>
                <a:gd name="T3" fmla="*/ 2147483646 h 688"/>
                <a:gd name="T4" fmla="*/ 2147483646 w 398"/>
                <a:gd name="T5" fmla="*/ 2147483646 h 688"/>
                <a:gd name="T6" fmla="*/ 2147483646 w 398"/>
                <a:gd name="T7" fmla="*/ 0 h 688"/>
                <a:gd name="T8" fmla="*/ 0 w 398"/>
                <a:gd name="T9" fmla="*/ 2147483646 h 6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688">
                  <a:moveTo>
                    <a:pt x="0" y="230"/>
                  </a:moveTo>
                  <a:lnTo>
                    <a:pt x="0" y="688"/>
                  </a:lnTo>
                  <a:lnTo>
                    <a:pt x="398" y="458"/>
                  </a:lnTo>
                  <a:lnTo>
                    <a:pt x="398" y="0"/>
                  </a:lnTo>
                  <a:lnTo>
                    <a:pt x="0" y="230"/>
                  </a:lnTo>
                  <a:close/>
                </a:path>
              </a:pathLst>
            </a:custGeom>
            <a:solidFill>
              <a:schemeClr val="tx1">
                <a:alpha val="30196"/>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grpSp>
          <p:nvGrpSpPr>
            <p:cNvPr id="28" name="Group 59"/>
            <p:cNvGrpSpPr/>
            <p:nvPr/>
          </p:nvGrpSpPr>
          <p:grpSpPr bwMode="auto">
            <a:xfrm>
              <a:off x="3009901" y="4149725"/>
              <a:ext cx="603250" cy="600075"/>
              <a:chOff x="3009901" y="4149725"/>
              <a:chExt cx="603250" cy="600075"/>
            </a:xfrm>
          </p:grpSpPr>
          <p:sp>
            <p:nvSpPr>
              <p:cNvPr id="29" name="Oval 89"/>
              <p:cNvSpPr>
                <a:spLocks noChangeArrowheads="1"/>
              </p:cNvSpPr>
              <p:nvPr/>
            </p:nvSpPr>
            <p:spPr bwMode="auto">
              <a:xfrm>
                <a:off x="3022601" y="4162425"/>
                <a:ext cx="577850" cy="574675"/>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30" name="Freeform 90"/>
              <p:cNvSpPr>
                <a:spLocks noEditPoints="1"/>
              </p:cNvSpPr>
              <p:nvPr/>
            </p:nvSpPr>
            <p:spPr bwMode="auto">
              <a:xfrm>
                <a:off x="3009901" y="4149725"/>
                <a:ext cx="603250" cy="600075"/>
              </a:xfrm>
              <a:custGeom>
                <a:avLst/>
                <a:gdLst>
                  <a:gd name="T0" fmla="*/ 95 w 190"/>
                  <a:gd name="T1" fmla="*/ 189 h 189"/>
                  <a:gd name="T2" fmla="*/ 0 w 190"/>
                  <a:gd name="T3" fmla="*/ 95 h 189"/>
                  <a:gd name="T4" fmla="*/ 95 w 190"/>
                  <a:gd name="T5" fmla="*/ 0 h 189"/>
                  <a:gd name="T6" fmla="*/ 190 w 190"/>
                  <a:gd name="T7" fmla="*/ 95 h 189"/>
                  <a:gd name="T8" fmla="*/ 95 w 190"/>
                  <a:gd name="T9" fmla="*/ 189 h 189"/>
                  <a:gd name="T10" fmla="*/ 95 w 190"/>
                  <a:gd name="T11" fmla="*/ 8 h 189"/>
                  <a:gd name="T12" fmla="*/ 8 w 190"/>
                  <a:gd name="T13" fmla="*/ 95 h 189"/>
                  <a:gd name="T14" fmla="*/ 95 w 190"/>
                  <a:gd name="T15" fmla="*/ 181 h 189"/>
                  <a:gd name="T16" fmla="*/ 182 w 190"/>
                  <a:gd name="T17" fmla="*/ 95 h 189"/>
                  <a:gd name="T18" fmla="*/ 95 w 190"/>
                  <a:gd name="T19"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89">
                    <a:moveTo>
                      <a:pt x="95" y="189"/>
                    </a:moveTo>
                    <a:cubicBezTo>
                      <a:pt x="43" y="189"/>
                      <a:pt x="0" y="147"/>
                      <a:pt x="0" y="95"/>
                    </a:cubicBezTo>
                    <a:cubicBezTo>
                      <a:pt x="0" y="42"/>
                      <a:pt x="43" y="0"/>
                      <a:pt x="95" y="0"/>
                    </a:cubicBezTo>
                    <a:cubicBezTo>
                      <a:pt x="147" y="0"/>
                      <a:pt x="190" y="42"/>
                      <a:pt x="190" y="95"/>
                    </a:cubicBezTo>
                    <a:cubicBezTo>
                      <a:pt x="190" y="147"/>
                      <a:pt x="147" y="189"/>
                      <a:pt x="95" y="189"/>
                    </a:cubicBezTo>
                    <a:close/>
                    <a:moveTo>
                      <a:pt x="95" y="8"/>
                    </a:moveTo>
                    <a:cubicBezTo>
                      <a:pt x="47" y="8"/>
                      <a:pt x="8" y="47"/>
                      <a:pt x="8" y="95"/>
                    </a:cubicBezTo>
                    <a:cubicBezTo>
                      <a:pt x="8" y="142"/>
                      <a:pt x="47" y="181"/>
                      <a:pt x="95" y="181"/>
                    </a:cubicBezTo>
                    <a:cubicBezTo>
                      <a:pt x="143" y="181"/>
                      <a:pt x="182" y="142"/>
                      <a:pt x="182" y="95"/>
                    </a:cubicBezTo>
                    <a:cubicBezTo>
                      <a:pt x="182" y="47"/>
                      <a:pt x="143" y="8"/>
                      <a:pt x="95" y="8"/>
                    </a:cubicBezTo>
                    <a:close/>
                  </a:path>
                </a:pathLst>
              </a:custGeom>
              <a:solidFill>
                <a:schemeClr val="accent3"/>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sp>
            <p:nvSpPr>
              <p:cNvPr id="31" name="Freeform 96"/>
              <p:cNvSpPr>
                <a:spLocks noEditPoints="1"/>
              </p:cNvSpPr>
              <p:nvPr/>
            </p:nvSpPr>
            <p:spPr bwMode="auto">
              <a:xfrm>
                <a:off x="3143251" y="4251325"/>
                <a:ext cx="368300" cy="368300"/>
              </a:xfrm>
              <a:custGeom>
                <a:avLst/>
                <a:gdLst>
                  <a:gd name="T0" fmla="*/ 100 w 116"/>
                  <a:gd name="T1" fmla="*/ 16 h 116"/>
                  <a:gd name="T2" fmla="*/ 41 w 116"/>
                  <a:gd name="T3" fmla="*/ 16 h 116"/>
                  <a:gd name="T4" fmla="*/ 35 w 116"/>
                  <a:gd name="T5" fmla="*/ 67 h 116"/>
                  <a:gd name="T6" fmla="*/ 5 w 116"/>
                  <a:gd name="T7" fmla="*/ 98 h 116"/>
                  <a:gd name="T8" fmla="*/ 8 w 116"/>
                  <a:gd name="T9" fmla="*/ 109 h 116"/>
                  <a:gd name="T10" fmla="*/ 18 w 116"/>
                  <a:gd name="T11" fmla="*/ 111 h 116"/>
                  <a:gd name="T12" fmla="*/ 49 w 116"/>
                  <a:gd name="T13" fmla="*/ 81 h 116"/>
                  <a:gd name="T14" fmla="*/ 100 w 116"/>
                  <a:gd name="T15" fmla="*/ 75 h 116"/>
                  <a:gd name="T16" fmla="*/ 100 w 116"/>
                  <a:gd name="T17" fmla="*/ 16 h 116"/>
                  <a:gd name="T18" fmla="*/ 95 w 116"/>
                  <a:gd name="T19" fmla="*/ 70 h 116"/>
                  <a:gd name="T20" fmla="*/ 46 w 116"/>
                  <a:gd name="T21" fmla="*/ 70 h 116"/>
                  <a:gd name="T22" fmla="*/ 46 w 116"/>
                  <a:gd name="T23" fmla="*/ 21 h 116"/>
                  <a:gd name="T24" fmla="*/ 95 w 116"/>
                  <a:gd name="T25" fmla="*/ 21 h 116"/>
                  <a:gd name="T26" fmla="*/ 95 w 116"/>
                  <a:gd name="T27" fmla="*/ 70 h 116"/>
                  <a:gd name="T28" fmla="*/ 91 w 116"/>
                  <a:gd name="T29" fmla="*/ 25 h 116"/>
                  <a:gd name="T30" fmla="*/ 88 w 116"/>
                  <a:gd name="T31" fmla="*/ 25 h 116"/>
                  <a:gd name="T32" fmla="*/ 88 w 116"/>
                  <a:gd name="T33" fmla="*/ 28 h 116"/>
                  <a:gd name="T34" fmla="*/ 88 w 116"/>
                  <a:gd name="T35" fmla="*/ 63 h 116"/>
                  <a:gd name="T36" fmla="*/ 88 w 116"/>
                  <a:gd name="T37" fmla="*/ 66 h 116"/>
                  <a:gd name="T38" fmla="*/ 91 w 116"/>
                  <a:gd name="T39" fmla="*/ 66 h 116"/>
                  <a:gd name="T40" fmla="*/ 91 w 116"/>
                  <a:gd name="T41" fmla="*/ 2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6">
                    <a:moveTo>
                      <a:pt x="100" y="16"/>
                    </a:moveTo>
                    <a:cubicBezTo>
                      <a:pt x="84" y="0"/>
                      <a:pt x="57" y="0"/>
                      <a:pt x="41" y="16"/>
                    </a:cubicBezTo>
                    <a:cubicBezTo>
                      <a:pt x="27" y="30"/>
                      <a:pt x="25" y="51"/>
                      <a:pt x="35" y="67"/>
                    </a:cubicBezTo>
                    <a:cubicBezTo>
                      <a:pt x="5" y="98"/>
                      <a:pt x="5" y="98"/>
                      <a:pt x="5" y="98"/>
                    </a:cubicBezTo>
                    <a:cubicBezTo>
                      <a:pt x="5" y="98"/>
                      <a:pt x="0" y="101"/>
                      <a:pt x="8" y="109"/>
                    </a:cubicBezTo>
                    <a:cubicBezTo>
                      <a:pt x="15" y="116"/>
                      <a:pt x="18" y="111"/>
                      <a:pt x="18" y="111"/>
                    </a:cubicBezTo>
                    <a:cubicBezTo>
                      <a:pt x="49" y="81"/>
                      <a:pt x="49" y="81"/>
                      <a:pt x="49" y="81"/>
                    </a:cubicBezTo>
                    <a:cubicBezTo>
                      <a:pt x="65" y="91"/>
                      <a:pt x="86" y="89"/>
                      <a:pt x="100" y="75"/>
                    </a:cubicBezTo>
                    <a:cubicBezTo>
                      <a:pt x="116" y="59"/>
                      <a:pt x="116" y="32"/>
                      <a:pt x="100" y="16"/>
                    </a:cubicBezTo>
                    <a:close/>
                    <a:moveTo>
                      <a:pt x="95" y="70"/>
                    </a:moveTo>
                    <a:cubicBezTo>
                      <a:pt x="81" y="83"/>
                      <a:pt x="60" y="83"/>
                      <a:pt x="46" y="70"/>
                    </a:cubicBezTo>
                    <a:cubicBezTo>
                      <a:pt x="33" y="56"/>
                      <a:pt x="33" y="35"/>
                      <a:pt x="46" y="21"/>
                    </a:cubicBezTo>
                    <a:cubicBezTo>
                      <a:pt x="60" y="8"/>
                      <a:pt x="81" y="8"/>
                      <a:pt x="95" y="21"/>
                    </a:cubicBezTo>
                    <a:cubicBezTo>
                      <a:pt x="108" y="35"/>
                      <a:pt x="108" y="56"/>
                      <a:pt x="95" y="70"/>
                    </a:cubicBezTo>
                    <a:close/>
                    <a:moveTo>
                      <a:pt x="91" y="25"/>
                    </a:moveTo>
                    <a:cubicBezTo>
                      <a:pt x="90" y="24"/>
                      <a:pt x="89" y="24"/>
                      <a:pt x="88" y="25"/>
                    </a:cubicBezTo>
                    <a:cubicBezTo>
                      <a:pt x="87" y="26"/>
                      <a:pt x="87" y="28"/>
                      <a:pt x="88" y="28"/>
                    </a:cubicBezTo>
                    <a:cubicBezTo>
                      <a:pt x="97" y="38"/>
                      <a:pt x="97" y="53"/>
                      <a:pt x="88" y="63"/>
                    </a:cubicBezTo>
                    <a:cubicBezTo>
                      <a:pt x="87" y="64"/>
                      <a:pt x="87" y="65"/>
                      <a:pt x="88" y="66"/>
                    </a:cubicBezTo>
                    <a:cubicBezTo>
                      <a:pt x="89" y="67"/>
                      <a:pt x="90" y="67"/>
                      <a:pt x="91" y="66"/>
                    </a:cubicBezTo>
                    <a:cubicBezTo>
                      <a:pt x="102" y="55"/>
                      <a:pt x="102" y="36"/>
                      <a:pt x="91" y="25"/>
                    </a:cubicBezTo>
                    <a:close/>
                  </a:path>
                </a:pathLst>
              </a:custGeom>
              <a:solidFill>
                <a:schemeClr val="accent5">
                  <a:lumMod val="20000"/>
                  <a:lumOff val="80000"/>
                </a:schemeClr>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grpSp>
      </p:grpSp>
      <p:grpSp>
        <p:nvGrpSpPr>
          <p:cNvPr id="32" name="Group 63"/>
          <p:cNvGrpSpPr/>
          <p:nvPr/>
        </p:nvGrpSpPr>
        <p:grpSpPr bwMode="auto">
          <a:xfrm>
            <a:off x="4339983" y="2646440"/>
            <a:ext cx="2836318" cy="2911309"/>
            <a:chOff x="3758889" y="3129155"/>
            <a:chExt cx="2702237" cy="2773170"/>
          </a:xfrm>
        </p:grpSpPr>
        <p:sp>
          <p:nvSpPr>
            <p:cNvPr id="33" name="Freeform 75"/>
            <p:cNvSpPr/>
            <p:nvPr/>
          </p:nvSpPr>
          <p:spPr bwMode="auto">
            <a:xfrm>
              <a:off x="5200505" y="4448276"/>
              <a:ext cx="1260621" cy="1454049"/>
            </a:xfrm>
            <a:custGeom>
              <a:avLst/>
              <a:gdLst>
                <a:gd name="T0" fmla="*/ 794 w 794"/>
                <a:gd name="T1" fmla="*/ 228 h 916"/>
                <a:gd name="T2" fmla="*/ 794 w 794"/>
                <a:gd name="T3" fmla="*/ 686 h 916"/>
                <a:gd name="T4" fmla="*/ 398 w 794"/>
                <a:gd name="T5" fmla="*/ 916 h 916"/>
                <a:gd name="T6" fmla="*/ 0 w 794"/>
                <a:gd name="T7" fmla="*/ 686 h 916"/>
                <a:gd name="T8" fmla="*/ 0 w 794"/>
                <a:gd name="T9" fmla="*/ 228 h 916"/>
                <a:gd name="T10" fmla="*/ 398 w 794"/>
                <a:gd name="T11" fmla="*/ 0 h 916"/>
                <a:gd name="T12" fmla="*/ 794 w 794"/>
                <a:gd name="T13" fmla="*/ 228 h 916"/>
              </a:gdLst>
              <a:ahLst/>
              <a:cxnLst>
                <a:cxn ang="0">
                  <a:pos x="T0" y="T1"/>
                </a:cxn>
                <a:cxn ang="0">
                  <a:pos x="T2" y="T3"/>
                </a:cxn>
                <a:cxn ang="0">
                  <a:pos x="T4" y="T5"/>
                </a:cxn>
                <a:cxn ang="0">
                  <a:pos x="T6" y="T7"/>
                </a:cxn>
                <a:cxn ang="0">
                  <a:pos x="T8" y="T9"/>
                </a:cxn>
                <a:cxn ang="0">
                  <a:pos x="T10" y="T11"/>
                </a:cxn>
                <a:cxn ang="0">
                  <a:pos x="T12" y="T13"/>
                </a:cxn>
              </a:cxnLst>
              <a:rect l="0" t="0" r="r" b="b"/>
              <a:pathLst>
                <a:path w="794" h="916">
                  <a:moveTo>
                    <a:pt x="794" y="228"/>
                  </a:moveTo>
                  <a:lnTo>
                    <a:pt x="794" y="686"/>
                  </a:lnTo>
                  <a:lnTo>
                    <a:pt x="398" y="916"/>
                  </a:lnTo>
                  <a:lnTo>
                    <a:pt x="0" y="686"/>
                  </a:lnTo>
                  <a:lnTo>
                    <a:pt x="0" y="228"/>
                  </a:lnTo>
                  <a:lnTo>
                    <a:pt x="398" y="0"/>
                  </a:lnTo>
                  <a:lnTo>
                    <a:pt x="794" y="228"/>
                  </a:lnTo>
                  <a:close/>
                </a:path>
              </a:pathLst>
            </a:custGeom>
            <a:solidFill>
              <a:schemeClr val="accent6"/>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sp>
          <p:nvSpPr>
            <p:cNvPr id="34" name="Oval 82"/>
            <p:cNvSpPr>
              <a:spLocks noChangeArrowheads="1"/>
            </p:cNvSpPr>
            <p:nvPr/>
          </p:nvSpPr>
          <p:spPr bwMode="auto">
            <a:xfrm>
              <a:off x="5543551" y="4775200"/>
              <a:ext cx="577850" cy="69850"/>
            </a:xfrm>
            <a:prstGeom prst="ellipse">
              <a:avLst/>
            </a:prstGeom>
            <a:solidFill>
              <a:schemeClr val="tx1">
                <a:alpha val="10196"/>
              </a:scheme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35" name="Freeform 109"/>
            <p:cNvSpPr/>
            <p:nvPr/>
          </p:nvSpPr>
          <p:spPr bwMode="auto">
            <a:xfrm>
              <a:off x="5200651" y="4810125"/>
              <a:ext cx="631825" cy="1092200"/>
            </a:xfrm>
            <a:custGeom>
              <a:avLst/>
              <a:gdLst>
                <a:gd name="T0" fmla="*/ 2147483646 w 398"/>
                <a:gd name="T1" fmla="*/ 2147483646 h 688"/>
                <a:gd name="T2" fmla="*/ 2147483646 w 398"/>
                <a:gd name="T3" fmla="*/ 2147483646 h 688"/>
                <a:gd name="T4" fmla="*/ 0 w 398"/>
                <a:gd name="T5" fmla="*/ 2147483646 h 688"/>
                <a:gd name="T6" fmla="*/ 0 w 398"/>
                <a:gd name="T7" fmla="*/ 0 h 688"/>
                <a:gd name="T8" fmla="*/ 2147483646 w 398"/>
                <a:gd name="T9" fmla="*/ 2147483646 h 6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688">
                  <a:moveTo>
                    <a:pt x="398" y="230"/>
                  </a:moveTo>
                  <a:lnTo>
                    <a:pt x="398" y="688"/>
                  </a:lnTo>
                  <a:lnTo>
                    <a:pt x="0" y="458"/>
                  </a:lnTo>
                  <a:lnTo>
                    <a:pt x="0" y="0"/>
                  </a:lnTo>
                  <a:lnTo>
                    <a:pt x="398" y="23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sp>
          <p:nvSpPr>
            <p:cNvPr id="36" name="Freeform 110"/>
            <p:cNvSpPr/>
            <p:nvPr/>
          </p:nvSpPr>
          <p:spPr bwMode="auto">
            <a:xfrm>
              <a:off x="5832476" y="4810125"/>
              <a:ext cx="628650" cy="1092200"/>
            </a:xfrm>
            <a:custGeom>
              <a:avLst/>
              <a:gdLst>
                <a:gd name="T0" fmla="*/ 0 w 396"/>
                <a:gd name="T1" fmla="*/ 2147483646 h 688"/>
                <a:gd name="T2" fmla="*/ 0 w 396"/>
                <a:gd name="T3" fmla="*/ 2147483646 h 688"/>
                <a:gd name="T4" fmla="*/ 2147483646 w 396"/>
                <a:gd name="T5" fmla="*/ 2147483646 h 688"/>
                <a:gd name="T6" fmla="*/ 2147483646 w 396"/>
                <a:gd name="T7" fmla="*/ 0 h 688"/>
                <a:gd name="T8" fmla="*/ 0 w 396"/>
                <a:gd name="T9" fmla="*/ 2147483646 h 6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6" h="688">
                  <a:moveTo>
                    <a:pt x="0" y="230"/>
                  </a:moveTo>
                  <a:lnTo>
                    <a:pt x="0" y="688"/>
                  </a:lnTo>
                  <a:lnTo>
                    <a:pt x="396" y="458"/>
                  </a:lnTo>
                  <a:lnTo>
                    <a:pt x="396" y="0"/>
                  </a:lnTo>
                  <a:lnTo>
                    <a:pt x="0" y="230"/>
                  </a:lnTo>
                  <a:close/>
                </a:path>
              </a:pathLst>
            </a:custGeom>
            <a:solidFill>
              <a:schemeClr val="tx1">
                <a:alpha val="30196"/>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grpSp>
          <p:nvGrpSpPr>
            <p:cNvPr id="37" name="Group 68"/>
            <p:cNvGrpSpPr/>
            <p:nvPr/>
          </p:nvGrpSpPr>
          <p:grpSpPr bwMode="auto">
            <a:xfrm>
              <a:off x="3758889" y="3129155"/>
              <a:ext cx="2375212" cy="1620645"/>
              <a:chOff x="3758889" y="3129155"/>
              <a:chExt cx="2375212" cy="1620645"/>
            </a:xfrm>
          </p:grpSpPr>
          <p:sp>
            <p:nvSpPr>
              <p:cNvPr id="38" name="Oval 93"/>
              <p:cNvSpPr>
                <a:spLocks noChangeArrowheads="1"/>
              </p:cNvSpPr>
              <p:nvPr/>
            </p:nvSpPr>
            <p:spPr bwMode="auto">
              <a:xfrm>
                <a:off x="5543551" y="4162425"/>
                <a:ext cx="577850" cy="574675"/>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39" name="Freeform 94"/>
              <p:cNvSpPr>
                <a:spLocks noEditPoints="1"/>
              </p:cNvSpPr>
              <p:nvPr/>
            </p:nvSpPr>
            <p:spPr bwMode="auto">
              <a:xfrm>
                <a:off x="5530743" y="4149847"/>
                <a:ext cx="603320" cy="600033"/>
              </a:xfrm>
              <a:custGeom>
                <a:avLst/>
                <a:gdLst>
                  <a:gd name="T0" fmla="*/ 95 w 190"/>
                  <a:gd name="T1" fmla="*/ 189 h 189"/>
                  <a:gd name="T2" fmla="*/ 0 w 190"/>
                  <a:gd name="T3" fmla="*/ 95 h 189"/>
                  <a:gd name="T4" fmla="*/ 95 w 190"/>
                  <a:gd name="T5" fmla="*/ 0 h 189"/>
                  <a:gd name="T6" fmla="*/ 190 w 190"/>
                  <a:gd name="T7" fmla="*/ 95 h 189"/>
                  <a:gd name="T8" fmla="*/ 95 w 190"/>
                  <a:gd name="T9" fmla="*/ 189 h 189"/>
                  <a:gd name="T10" fmla="*/ 95 w 190"/>
                  <a:gd name="T11" fmla="*/ 8 h 189"/>
                  <a:gd name="T12" fmla="*/ 8 w 190"/>
                  <a:gd name="T13" fmla="*/ 95 h 189"/>
                  <a:gd name="T14" fmla="*/ 95 w 190"/>
                  <a:gd name="T15" fmla="*/ 181 h 189"/>
                  <a:gd name="T16" fmla="*/ 182 w 190"/>
                  <a:gd name="T17" fmla="*/ 95 h 189"/>
                  <a:gd name="T18" fmla="*/ 95 w 190"/>
                  <a:gd name="T19"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89">
                    <a:moveTo>
                      <a:pt x="95" y="189"/>
                    </a:moveTo>
                    <a:cubicBezTo>
                      <a:pt x="43" y="189"/>
                      <a:pt x="0" y="147"/>
                      <a:pt x="0" y="95"/>
                    </a:cubicBezTo>
                    <a:cubicBezTo>
                      <a:pt x="0" y="42"/>
                      <a:pt x="43" y="0"/>
                      <a:pt x="95" y="0"/>
                    </a:cubicBezTo>
                    <a:cubicBezTo>
                      <a:pt x="147" y="0"/>
                      <a:pt x="190" y="42"/>
                      <a:pt x="190" y="95"/>
                    </a:cubicBezTo>
                    <a:cubicBezTo>
                      <a:pt x="190" y="147"/>
                      <a:pt x="147" y="189"/>
                      <a:pt x="95" y="189"/>
                    </a:cubicBezTo>
                    <a:close/>
                    <a:moveTo>
                      <a:pt x="95" y="8"/>
                    </a:moveTo>
                    <a:cubicBezTo>
                      <a:pt x="47" y="8"/>
                      <a:pt x="8" y="47"/>
                      <a:pt x="8" y="95"/>
                    </a:cubicBezTo>
                    <a:cubicBezTo>
                      <a:pt x="8" y="142"/>
                      <a:pt x="47" y="181"/>
                      <a:pt x="95" y="181"/>
                    </a:cubicBezTo>
                    <a:cubicBezTo>
                      <a:pt x="143" y="181"/>
                      <a:pt x="182" y="142"/>
                      <a:pt x="182" y="95"/>
                    </a:cubicBezTo>
                    <a:cubicBezTo>
                      <a:pt x="182" y="47"/>
                      <a:pt x="143" y="8"/>
                      <a:pt x="95" y="8"/>
                    </a:cubicBezTo>
                    <a:close/>
                  </a:path>
                </a:pathLst>
              </a:custGeom>
              <a:solidFill>
                <a:schemeClr val="accent6"/>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sp>
            <p:nvSpPr>
              <p:cNvPr id="40" name="Freeform 100"/>
              <p:cNvSpPr>
                <a:spLocks noEditPoints="1"/>
              </p:cNvSpPr>
              <p:nvPr/>
            </p:nvSpPr>
            <p:spPr bwMode="auto">
              <a:xfrm>
                <a:off x="3758889" y="3129155"/>
                <a:ext cx="323887" cy="336527"/>
              </a:xfrm>
              <a:custGeom>
                <a:avLst/>
                <a:gdLst>
                  <a:gd name="T0" fmla="*/ 2147483646 w 102"/>
                  <a:gd name="T1" fmla="*/ 2147483646 h 106"/>
                  <a:gd name="T2" fmla="*/ 2147483646 w 102"/>
                  <a:gd name="T3" fmla="*/ 2147483646 h 106"/>
                  <a:gd name="T4" fmla="*/ 2147483646 w 102"/>
                  <a:gd name="T5" fmla="*/ 2147483646 h 106"/>
                  <a:gd name="T6" fmla="*/ 2147483646 w 102"/>
                  <a:gd name="T7" fmla="*/ 2147483646 h 106"/>
                  <a:gd name="T8" fmla="*/ 2147483646 w 102"/>
                  <a:gd name="T9" fmla="*/ 2147483646 h 106"/>
                  <a:gd name="T10" fmla="*/ 2147483646 w 102"/>
                  <a:gd name="T11" fmla="*/ 2147483646 h 106"/>
                  <a:gd name="T12" fmla="*/ 2147483646 w 102"/>
                  <a:gd name="T13" fmla="*/ 2147483646 h 106"/>
                  <a:gd name="T14" fmla="*/ 2147483646 w 102"/>
                  <a:gd name="T15" fmla="*/ 2147483646 h 106"/>
                  <a:gd name="T16" fmla="*/ 2147483646 w 102"/>
                  <a:gd name="T17" fmla="*/ 2147483646 h 106"/>
                  <a:gd name="T18" fmla="*/ 2147483646 w 102"/>
                  <a:gd name="T19" fmla="*/ 2147483646 h 106"/>
                  <a:gd name="T20" fmla="*/ 2147483646 w 102"/>
                  <a:gd name="T21" fmla="*/ 2147483646 h 106"/>
                  <a:gd name="T22" fmla="*/ 2147483646 w 102"/>
                  <a:gd name="T23" fmla="*/ 2147483646 h 106"/>
                  <a:gd name="T24" fmla="*/ 2147483646 w 102"/>
                  <a:gd name="T25" fmla="*/ 2147483646 h 106"/>
                  <a:gd name="T26" fmla="*/ 2147483646 w 102"/>
                  <a:gd name="T27" fmla="*/ 2147483646 h 106"/>
                  <a:gd name="T28" fmla="*/ 2147483646 w 102"/>
                  <a:gd name="T29" fmla="*/ 2147483646 h 106"/>
                  <a:gd name="T30" fmla="*/ 2147483646 w 102"/>
                  <a:gd name="T31" fmla="*/ 2147483646 h 106"/>
                  <a:gd name="T32" fmla="*/ 2147483646 w 102"/>
                  <a:gd name="T33" fmla="*/ 2147483646 h 106"/>
                  <a:gd name="T34" fmla="*/ 2147483646 w 102"/>
                  <a:gd name="T35" fmla="*/ 2147483646 h 106"/>
                  <a:gd name="T36" fmla="*/ 2147483646 w 102"/>
                  <a:gd name="T37" fmla="*/ 2147483646 h 106"/>
                  <a:gd name="T38" fmla="*/ 2147483646 w 102"/>
                  <a:gd name="T39" fmla="*/ 2147483646 h 106"/>
                  <a:gd name="T40" fmla="*/ 2147483646 w 102"/>
                  <a:gd name="T41" fmla="*/ 2147483646 h 106"/>
                  <a:gd name="T42" fmla="*/ 2147483646 w 102"/>
                  <a:gd name="T43" fmla="*/ 2147483646 h 106"/>
                  <a:gd name="T44" fmla="*/ 2147483646 w 102"/>
                  <a:gd name="T45" fmla="*/ 2147483646 h 106"/>
                  <a:gd name="T46" fmla="*/ 2147483646 w 102"/>
                  <a:gd name="T47" fmla="*/ 2147483646 h 106"/>
                  <a:gd name="T48" fmla="*/ 2147483646 w 102"/>
                  <a:gd name="T49" fmla="*/ 2147483646 h 106"/>
                  <a:gd name="T50" fmla="*/ 2147483646 w 102"/>
                  <a:gd name="T51" fmla="*/ 2147483646 h 106"/>
                  <a:gd name="T52" fmla="*/ 2147483646 w 102"/>
                  <a:gd name="T53" fmla="*/ 2147483646 h 106"/>
                  <a:gd name="T54" fmla="*/ 2147483646 w 102"/>
                  <a:gd name="T55" fmla="*/ 2147483646 h 106"/>
                  <a:gd name="T56" fmla="*/ 2147483646 w 102"/>
                  <a:gd name="T57" fmla="*/ 2147483646 h 106"/>
                  <a:gd name="T58" fmla="*/ 2147483646 w 102"/>
                  <a:gd name="T59" fmla="*/ 2147483646 h 106"/>
                  <a:gd name="T60" fmla="*/ 0 w 102"/>
                  <a:gd name="T61" fmla="*/ 2147483646 h 106"/>
                  <a:gd name="T62" fmla="*/ 2147483646 w 102"/>
                  <a:gd name="T63" fmla="*/ 2147483646 h 106"/>
                  <a:gd name="T64" fmla="*/ 2147483646 w 102"/>
                  <a:gd name="T65" fmla="*/ 2147483646 h 106"/>
                  <a:gd name="T66" fmla="*/ 0 w 102"/>
                  <a:gd name="T67" fmla="*/ 2147483646 h 106"/>
                  <a:gd name="T68" fmla="*/ 0 w 102"/>
                  <a:gd name="T69" fmla="*/ 2147483646 h 1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2" h="106">
                    <a:moveTo>
                      <a:pt x="71" y="88"/>
                    </a:moveTo>
                    <a:cubicBezTo>
                      <a:pt x="72" y="89"/>
                      <a:pt x="73" y="90"/>
                      <a:pt x="74" y="91"/>
                    </a:cubicBezTo>
                    <a:cubicBezTo>
                      <a:pt x="102" y="106"/>
                      <a:pt x="102" y="106"/>
                      <a:pt x="102" y="106"/>
                    </a:cubicBezTo>
                    <a:cubicBezTo>
                      <a:pt x="101" y="74"/>
                      <a:pt x="101" y="74"/>
                      <a:pt x="101" y="74"/>
                    </a:cubicBezTo>
                    <a:cubicBezTo>
                      <a:pt x="101" y="73"/>
                      <a:pt x="101" y="72"/>
                      <a:pt x="100" y="71"/>
                    </a:cubicBezTo>
                    <a:cubicBezTo>
                      <a:pt x="97" y="66"/>
                      <a:pt x="97" y="66"/>
                      <a:pt x="97" y="66"/>
                    </a:cubicBezTo>
                    <a:cubicBezTo>
                      <a:pt x="68" y="83"/>
                      <a:pt x="68" y="83"/>
                      <a:pt x="68" y="83"/>
                    </a:cubicBezTo>
                    <a:lnTo>
                      <a:pt x="71" y="88"/>
                    </a:lnTo>
                    <a:close/>
                    <a:moveTo>
                      <a:pt x="88" y="66"/>
                    </a:moveTo>
                    <a:cubicBezTo>
                      <a:pt x="95" y="62"/>
                      <a:pt x="95" y="62"/>
                      <a:pt x="95" y="62"/>
                    </a:cubicBezTo>
                    <a:cubicBezTo>
                      <a:pt x="65" y="12"/>
                      <a:pt x="65" y="12"/>
                      <a:pt x="65" y="12"/>
                    </a:cubicBezTo>
                    <a:cubicBezTo>
                      <a:pt x="58" y="16"/>
                      <a:pt x="58" y="16"/>
                      <a:pt x="58" y="16"/>
                    </a:cubicBezTo>
                    <a:lnTo>
                      <a:pt x="88" y="66"/>
                    </a:lnTo>
                    <a:close/>
                    <a:moveTo>
                      <a:pt x="85" y="68"/>
                    </a:moveTo>
                    <a:cubicBezTo>
                      <a:pt x="55" y="18"/>
                      <a:pt x="55" y="18"/>
                      <a:pt x="55" y="18"/>
                    </a:cubicBezTo>
                    <a:cubicBezTo>
                      <a:pt x="46" y="24"/>
                      <a:pt x="46" y="24"/>
                      <a:pt x="46" y="24"/>
                    </a:cubicBezTo>
                    <a:cubicBezTo>
                      <a:pt x="76" y="73"/>
                      <a:pt x="76" y="73"/>
                      <a:pt x="76" y="73"/>
                    </a:cubicBezTo>
                    <a:lnTo>
                      <a:pt x="85" y="68"/>
                    </a:lnTo>
                    <a:close/>
                    <a:moveTo>
                      <a:pt x="36" y="30"/>
                    </a:moveTo>
                    <a:cubicBezTo>
                      <a:pt x="66" y="79"/>
                      <a:pt x="66" y="79"/>
                      <a:pt x="66" y="79"/>
                    </a:cubicBezTo>
                    <a:cubicBezTo>
                      <a:pt x="73" y="75"/>
                      <a:pt x="73" y="75"/>
                      <a:pt x="73" y="75"/>
                    </a:cubicBezTo>
                    <a:cubicBezTo>
                      <a:pt x="43" y="25"/>
                      <a:pt x="43" y="25"/>
                      <a:pt x="43" y="25"/>
                    </a:cubicBezTo>
                    <a:lnTo>
                      <a:pt x="36" y="30"/>
                    </a:lnTo>
                    <a:close/>
                    <a:moveTo>
                      <a:pt x="33" y="26"/>
                    </a:moveTo>
                    <a:cubicBezTo>
                      <a:pt x="62" y="8"/>
                      <a:pt x="62" y="8"/>
                      <a:pt x="62" y="8"/>
                    </a:cubicBezTo>
                    <a:cubicBezTo>
                      <a:pt x="60" y="4"/>
                      <a:pt x="60" y="4"/>
                      <a:pt x="60" y="4"/>
                    </a:cubicBezTo>
                    <a:cubicBezTo>
                      <a:pt x="58" y="1"/>
                      <a:pt x="54" y="0"/>
                      <a:pt x="51" y="2"/>
                    </a:cubicBezTo>
                    <a:cubicBezTo>
                      <a:pt x="33" y="13"/>
                      <a:pt x="33" y="13"/>
                      <a:pt x="33" y="13"/>
                    </a:cubicBezTo>
                    <a:cubicBezTo>
                      <a:pt x="30" y="15"/>
                      <a:pt x="29" y="19"/>
                      <a:pt x="31" y="22"/>
                    </a:cubicBezTo>
                    <a:lnTo>
                      <a:pt x="33" y="26"/>
                    </a:lnTo>
                    <a:close/>
                    <a:moveTo>
                      <a:pt x="0" y="106"/>
                    </a:moveTo>
                    <a:cubicBezTo>
                      <a:pt x="78" y="106"/>
                      <a:pt x="78" y="106"/>
                      <a:pt x="78" y="106"/>
                    </a:cubicBezTo>
                    <a:cubicBezTo>
                      <a:pt x="78" y="100"/>
                      <a:pt x="78" y="100"/>
                      <a:pt x="78" y="100"/>
                    </a:cubicBezTo>
                    <a:cubicBezTo>
                      <a:pt x="0" y="100"/>
                      <a:pt x="0" y="100"/>
                      <a:pt x="0" y="100"/>
                    </a:cubicBezTo>
                    <a:lnTo>
                      <a:pt x="0" y="106"/>
                    </a:lnTo>
                    <a:close/>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defRPr/>
                </a:pPr>
                <a:endParaRPr lang="zh-CN" altLang="en-US" sz="1890">
                  <a:solidFill>
                    <a:prstClr val="black"/>
                  </a:solidFill>
                  <a:latin typeface="Calibri" panose="020F0502020204030204"/>
                  <a:ea typeface="宋体" panose="02010600030101010101" pitchFamily="2" charset="-122"/>
                </a:endParaRPr>
              </a:p>
            </p:txBody>
          </p:sp>
        </p:grpSp>
      </p:grpSp>
      <p:grpSp>
        <p:nvGrpSpPr>
          <p:cNvPr id="41" name="Group 72"/>
          <p:cNvGrpSpPr/>
          <p:nvPr/>
        </p:nvGrpSpPr>
        <p:grpSpPr bwMode="auto">
          <a:xfrm>
            <a:off x="4533292" y="3696311"/>
            <a:ext cx="1319838" cy="1839774"/>
            <a:chOff x="3943351" y="4149725"/>
            <a:chExt cx="1257300" cy="1752600"/>
          </a:xfrm>
        </p:grpSpPr>
        <p:sp>
          <p:nvSpPr>
            <p:cNvPr id="42" name="Freeform 74"/>
            <p:cNvSpPr/>
            <p:nvPr/>
          </p:nvSpPr>
          <p:spPr bwMode="auto">
            <a:xfrm>
              <a:off x="3943351" y="4448175"/>
              <a:ext cx="1257300" cy="1454150"/>
            </a:xfrm>
            <a:custGeom>
              <a:avLst/>
              <a:gdLst>
                <a:gd name="T0" fmla="*/ 792 w 792"/>
                <a:gd name="T1" fmla="*/ 228 h 916"/>
                <a:gd name="T2" fmla="*/ 792 w 792"/>
                <a:gd name="T3" fmla="*/ 686 h 916"/>
                <a:gd name="T4" fmla="*/ 396 w 792"/>
                <a:gd name="T5" fmla="*/ 916 h 916"/>
                <a:gd name="T6" fmla="*/ 0 w 792"/>
                <a:gd name="T7" fmla="*/ 686 h 916"/>
                <a:gd name="T8" fmla="*/ 0 w 792"/>
                <a:gd name="T9" fmla="*/ 228 h 916"/>
                <a:gd name="T10" fmla="*/ 396 w 792"/>
                <a:gd name="T11" fmla="*/ 0 h 916"/>
                <a:gd name="T12" fmla="*/ 792 w 792"/>
                <a:gd name="T13" fmla="*/ 228 h 916"/>
                <a:gd name="T14" fmla="*/ 792 w 792"/>
                <a:gd name="T15" fmla="*/ 228 h 9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2" h="916">
                  <a:moveTo>
                    <a:pt x="792" y="228"/>
                  </a:moveTo>
                  <a:lnTo>
                    <a:pt x="792" y="686"/>
                  </a:lnTo>
                  <a:lnTo>
                    <a:pt x="396" y="916"/>
                  </a:lnTo>
                  <a:lnTo>
                    <a:pt x="0" y="686"/>
                  </a:lnTo>
                  <a:lnTo>
                    <a:pt x="0" y="228"/>
                  </a:lnTo>
                  <a:lnTo>
                    <a:pt x="396" y="0"/>
                  </a:lnTo>
                  <a:lnTo>
                    <a:pt x="792" y="228"/>
                  </a:lnTo>
                  <a:lnTo>
                    <a:pt x="792" y="228"/>
                  </a:lnTo>
                  <a:close/>
                </a:path>
              </a:pathLst>
            </a:custGeom>
            <a:solidFill>
              <a:schemeClr val="accent5"/>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sp>
          <p:nvSpPr>
            <p:cNvPr id="43" name="Oval 81"/>
            <p:cNvSpPr>
              <a:spLocks noChangeArrowheads="1"/>
            </p:cNvSpPr>
            <p:nvPr/>
          </p:nvSpPr>
          <p:spPr bwMode="auto">
            <a:xfrm>
              <a:off x="4283076" y="4775200"/>
              <a:ext cx="577850" cy="69850"/>
            </a:xfrm>
            <a:prstGeom prst="ellipse">
              <a:avLst/>
            </a:prstGeom>
            <a:solidFill>
              <a:schemeClr val="tx1">
                <a:alpha val="10196"/>
              </a:scheme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44" name="Freeform 107"/>
            <p:cNvSpPr/>
            <p:nvPr/>
          </p:nvSpPr>
          <p:spPr bwMode="auto">
            <a:xfrm>
              <a:off x="3943351" y="4810125"/>
              <a:ext cx="628650" cy="1092200"/>
            </a:xfrm>
            <a:custGeom>
              <a:avLst/>
              <a:gdLst>
                <a:gd name="T0" fmla="*/ 2147483646 w 396"/>
                <a:gd name="T1" fmla="*/ 2147483646 h 688"/>
                <a:gd name="T2" fmla="*/ 2147483646 w 396"/>
                <a:gd name="T3" fmla="*/ 2147483646 h 688"/>
                <a:gd name="T4" fmla="*/ 0 w 396"/>
                <a:gd name="T5" fmla="*/ 2147483646 h 688"/>
                <a:gd name="T6" fmla="*/ 0 w 396"/>
                <a:gd name="T7" fmla="*/ 0 h 688"/>
                <a:gd name="T8" fmla="*/ 2147483646 w 396"/>
                <a:gd name="T9" fmla="*/ 2147483646 h 6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6" h="688">
                  <a:moveTo>
                    <a:pt x="396" y="230"/>
                  </a:moveTo>
                  <a:lnTo>
                    <a:pt x="396" y="688"/>
                  </a:lnTo>
                  <a:lnTo>
                    <a:pt x="0" y="458"/>
                  </a:lnTo>
                  <a:lnTo>
                    <a:pt x="0" y="0"/>
                  </a:lnTo>
                  <a:lnTo>
                    <a:pt x="396" y="23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sp>
          <p:nvSpPr>
            <p:cNvPr id="45" name="Freeform 108"/>
            <p:cNvSpPr/>
            <p:nvPr/>
          </p:nvSpPr>
          <p:spPr bwMode="auto">
            <a:xfrm>
              <a:off x="4572001" y="4810125"/>
              <a:ext cx="628650" cy="1092200"/>
            </a:xfrm>
            <a:custGeom>
              <a:avLst/>
              <a:gdLst>
                <a:gd name="T0" fmla="*/ 0 w 396"/>
                <a:gd name="T1" fmla="*/ 2147483646 h 688"/>
                <a:gd name="T2" fmla="*/ 0 w 396"/>
                <a:gd name="T3" fmla="*/ 2147483646 h 688"/>
                <a:gd name="T4" fmla="*/ 2147483646 w 396"/>
                <a:gd name="T5" fmla="*/ 2147483646 h 688"/>
                <a:gd name="T6" fmla="*/ 2147483646 w 396"/>
                <a:gd name="T7" fmla="*/ 0 h 688"/>
                <a:gd name="T8" fmla="*/ 0 w 396"/>
                <a:gd name="T9" fmla="*/ 2147483646 h 6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6" h="688">
                  <a:moveTo>
                    <a:pt x="0" y="230"/>
                  </a:moveTo>
                  <a:lnTo>
                    <a:pt x="0" y="688"/>
                  </a:lnTo>
                  <a:lnTo>
                    <a:pt x="396" y="458"/>
                  </a:lnTo>
                  <a:lnTo>
                    <a:pt x="396" y="0"/>
                  </a:lnTo>
                  <a:lnTo>
                    <a:pt x="0" y="230"/>
                  </a:lnTo>
                  <a:close/>
                </a:path>
              </a:pathLst>
            </a:custGeom>
            <a:solidFill>
              <a:schemeClr val="tx1">
                <a:alpha val="30196"/>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grpSp>
          <p:nvGrpSpPr>
            <p:cNvPr id="46" name="Group 77"/>
            <p:cNvGrpSpPr/>
            <p:nvPr/>
          </p:nvGrpSpPr>
          <p:grpSpPr bwMode="auto">
            <a:xfrm>
              <a:off x="4270376" y="4149725"/>
              <a:ext cx="603250" cy="600075"/>
              <a:chOff x="4270376" y="4149725"/>
              <a:chExt cx="603250" cy="600075"/>
            </a:xfrm>
          </p:grpSpPr>
          <p:sp>
            <p:nvSpPr>
              <p:cNvPr id="47" name="Oval 91"/>
              <p:cNvSpPr>
                <a:spLocks noChangeArrowheads="1"/>
              </p:cNvSpPr>
              <p:nvPr/>
            </p:nvSpPr>
            <p:spPr bwMode="auto">
              <a:xfrm>
                <a:off x="4283076" y="4162425"/>
                <a:ext cx="577850" cy="574675"/>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endParaRPr lang="en-US" altLang="zh-CN" sz="1890">
                  <a:solidFill>
                    <a:prstClr val="black"/>
                  </a:solidFill>
                  <a:latin typeface="微软雅黑" panose="020B0503020204020204" pitchFamily="34" charset="-122"/>
                  <a:ea typeface="微软雅黑" panose="020B0503020204020204" pitchFamily="34" charset="-122"/>
                </a:endParaRPr>
              </a:p>
            </p:txBody>
          </p:sp>
          <p:sp>
            <p:nvSpPr>
              <p:cNvPr id="48" name="Freeform 92"/>
              <p:cNvSpPr>
                <a:spLocks noEditPoints="1"/>
              </p:cNvSpPr>
              <p:nvPr/>
            </p:nvSpPr>
            <p:spPr bwMode="auto">
              <a:xfrm>
                <a:off x="4270376" y="4149725"/>
                <a:ext cx="603250" cy="600075"/>
              </a:xfrm>
              <a:custGeom>
                <a:avLst/>
                <a:gdLst>
                  <a:gd name="T0" fmla="*/ 95 w 190"/>
                  <a:gd name="T1" fmla="*/ 189 h 189"/>
                  <a:gd name="T2" fmla="*/ 0 w 190"/>
                  <a:gd name="T3" fmla="*/ 95 h 189"/>
                  <a:gd name="T4" fmla="*/ 95 w 190"/>
                  <a:gd name="T5" fmla="*/ 0 h 189"/>
                  <a:gd name="T6" fmla="*/ 190 w 190"/>
                  <a:gd name="T7" fmla="*/ 95 h 189"/>
                  <a:gd name="T8" fmla="*/ 95 w 190"/>
                  <a:gd name="T9" fmla="*/ 189 h 189"/>
                  <a:gd name="T10" fmla="*/ 95 w 190"/>
                  <a:gd name="T11" fmla="*/ 8 h 189"/>
                  <a:gd name="T12" fmla="*/ 8 w 190"/>
                  <a:gd name="T13" fmla="*/ 95 h 189"/>
                  <a:gd name="T14" fmla="*/ 95 w 190"/>
                  <a:gd name="T15" fmla="*/ 181 h 189"/>
                  <a:gd name="T16" fmla="*/ 182 w 190"/>
                  <a:gd name="T17" fmla="*/ 95 h 189"/>
                  <a:gd name="T18" fmla="*/ 95 w 190"/>
                  <a:gd name="T19"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89">
                    <a:moveTo>
                      <a:pt x="95" y="189"/>
                    </a:moveTo>
                    <a:cubicBezTo>
                      <a:pt x="43" y="189"/>
                      <a:pt x="0" y="147"/>
                      <a:pt x="0" y="95"/>
                    </a:cubicBezTo>
                    <a:cubicBezTo>
                      <a:pt x="0" y="42"/>
                      <a:pt x="43" y="0"/>
                      <a:pt x="95" y="0"/>
                    </a:cubicBezTo>
                    <a:cubicBezTo>
                      <a:pt x="147" y="0"/>
                      <a:pt x="190" y="42"/>
                      <a:pt x="190" y="95"/>
                    </a:cubicBezTo>
                    <a:cubicBezTo>
                      <a:pt x="190" y="147"/>
                      <a:pt x="147" y="189"/>
                      <a:pt x="95" y="189"/>
                    </a:cubicBezTo>
                    <a:close/>
                    <a:moveTo>
                      <a:pt x="95" y="8"/>
                    </a:moveTo>
                    <a:cubicBezTo>
                      <a:pt x="47" y="8"/>
                      <a:pt x="8" y="47"/>
                      <a:pt x="8" y="95"/>
                    </a:cubicBezTo>
                    <a:cubicBezTo>
                      <a:pt x="8" y="142"/>
                      <a:pt x="47" y="181"/>
                      <a:pt x="95" y="181"/>
                    </a:cubicBezTo>
                    <a:cubicBezTo>
                      <a:pt x="143" y="181"/>
                      <a:pt x="182" y="142"/>
                      <a:pt x="182" y="95"/>
                    </a:cubicBezTo>
                    <a:cubicBezTo>
                      <a:pt x="182" y="47"/>
                      <a:pt x="143" y="8"/>
                      <a:pt x="95" y="8"/>
                    </a:cubicBezTo>
                    <a:close/>
                  </a:path>
                </a:pathLst>
              </a:custGeom>
              <a:solidFill>
                <a:schemeClr val="accent5"/>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grpSp>
      </p:grpSp>
      <p:sp>
        <p:nvSpPr>
          <p:cNvPr id="49" name="矩形 74"/>
          <p:cNvSpPr>
            <a:spLocks noChangeArrowheads="1"/>
          </p:cNvSpPr>
          <p:nvPr/>
        </p:nvSpPr>
        <p:spPr bwMode="auto">
          <a:xfrm>
            <a:off x="4618282" y="1958192"/>
            <a:ext cx="115608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r>
              <a:rPr lang="zh-CN" altLang="zh-CN" sz="1260" b="1">
                <a:solidFill>
                  <a:prstClr val="white"/>
                </a:solidFill>
                <a:latin typeface="微软雅黑" panose="020B0503020204020204" pitchFamily="34" charset="-122"/>
                <a:ea typeface="微软雅黑" panose="020B0503020204020204" pitchFamily="34" charset="-122"/>
                <a:cs typeface="Times New Roman" panose="02020603050405020304" pitchFamily="2" charset="0"/>
              </a:rPr>
              <a:t>专业服务团队</a:t>
            </a:r>
            <a:endParaRPr lang="zh-CN" altLang="en-US" sz="1260" b="1">
              <a:solidFill>
                <a:prstClr val="white"/>
              </a:solidFill>
              <a:latin typeface="微软雅黑" panose="020B0503020204020204" pitchFamily="34" charset="-122"/>
              <a:ea typeface="微软雅黑" panose="020B0503020204020204" pitchFamily="34" charset="-122"/>
              <a:cs typeface="Times New Roman" panose="02020603050405020304" pitchFamily="2" charset="0"/>
            </a:endParaRPr>
          </a:p>
        </p:txBody>
      </p:sp>
      <p:sp>
        <p:nvSpPr>
          <p:cNvPr id="50" name="矩形 76"/>
          <p:cNvSpPr>
            <a:spLocks noChangeArrowheads="1"/>
          </p:cNvSpPr>
          <p:nvPr/>
        </p:nvSpPr>
        <p:spPr bwMode="auto">
          <a:xfrm>
            <a:off x="3305110" y="4332899"/>
            <a:ext cx="115608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r>
              <a:rPr lang="zh-CN" altLang="zh-CN" sz="1260" b="1">
                <a:solidFill>
                  <a:prstClr val="white"/>
                </a:solidFill>
                <a:latin typeface="微软雅黑" panose="020B0503020204020204" pitchFamily="34" charset="-122"/>
                <a:ea typeface="微软雅黑" panose="020B0503020204020204" pitchFamily="34" charset="-122"/>
                <a:cs typeface="Times New Roman" panose="02020603050405020304" pitchFamily="2" charset="0"/>
              </a:rPr>
              <a:t>精准防护策略</a:t>
            </a:r>
            <a:endParaRPr lang="zh-CN" altLang="en-US" sz="1260" b="1">
              <a:solidFill>
                <a:prstClr val="white"/>
              </a:solidFill>
              <a:latin typeface="微软雅黑" panose="020B0503020204020204" pitchFamily="34" charset="-122"/>
              <a:ea typeface="微软雅黑" panose="020B0503020204020204" pitchFamily="34" charset="-122"/>
              <a:cs typeface="Times New Roman" panose="02020603050405020304" pitchFamily="2" charset="0"/>
            </a:endParaRPr>
          </a:p>
        </p:txBody>
      </p:sp>
      <p:sp>
        <p:nvSpPr>
          <p:cNvPr id="51" name="矩形 77"/>
          <p:cNvSpPr>
            <a:spLocks noChangeArrowheads="1"/>
          </p:cNvSpPr>
          <p:nvPr/>
        </p:nvSpPr>
        <p:spPr bwMode="auto">
          <a:xfrm>
            <a:off x="5466511" y="3156377"/>
            <a:ext cx="832279"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r>
              <a:rPr lang="zh-CN" altLang="zh-CN" sz="1260" b="1">
                <a:solidFill>
                  <a:prstClr val="white"/>
                </a:solidFill>
                <a:latin typeface="微软雅黑" panose="020B0503020204020204" pitchFamily="34" charset="-122"/>
                <a:ea typeface="微软雅黑" panose="020B0503020204020204" pitchFamily="34" charset="-122"/>
                <a:cs typeface="Times New Roman" panose="02020603050405020304" pitchFamily="2" charset="0"/>
              </a:rPr>
              <a:t>品牌优势</a:t>
            </a:r>
            <a:endParaRPr lang="zh-CN" altLang="en-US" sz="1260" b="1">
              <a:solidFill>
                <a:prstClr val="white"/>
              </a:solidFill>
              <a:latin typeface="微软雅黑" panose="020B0503020204020204" pitchFamily="34" charset="-122"/>
              <a:ea typeface="微软雅黑" panose="020B0503020204020204" pitchFamily="34" charset="-122"/>
              <a:cs typeface="Times New Roman" panose="02020603050405020304" pitchFamily="2" charset="0"/>
            </a:endParaRPr>
          </a:p>
        </p:txBody>
      </p:sp>
      <p:sp>
        <p:nvSpPr>
          <p:cNvPr id="52" name="矩形 79"/>
          <p:cNvSpPr>
            <a:spLocks noChangeArrowheads="1"/>
          </p:cNvSpPr>
          <p:nvPr/>
        </p:nvSpPr>
        <p:spPr bwMode="auto">
          <a:xfrm>
            <a:off x="5886459" y="4332899"/>
            <a:ext cx="131799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r>
              <a:rPr lang="zh-CN" altLang="zh-CN" sz="1260" b="1">
                <a:solidFill>
                  <a:prstClr val="white"/>
                </a:solidFill>
                <a:latin typeface="微软雅黑" panose="020B0503020204020204" pitchFamily="34" charset="-122"/>
                <a:ea typeface="微软雅黑" panose="020B0503020204020204" pitchFamily="34" charset="-122"/>
                <a:cs typeface="Times New Roman" panose="02020603050405020304" pitchFamily="2" charset="0"/>
              </a:rPr>
              <a:t>大数据风险联动</a:t>
            </a:r>
            <a:endParaRPr lang="zh-CN" altLang="en-US" sz="1260">
              <a:solidFill>
                <a:prstClr val="white"/>
              </a:solidFill>
              <a:latin typeface="微软雅黑" panose="020B0503020204020204" pitchFamily="34" charset="-122"/>
              <a:ea typeface="微软雅黑" panose="020B0503020204020204" pitchFamily="34" charset="-122"/>
              <a:cs typeface="Times New Roman" panose="02020603050405020304" pitchFamily="2" charset="0"/>
            </a:endParaRPr>
          </a:p>
        </p:txBody>
      </p:sp>
      <p:sp>
        <p:nvSpPr>
          <p:cNvPr id="53" name="矩形 80"/>
          <p:cNvSpPr>
            <a:spLocks noChangeArrowheads="1"/>
          </p:cNvSpPr>
          <p:nvPr/>
        </p:nvSpPr>
        <p:spPr bwMode="auto">
          <a:xfrm>
            <a:off x="3975028" y="3156377"/>
            <a:ext cx="115608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r>
              <a:rPr lang="zh-CN" altLang="zh-CN" sz="1260" b="1">
                <a:solidFill>
                  <a:prstClr val="white"/>
                </a:solidFill>
                <a:latin typeface="微软雅黑" panose="020B0503020204020204" pitchFamily="34" charset="-122"/>
                <a:ea typeface="微软雅黑" panose="020B0503020204020204" pitchFamily="34" charset="-122"/>
                <a:cs typeface="Times New Roman" panose="02020603050405020304" pitchFamily="2" charset="0"/>
              </a:rPr>
              <a:t>安全实践能力</a:t>
            </a:r>
            <a:endParaRPr lang="zh-CN" altLang="en-US" sz="1260" b="1">
              <a:solidFill>
                <a:prstClr val="white"/>
              </a:solidFill>
              <a:latin typeface="微软雅黑" panose="020B0503020204020204" pitchFamily="34" charset="-122"/>
              <a:ea typeface="微软雅黑" panose="020B0503020204020204" pitchFamily="34" charset="-122"/>
              <a:cs typeface="Times New Roman" panose="02020603050405020304" pitchFamily="2" charset="0"/>
            </a:endParaRPr>
          </a:p>
        </p:txBody>
      </p:sp>
      <p:sp>
        <p:nvSpPr>
          <p:cNvPr id="54" name="矩形 81"/>
          <p:cNvSpPr>
            <a:spLocks noChangeArrowheads="1"/>
          </p:cNvSpPr>
          <p:nvPr/>
        </p:nvSpPr>
        <p:spPr bwMode="auto">
          <a:xfrm>
            <a:off x="4644946" y="4324567"/>
            <a:ext cx="115608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r>
              <a:rPr lang="zh-CN" altLang="en-US" sz="1260" b="1">
                <a:solidFill>
                  <a:prstClr val="white"/>
                </a:solidFill>
                <a:latin typeface="微软雅黑" panose="020B0503020204020204" pitchFamily="34" charset="-122"/>
                <a:ea typeface="微软雅黑" panose="020B0503020204020204" pitchFamily="34" charset="-122"/>
                <a:cs typeface="Times New Roman" panose="02020603050405020304" pitchFamily="2" charset="0"/>
              </a:rPr>
              <a:t>快速响应能力</a:t>
            </a:r>
            <a:endParaRPr lang="zh-CN" altLang="en-US" sz="1260" b="1">
              <a:solidFill>
                <a:prstClr val="white"/>
              </a:solidFill>
              <a:latin typeface="微软雅黑" panose="020B0503020204020204" pitchFamily="34" charset="-122"/>
              <a:ea typeface="微软雅黑" panose="020B0503020204020204" pitchFamily="34" charset="-122"/>
              <a:cs typeface="Times New Roman" panose="02020603050405020304" pitchFamily="2" charset="0"/>
            </a:endParaRPr>
          </a:p>
        </p:txBody>
      </p:sp>
      <p:sp>
        <p:nvSpPr>
          <p:cNvPr id="55" name="Freeform 247"/>
          <p:cNvSpPr>
            <a:spLocks noEditPoints="1"/>
          </p:cNvSpPr>
          <p:nvPr/>
        </p:nvSpPr>
        <p:spPr bwMode="auto">
          <a:xfrm>
            <a:off x="5076559" y="1541576"/>
            <a:ext cx="309962" cy="319961"/>
          </a:xfrm>
          <a:custGeom>
            <a:avLst/>
            <a:gdLst>
              <a:gd name="T0" fmla="*/ 2147483646 w 93"/>
              <a:gd name="T1" fmla="*/ 2147483646 h 96"/>
              <a:gd name="T2" fmla="*/ 2147483646 w 93"/>
              <a:gd name="T3" fmla="*/ 2147483646 h 96"/>
              <a:gd name="T4" fmla="*/ 2147483646 w 93"/>
              <a:gd name="T5" fmla="*/ 2147483646 h 96"/>
              <a:gd name="T6" fmla="*/ 2147483646 w 93"/>
              <a:gd name="T7" fmla="*/ 2147483646 h 96"/>
              <a:gd name="T8" fmla="*/ 2147483646 w 93"/>
              <a:gd name="T9" fmla="*/ 2147483646 h 96"/>
              <a:gd name="T10" fmla="*/ 2147483646 w 93"/>
              <a:gd name="T11" fmla="*/ 2147483646 h 96"/>
              <a:gd name="T12" fmla="*/ 2147483646 w 93"/>
              <a:gd name="T13" fmla="*/ 2147483646 h 96"/>
              <a:gd name="T14" fmla="*/ 2147483646 w 93"/>
              <a:gd name="T15" fmla="*/ 2147483646 h 96"/>
              <a:gd name="T16" fmla="*/ 2147483646 w 93"/>
              <a:gd name="T17" fmla="*/ 2147483646 h 96"/>
              <a:gd name="T18" fmla="*/ 2147483646 w 93"/>
              <a:gd name="T19" fmla="*/ 2147483646 h 96"/>
              <a:gd name="T20" fmla="*/ 2147483646 w 93"/>
              <a:gd name="T21" fmla="*/ 2147483646 h 96"/>
              <a:gd name="T22" fmla="*/ 2147483646 w 93"/>
              <a:gd name="T23" fmla="*/ 2147483646 h 96"/>
              <a:gd name="T24" fmla="*/ 2147483646 w 93"/>
              <a:gd name="T25" fmla="*/ 2147483646 h 96"/>
              <a:gd name="T26" fmla="*/ 2147483646 w 93"/>
              <a:gd name="T27" fmla="*/ 2147483646 h 96"/>
              <a:gd name="T28" fmla="*/ 2147483646 w 93"/>
              <a:gd name="T29" fmla="*/ 2147483646 h 96"/>
              <a:gd name="T30" fmla="*/ 2147483646 w 93"/>
              <a:gd name="T31" fmla="*/ 2147483646 h 96"/>
              <a:gd name="T32" fmla="*/ 2147483646 w 93"/>
              <a:gd name="T33" fmla="*/ 2147483646 h 96"/>
              <a:gd name="T34" fmla="*/ 2147483646 w 93"/>
              <a:gd name="T35" fmla="*/ 2147483646 h 96"/>
              <a:gd name="T36" fmla="*/ 2147483646 w 93"/>
              <a:gd name="T37" fmla="*/ 2147483646 h 96"/>
              <a:gd name="T38" fmla="*/ 2147483646 w 93"/>
              <a:gd name="T39" fmla="*/ 2147483646 h 96"/>
              <a:gd name="T40" fmla="*/ 2147483646 w 93"/>
              <a:gd name="T41" fmla="*/ 2147483646 h 96"/>
              <a:gd name="T42" fmla="*/ 2147483646 w 93"/>
              <a:gd name="T43" fmla="*/ 2147483646 h 96"/>
              <a:gd name="T44" fmla="*/ 2147483646 w 93"/>
              <a:gd name="T45" fmla="*/ 2147483646 h 96"/>
              <a:gd name="T46" fmla="*/ 2147483646 w 93"/>
              <a:gd name="T47" fmla="*/ 2147483646 h 96"/>
              <a:gd name="T48" fmla="*/ 2147483646 w 93"/>
              <a:gd name="T49" fmla="*/ 2147483646 h 96"/>
              <a:gd name="T50" fmla="*/ 2147483646 w 93"/>
              <a:gd name="T51" fmla="*/ 2147483646 h 96"/>
              <a:gd name="T52" fmla="*/ 2147483646 w 93"/>
              <a:gd name="T53" fmla="*/ 2147483646 h 96"/>
              <a:gd name="T54" fmla="*/ 2147483646 w 93"/>
              <a:gd name="T55" fmla="*/ 2147483646 h 96"/>
              <a:gd name="T56" fmla="*/ 2147483646 w 93"/>
              <a:gd name="T57" fmla="*/ 2147483646 h 96"/>
              <a:gd name="T58" fmla="*/ 2147483646 w 93"/>
              <a:gd name="T59" fmla="*/ 2147483646 h 96"/>
              <a:gd name="T60" fmla="*/ 2147483646 w 93"/>
              <a:gd name="T61" fmla="*/ 2147483646 h 96"/>
              <a:gd name="T62" fmla="*/ 2147483646 w 93"/>
              <a:gd name="T63" fmla="*/ 2147483646 h 96"/>
              <a:gd name="T64" fmla="*/ 2147483646 w 93"/>
              <a:gd name="T65" fmla="*/ 2147483646 h 96"/>
              <a:gd name="T66" fmla="*/ 2147483646 w 93"/>
              <a:gd name="T67" fmla="*/ 0 h 96"/>
              <a:gd name="T68" fmla="*/ 2147483646 w 93"/>
              <a:gd name="T69" fmla="*/ 2147483646 h 96"/>
              <a:gd name="T70" fmla="*/ 2147483646 w 93"/>
              <a:gd name="T71" fmla="*/ 2147483646 h 96"/>
              <a:gd name="T72" fmla="*/ 2147483646 w 93"/>
              <a:gd name="T73" fmla="*/ 2147483646 h 96"/>
              <a:gd name="T74" fmla="*/ 2147483646 w 93"/>
              <a:gd name="T75" fmla="*/ 2147483646 h 96"/>
              <a:gd name="T76" fmla="*/ 2147483646 w 93"/>
              <a:gd name="T77" fmla="*/ 2147483646 h 96"/>
              <a:gd name="T78" fmla="*/ 2147483646 w 93"/>
              <a:gd name="T79" fmla="*/ 2147483646 h 96"/>
              <a:gd name="T80" fmla="*/ 2147483646 w 93"/>
              <a:gd name="T81" fmla="*/ 2147483646 h 96"/>
              <a:gd name="T82" fmla="*/ 2147483646 w 93"/>
              <a:gd name="T83" fmla="*/ 2147483646 h 96"/>
              <a:gd name="T84" fmla="*/ 2147483646 w 93"/>
              <a:gd name="T85" fmla="*/ 2147483646 h 96"/>
              <a:gd name="T86" fmla="*/ 2147483646 w 93"/>
              <a:gd name="T87" fmla="*/ 2147483646 h 96"/>
              <a:gd name="T88" fmla="*/ 0 w 93"/>
              <a:gd name="T89" fmla="*/ 2147483646 h 96"/>
              <a:gd name="T90" fmla="*/ 0 w 93"/>
              <a:gd name="T91" fmla="*/ 2147483646 h 96"/>
              <a:gd name="T92" fmla="*/ 0 w 93"/>
              <a:gd name="T93" fmla="*/ 2147483646 h 96"/>
              <a:gd name="T94" fmla="*/ 2147483646 w 93"/>
              <a:gd name="T95" fmla="*/ 2147483646 h 96"/>
              <a:gd name="T96" fmla="*/ 2147483646 w 93"/>
              <a:gd name="T97" fmla="*/ 2147483646 h 96"/>
              <a:gd name="T98" fmla="*/ 2147483646 w 93"/>
              <a:gd name="T99" fmla="*/ 2147483646 h 96"/>
              <a:gd name="T100" fmla="*/ 2147483646 w 93"/>
              <a:gd name="T101" fmla="*/ 2147483646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3" h="96">
                <a:moveTo>
                  <a:pt x="80" y="66"/>
                </a:moveTo>
                <a:cubicBezTo>
                  <a:pt x="79" y="66"/>
                  <a:pt x="79" y="66"/>
                  <a:pt x="78" y="66"/>
                </a:cubicBezTo>
                <a:cubicBezTo>
                  <a:pt x="70" y="66"/>
                  <a:pt x="63" y="73"/>
                  <a:pt x="63" y="81"/>
                </a:cubicBezTo>
                <a:cubicBezTo>
                  <a:pt x="63" y="84"/>
                  <a:pt x="65" y="88"/>
                  <a:pt x="66" y="90"/>
                </a:cubicBezTo>
                <a:cubicBezTo>
                  <a:pt x="69" y="94"/>
                  <a:pt x="73" y="96"/>
                  <a:pt x="78" y="96"/>
                </a:cubicBezTo>
                <a:cubicBezTo>
                  <a:pt x="86" y="96"/>
                  <a:pt x="93" y="89"/>
                  <a:pt x="93" y="81"/>
                </a:cubicBezTo>
                <a:cubicBezTo>
                  <a:pt x="93" y="73"/>
                  <a:pt x="87" y="67"/>
                  <a:pt x="80" y="66"/>
                </a:cubicBezTo>
                <a:close/>
                <a:moveTo>
                  <a:pt x="88" y="83"/>
                </a:moveTo>
                <a:cubicBezTo>
                  <a:pt x="80" y="83"/>
                  <a:pt x="80" y="83"/>
                  <a:pt x="80" y="83"/>
                </a:cubicBezTo>
                <a:cubicBezTo>
                  <a:pt x="80" y="90"/>
                  <a:pt x="80" y="90"/>
                  <a:pt x="80" y="90"/>
                </a:cubicBezTo>
                <a:cubicBezTo>
                  <a:pt x="76" y="90"/>
                  <a:pt x="76" y="90"/>
                  <a:pt x="76" y="90"/>
                </a:cubicBezTo>
                <a:cubicBezTo>
                  <a:pt x="76" y="83"/>
                  <a:pt x="76" y="83"/>
                  <a:pt x="76" y="83"/>
                </a:cubicBezTo>
                <a:cubicBezTo>
                  <a:pt x="69" y="83"/>
                  <a:pt x="69" y="83"/>
                  <a:pt x="69" y="83"/>
                </a:cubicBezTo>
                <a:cubicBezTo>
                  <a:pt x="69" y="79"/>
                  <a:pt x="69" y="79"/>
                  <a:pt x="69" y="79"/>
                </a:cubicBezTo>
                <a:cubicBezTo>
                  <a:pt x="76" y="79"/>
                  <a:pt x="76" y="79"/>
                  <a:pt x="76" y="79"/>
                </a:cubicBezTo>
                <a:cubicBezTo>
                  <a:pt x="76" y="72"/>
                  <a:pt x="76" y="72"/>
                  <a:pt x="76" y="72"/>
                </a:cubicBezTo>
                <a:cubicBezTo>
                  <a:pt x="80" y="72"/>
                  <a:pt x="80" y="72"/>
                  <a:pt x="80" y="72"/>
                </a:cubicBezTo>
                <a:cubicBezTo>
                  <a:pt x="80" y="79"/>
                  <a:pt x="80" y="79"/>
                  <a:pt x="80" y="79"/>
                </a:cubicBezTo>
                <a:cubicBezTo>
                  <a:pt x="88" y="79"/>
                  <a:pt x="88" y="79"/>
                  <a:pt x="88" y="79"/>
                </a:cubicBezTo>
                <a:lnTo>
                  <a:pt x="88" y="83"/>
                </a:lnTo>
                <a:close/>
                <a:moveTo>
                  <a:pt x="78" y="61"/>
                </a:moveTo>
                <a:cubicBezTo>
                  <a:pt x="78" y="61"/>
                  <a:pt x="79" y="61"/>
                  <a:pt x="79" y="61"/>
                </a:cubicBezTo>
                <a:cubicBezTo>
                  <a:pt x="79" y="61"/>
                  <a:pt x="79" y="60"/>
                  <a:pt x="79" y="60"/>
                </a:cubicBezTo>
                <a:cubicBezTo>
                  <a:pt x="75" y="53"/>
                  <a:pt x="67" y="53"/>
                  <a:pt x="65" y="52"/>
                </a:cubicBezTo>
                <a:cubicBezTo>
                  <a:pt x="58" y="50"/>
                  <a:pt x="56" y="49"/>
                  <a:pt x="55" y="46"/>
                </a:cubicBezTo>
                <a:cubicBezTo>
                  <a:pt x="53" y="43"/>
                  <a:pt x="51" y="43"/>
                  <a:pt x="51" y="43"/>
                </a:cubicBezTo>
                <a:cubicBezTo>
                  <a:pt x="51" y="42"/>
                  <a:pt x="51" y="41"/>
                  <a:pt x="50" y="39"/>
                </a:cubicBezTo>
                <a:cubicBezTo>
                  <a:pt x="53" y="36"/>
                  <a:pt x="54" y="32"/>
                  <a:pt x="54" y="32"/>
                </a:cubicBezTo>
                <a:cubicBezTo>
                  <a:pt x="56" y="31"/>
                  <a:pt x="57" y="26"/>
                  <a:pt x="57" y="25"/>
                </a:cubicBezTo>
                <a:cubicBezTo>
                  <a:pt x="57" y="23"/>
                  <a:pt x="56" y="23"/>
                  <a:pt x="56" y="23"/>
                </a:cubicBezTo>
                <a:cubicBezTo>
                  <a:pt x="56" y="23"/>
                  <a:pt x="57" y="14"/>
                  <a:pt x="54" y="8"/>
                </a:cubicBezTo>
                <a:cubicBezTo>
                  <a:pt x="50" y="2"/>
                  <a:pt x="44" y="2"/>
                  <a:pt x="44" y="2"/>
                </a:cubicBezTo>
                <a:cubicBezTo>
                  <a:pt x="41" y="1"/>
                  <a:pt x="41" y="1"/>
                  <a:pt x="41" y="1"/>
                </a:cubicBezTo>
                <a:cubicBezTo>
                  <a:pt x="41" y="1"/>
                  <a:pt x="37" y="1"/>
                  <a:pt x="36" y="0"/>
                </a:cubicBezTo>
                <a:cubicBezTo>
                  <a:pt x="36" y="0"/>
                  <a:pt x="36" y="2"/>
                  <a:pt x="37" y="2"/>
                </a:cubicBezTo>
                <a:cubicBezTo>
                  <a:pt x="37" y="2"/>
                  <a:pt x="31" y="2"/>
                  <a:pt x="28" y="8"/>
                </a:cubicBezTo>
                <a:cubicBezTo>
                  <a:pt x="24" y="14"/>
                  <a:pt x="26" y="23"/>
                  <a:pt x="26" y="23"/>
                </a:cubicBezTo>
                <a:cubicBezTo>
                  <a:pt x="26" y="23"/>
                  <a:pt x="25" y="23"/>
                  <a:pt x="25" y="25"/>
                </a:cubicBezTo>
                <a:cubicBezTo>
                  <a:pt x="24" y="26"/>
                  <a:pt x="25" y="31"/>
                  <a:pt x="28" y="32"/>
                </a:cubicBezTo>
                <a:cubicBezTo>
                  <a:pt x="28" y="32"/>
                  <a:pt x="28" y="36"/>
                  <a:pt x="31" y="39"/>
                </a:cubicBezTo>
                <a:cubicBezTo>
                  <a:pt x="31" y="41"/>
                  <a:pt x="30" y="42"/>
                  <a:pt x="30" y="43"/>
                </a:cubicBezTo>
                <a:cubicBezTo>
                  <a:pt x="30" y="43"/>
                  <a:pt x="28" y="43"/>
                  <a:pt x="27" y="46"/>
                </a:cubicBezTo>
                <a:cubicBezTo>
                  <a:pt x="25" y="49"/>
                  <a:pt x="23" y="50"/>
                  <a:pt x="16" y="52"/>
                </a:cubicBezTo>
                <a:cubicBezTo>
                  <a:pt x="14" y="53"/>
                  <a:pt x="6" y="53"/>
                  <a:pt x="3" y="60"/>
                </a:cubicBezTo>
                <a:cubicBezTo>
                  <a:pt x="1" y="64"/>
                  <a:pt x="0" y="73"/>
                  <a:pt x="0" y="82"/>
                </a:cubicBezTo>
                <a:cubicBezTo>
                  <a:pt x="0" y="82"/>
                  <a:pt x="0" y="83"/>
                  <a:pt x="0" y="83"/>
                </a:cubicBezTo>
                <a:cubicBezTo>
                  <a:pt x="0" y="83"/>
                  <a:pt x="0" y="83"/>
                  <a:pt x="0" y="83"/>
                </a:cubicBezTo>
                <a:cubicBezTo>
                  <a:pt x="8" y="88"/>
                  <a:pt x="21" y="94"/>
                  <a:pt x="41" y="94"/>
                </a:cubicBezTo>
                <a:cubicBezTo>
                  <a:pt x="48" y="94"/>
                  <a:pt x="55" y="93"/>
                  <a:pt x="61" y="92"/>
                </a:cubicBezTo>
                <a:cubicBezTo>
                  <a:pt x="59" y="88"/>
                  <a:pt x="58" y="85"/>
                  <a:pt x="58" y="81"/>
                </a:cubicBezTo>
                <a:cubicBezTo>
                  <a:pt x="58" y="70"/>
                  <a:pt x="67" y="61"/>
                  <a:pt x="78" y="61"/>
                </a:cubicBezTo>
                <a:close/>
              </a:path>
            </a:pathLst>
          </a:custGeom>
          <a:solidFill>
            <a:schemeClr val="tx2"/>
          </a:solidFill>
          <a:ln w="19050">
            <a:solidFill>
              <a:schemeClr val="accent2"/>
            </a:solidFill>
            <a:round/>
          </a:ln>
        </p:spPr>
        <p:txBody>
          <a:bodyPr/>
          <a:lstStyle/>
          <a:p>
            <a:pPr defTabSz="959485"/>
            <a:endParaRPr lang="zh-CN" altLang="en-US" sz="1890">
              <a:solidFill>
                <a:prstClr val="black"/>
              </a:solidFill>
              <a:latin typeface="Calibri" panose="020F0502020204030204"/>
              <a:ea typeface="宋体" panose="02010600030101010101" pitchFamily="2" charset="-122"/>
            </a:endParaRPr>
          </a:p>
        </p:txBody>
      </p:sp>
      <p:sp>
        <p:nvSpPr>
          <p:cNvPr id="56" name="Freeform 95"/>
          <p:cNvSpPr>
            <a:spLocks noEditPoints="1"/>
          </p:cNvSpPr>
          <p:nvPr/>
        </p:nvSpPr>
        <p:spPr bwMode="auto">
          <a:xfrm>
            <a:off x="5753142" y="2686435"/>
            <a:ext cx="266634" cy="386619"/>
          </a:xfrm>
          <a:custGeom>
            <a:avLst/>
            <a:gdLst>
              <a:gd name="T0" fmla="*/ 21 w 80"/>
              <a:gd name="T1" fmla="*/ 89 h 116"/>
              <a:gd name="T2" fmla="*/ 22 w 80"/>
              <a:gd name="T3" fmla="*/ 95 h 116"/>
              <a:gd name="T4" fmla="*/ 40 w 80"/>
              <a:gd name="T5" fmla="*/ 99 h 116"/>
              <a:gd name="T6" fmla="*/ 58 w 80"/>
              <a:gd name="T7" fmla="*/ 95 h 116"/>
              <a:gd name="T8" fmla="*/ 59 w 80"/>
              <a:gd name="T9" fmla="*/ 89 h 116"/>
              <a:gd name="T10" fmla="*/ 40 w 80"/>
              <a:gd name="T11" fmla="*/ 93 h 116"/>
              <a:gd name="T12" fmla="*/ 21 w 80"/>
              <a:gd name="T13" fmla="*/ 89 h 116"/>
              <a:gd name="T14" fmla="*/ 40 w 80"/>
              <a:gd name="T15" fmla="*/ 16 h 116"/>
              <a:gd name="T16" fmla="*/ 42 w 80"/>
              <a:gd name="T17" fmla="*/ 14 h 116"/>
              <a:gd name="T18" fmla="*/ 40 w 80"/>
              <a:gd name="T19" fmla="*/ 12 h 116"/>
              <a:gd name="T20" fmla="*/ 12 w 80"/>
              <a:gd name="T21" fmla="*/ 40 h 116"/>
              <a:gd name="T22" fmla="*/ 14 w 80"/>
              <a:gd name="T23" fmla="*/ 42 h 116"/>
              <a:gd name="T24" fmla="*/ 16 w 80"/>
              <a:gd name="T25" fmla="*/ 40 h 116"/>
              <a:gd name="T26" fmla="*/ 40 w 80"/>
              <a:gd name="T27" fmla="*/ 16 h 116"/>
              <a:gd name="T28" fmla="*/ 23 w 80"/>
              <a:gd name="T29" fmla="*/ 101 h 116"/>
              <a:gd name="T30" fmla="*/ 24 w 80"/>
              <a:gd name="T31" fmla="*/ 107 h 116"/>
              <a:gd name="T32" fmla="*/ 29 w 80"/>
              <a:gd name="T33" fmla="*/ 110 h 116"/>
              <a:gd name="T34" fmla="*/ 30 w 80"/>
              <a:gd name="T35" fmla="*/ 114 h 116"/>
              <a:gd name="T36" fmla="*/ 40 w 80"/>
              <a:gd name="T37" fmla="*/ 116 h 116"/>
              <a:gd name="T38" fmla="*/ 50 w 80"/>
              <a:gd name="T39" fmla="*/ 114 h 116"/>
              <a:gd name="T40" fmla="*/ 51 w 80"/>
              <a:gd name="T41" fmla="*/ 110 h 116"/>
              <a:gd name="T42" fmla="*/ 56 w 80"/>
              <a:gd name="T43" fmla="*/ 107 h 116"/>
              <a:gd name="T44" fmla="*/ 57 w 80"/>
              <a:gd name="T45" fmla="*/ 101 h 116"/>
              <a:gd name="T46" fmla="*/ 40 w 80"/>
              <a:gd name="T47" fmla="*/ 103 h 116"/>
              <a:gd name="T48" fmla="*/ 23 w 80"/>
              <a:gd name="T49" fmla="*/ 101 h 116"/>
              <a:gd name="T50" fmla="*/ 40 w 80"/>
              <a:gd name="T51" fmla="*/ 0 h 116"/>
              <a:gd name="T52" fmla="*/ 0 w 80"/>
              <a:gd name="T53" fmla="*/ 40 h 116"/>
              <a:gd name="T54" fmla="*/ 19 w 80"/>
              <a:gd name="T55" fmla="*/ 74 h 116"/>
              <a:gd name="T56" fmla="*/ 21 w 80"/>
              <a:gd name="T57" fmla="*/ 84 h 116"/>
              <a:gd name="T58" fmla="*/ 40 w 80"/>
              <a:gd name="T59" fmla="*/ 88 h 116"/>
              <a:gd name="T60" fmla="*/ 59 w 80"/>
              <a:gd name="T61" fmla="*/ 84 h 116"/>
              <a:gd name="T62" fmla="*/ 61 w 80"/>
              <a:gd name="T63" fmla="*/ 74 h 116"/>
              <a:gd name="T64" fmla="*/ 80 w 80"/>
              <a:gd name="T65" fmla="*/ 40 h 116"/>
              <a:gd name="T66" fmla="*/ 40 w 80"/>
              <a:gd name="T67" fmla="*/ 0 h 116"/>
              <a:gd name="T68" fmla="*/ 55 w 80"/>
              <a:gd name="T69" fmla="*/ 69 h 116"/>
              <a:gd name="T70" fmla="*/ 54 w 80"/>
              <a:gd name="T71" fmla="*/ 79 h 116"/>
              <a:gd name="T72" fmla="*/ 40 w 80"/>
              <a:gd name="T73" fmla="*/ 81 h 116"/>
              <a:gd name="T74" fmla="*/ 26 w 80"/>
              <a:gd name="T75" fmla="*/ 79 h 116"/>
              <a:gd name="T76" fmla="*/ 25 w 80"/>
              <a:gd name="T77" fmla="*/ 69 h 116"/>
              <a:gd name="T78" fmla="*/ 7 w 80"/>
              <a:gd name="T79" fmla="*/ 40 h 116"/>
              <a:gd name="T80" fmla="*/ 40 w 80"/>
              <a:gd name="T81" fmla="*/ 7 h 116"/>
              <a:gd name="T82" fmla="*/ 73 w 80"/>
              <a:gd name="T83" fmla="*/ 40 h 116"/>
              <a:gd name="T84" fmla="*/ 55 w 80"/>
              <a:gd name="T85" fmla="*/ 69 h 116"/>
              <a:gd name="T86" fmla="*/ 49 w 80"/>
              <a:gd name="T87" fmla="*/ 55 h 116"/>
              <a:gd name="T88" fmla="*/ 40 w 80"/>
              <a:gd name="T89" fmla="*/ 39 h 116"/>
              <a:gd name="T90" fmla="*/ 31 w 80"/>
              <a:gd name="T91" fmla="*/ 55 h 116"/>
              <a:gd name="T92" fmla="*/ 27 w 80"/>
              <a:gd name="T93" fmla="*/ 47 h 116"/>
              <a:gd name="T94" fmla="*/ 22 w 80"/>
              <a:gd name="T95" fmla="*/ 50 h 116"/>
              <a:gd name="T96" fmla="*/ 31 w 80"/>
              <a:gd name="T97" fmla="*/ 69 h 116"/>
              <a:gd name="T98" fmla="*/ 40 w 80"/>
              <a:gd name="T99" fmla="*/ 52 h 116"/>
              <a:gd name="T100" fmla="*/ 49 w 80"/>
              <a:gd name="T101" fmla="*/ 69 h 116"/>
              <a:gd name="T102" fmla="*/ 58 w 80"/>
              <a:gd name="T103" fmla="*/ 50 h 116"/>
              <a:gd name="T104" fmla="*/ 53 w 80"/>
              <a:gd name="T105" fmla="*/ 47 h 116"/>
              <a:gd name="T106" fmla="*/ 49 w 80"/>
              <a:gd name="T107"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6">
                <a:moveTo>
                  <a:pt x="21" y="89"/>
                </a:moveTo>
                <a:cubicBezTo>
                  <a:pt x="22" y="95"/>
                  <a:pt x="22" y="95"/>
                  <a:pt x="22" y="95"/>
                </a:cubicBezTo>
                <a:cubicBezTo>
                  <a:pt x="28" y="98"/>
                  <a:pt x="34" y="99"/>
                  <a:pt x="40" y="99"/>
                </a:cubicBezTo>
                <a:cubicBezTo>
                  <a:pt x="46" y="99"/>
                  <a:pt x="52" y="98"/>
                  <a:pt x="58" y="95"/>
                </a:cubicBezTo>
                <a:cubicBezTo>
                  <a:pt x="59" y="89"/>
                  <a:pt x="59" y="89"/>
                  <a:pt x="59" y="89"/>
                </a:cubicBezTo>
                <a:cubicBezTo>
                  <a:pt x="53" y="92"/>
                  <a:pt x="47" y="93"/>
                  <a:pt x="40" y="93"/>
                </a:cubicBezTo>
                <a:cubicBezTo>
                  <a:pt x="33" y="93"/>
                  <a:pt x="27" y="92"/>
                  <a:pt x="21" y="89"/>
                </a:cubicBezTo>
                <a:close/>
                <a:moveTo>
                  <a:pt x="40" y="16"/>
                </a:moveTo>
                <a:cubicBezTo>
                  <a:pt x="41" y="16"/>
                  <a:pt x="42" y="15"/>
                  <a:pt x="42" y="14"/>
                </a:cubicBezTo>
                <a:cubicBezTo>
                  <a:pt x="42" y="13"/>
                  <a:pt x="41" y="12"/>
                  <a:pt x="40" y="12"/>
                </a:cubicBezTo>
                <a:cubicBezTo>
                  <a:pt x="25" y="12"/>
                  <a:pt x="12" y="25"/>
                  <a:pt x="12" y="40"/>
                </a:cubicBezTo>
                <a:cubicBezTo>
                  <a:pt x="12" y="41"/>
                  <a:pt x="13" y="42"/>
                  <a:pt x="14" y="42"/>
                </a:cubicBezTo>
                <a:cubicBezTo>
                  <a:pt x="15" y="42"/>
                  <a:pt x="16" y="41"/>
                  <a:pt x="16" y="40"/>
                </a:cubicBezTo>
                <a:cubicBezTo>
                  <a:pt x="16" y="27"/>
                  <a:pt x="27" y="16"/>
                  <a:pt x="40" y="16"/>
                </a:cubicBezTo>
                <a:close/>
                <a:moveTo>
                  <a:pt x="23" y="101"/>
                </a:moveTo>
                <a:cubicBezTo>
                  <a:pt x="24" y="107"/>
                  <a:pt x="24" y="107"/>
                  <a:pt x="24" y="107"/>
                </a:cubicBezTo>
                <a:cubicBezTo>
                  <a:pt x="24" y="107"/>
                  <a:pt x="25" y="109"/>
                  <a:pt x="29" y="110"/>
                </a:cubicBezTo>
                <a:cubicBezTo>
                  <a:pt x="30" y="114"/>
                  <a:pt x="30" y="114"/>
                  <a:pt x="30" y="114"/>
                </a:cubicBezTo>
                <a:cubicBezTo>
                  <a:pt x="30" y="114"/>
                  <a:pt x="32" y="116"/>
                  <a:pt x="40" y="116"/>
                </a:cubicBezTo>
                <a:cubicBezTo>
                  <a:pt x="48" y="116"/>
                  <a:pt x="50" y="114"/>
                  <a:pt x="50" y="114"/>
                </a:cubicBezTo>
                <a:cubicBezTo>
                  <a:pt x="51" y="110"/>
                  <a:pt x="51" y="110"/>
                  <a:pt x="51" y="110"/>
                </a:cubicBezTo>
                <a:cubicBezTo>
                  <a:pt x="55" y="109"/>
                  <a:pt x="56" y="107"/>
                  <a:pt x="56" y="107"/>
                </a:cubicBezTo>
                <a:cubicBezTo>
                  <a:pt x="57" y="101"/>
                  <a:pt x="57" y="101"/>
                  <a:pt x="57" y="101"/>
                </a:cubicBezTo>
                <a:cubicBezTo>
                  <a:pt x="52" y="102"/>
                  <a:pt x="46" y="103"/>
                  <a:pt x="40" y="103"/>
                </a:cubicBezTo>
                <a:cubicBezTo>
                  <a:pt x="34" y="103"/>
                  <a:pt x="28" y="102"/>
                  <a:pt x="23" y="101"/>
                </a:cubicBezTo>
                <a:close/>
                <a:moveTo>
                  <a:pt x="40" y="0"/>
                </a:moveTo>
                <a:cubicBezTo>
                  <a:pt x="18" y="0"/>
                  <a:pt x="0" y="18"/>
                  <a:pt x="0" y="40"/>
                </a:cubicBezTo>
                <a:cubicBezTo>
                  <a:pt x="0" y="54"/>
                  <a:pt x="8" y="67"/>
                  <a:pt x="19" y="74"/>
                </a:cubicBezTo>
                <a:cubicBezTo>
                  <a:pt x="21" y="84"/>
                  <a:pt x="21" y="84"/>
                  <a:pt x="21" y="84"/>
                </a:cubicBezTo>
                <a:cubicBezTo>
                  <a:pt x="26" y="87"/>
                  <a:pt x="33" y="88"/>
                  <a:pt x="40" y="88"/>
                </a:cubicBezTo>
                <a:cubicBezTo>
                  <a:pt x="47" y="88"/>
                  <a:pt x="54" y="87"/>
                  <a:pt x="59" y="84"/>
                </a:cubicBezTo>
                <a:cubicBezTo>
                  <a:pt x="61" y="74"/>
                  <a:pt x="61" y="74"/>
                  <a:pt x="61" y="74"/>
                </a:cubicBezTo>
                <a:cubicBezTo>
                  <a:pt x="72" y="67"/>
                  <a:pt x="80" y="54"/>
                  <a:pt x="80" y="40"/>
                </a:cubicBezTo>
                <a:cubicBezTo>
                  <a:pt x="80" y="18"/>
                  <a:pt x="62" y="0"/>
                  <a:pt x="40" y="0"/>
                </a:cubicBezTo>
                <a:close/>
                <a:moveTo>
                  <a:pt x="55" y="69"/>
                </a:moveTo>
                <a:cubicBezTo>
                  <a:pt x="54" y="79"/>
                  <a:pt x="54" y="79"/>
                  <a:pt x="54" y="79"/>
                </a:cubicBezTo>
                <a:cubicBezTo>
                  <a:pt x="54" y="79"/>
                  <a:pt x="50" y="81"/>
                  <a:pt x="40" y="81"/>
                </a:cubicBezTo>
                <a:cubicBezTo>
                  <a:pt x="30" y="81"/>
                  <a:pt x="26" y="79"/>
                  <a:pt x="26" y="79"/>
                </a:cubicBezTo>
                <a:cubicBezTo>
                  <a:pt x="25" y="69"/>
                  <a:pt x="25" y="69"/>
                  <a:pt x="25" y="69"/>
                </a:cubicBezTo>
                <a:cubicBezTo>
                  <a:pt x="14" y="64"/>
                  <a:pt x="7" y="53"/>
                  <a:pt x="7" y="40"/>
                </a:cubicBezTo>
                <a:cubicBezTo>
                  <a:pt x="7" y="22"/>
                  <a:pt x="22" y="7"/>
                  <a:pt x="40" y="7"/>
                </a:cubicBezTo>
                <a:cubicBezTo>
                  <a:pt x="58" y="7"/>
                  <a:pt x="73" y="22"/>
                  <a:pt x="73" y="40"/>
                </a:cubicBezTo>
                <a:cubicBezTo>
                  <a:pt x="73" y="53"/>
                  <a:pt x="66" y="64"/>
                  <a:pt x="55" y="69"/>
                </a:cubicBezTo>
                <a:close/>
                <a:moveTo>
                  <a:pt x="49" y="55"/>
                </a:moveTo>
                <a:cubicBezTo>
                  <a:pt x="40" y="39"/>
                  <a:pt x="40" y="39"/>
                  <a:pt x="40" y="39"/>
                </a:cubicBezTo>
                <a:cubicBezTo>
                  <a:pt x="31" y="55"/>
                  <a:pt x="31" y="55"/>
                  <a:pt x="31" y="55"/>
                </a:cubicBezTo>
                <a:cubicBezTo>
                  <a:pt x="27" y="47"/>
                  <a:pt x="27" y="47"/>
                  <a:pt x="27" y="47"/>
                </a:cubicBezTo>
                <a:cubicBezTo>
                  <a:pt x="22" y="50"/>
                  <a:pt x="22" y="50"/>
                  <a:pt x="22" y="50"/>
                </a:cubicBezTo>
                <a:cubicBezTo>
                  <a:pt x="31" y="69"/>
                  <a:pt x="31" y="69"/>
                  <a:pt x="31" y="69"/>
                </a:cubicBezTo>
                <a:cubicBezTo>
                  <a:pt x="40" y="52"/>
                  <a:pt x="40" y="52"/>
                  <a:pt x="40" y="52"/>
                </a:cubicBezTo>
                <a:cubicBezTo>
                  <a:pt x="49" y="69"/>
                  <a:pt x="49" y="69"/>
                  <a:pt x="49" y="69"/>
                </a:cubicBezTo>
                <a:cubicBezTo>
                  <a:pt x="58" y="50"/>
                  <a:pt x="58" y="50"/>
                  <a:pt x="58" y="50"/>
                </a:cubicBezTo>
                <a:cubicBezTo>
                  <a:pt x="53" y="47"/>
                  <a:pt x="53" y="47"/>
                  <a:pt x="53" y="47"/>
                </a:cubicBezTo>
                <a:lnTo>
                  <a:pt x="49" y="55"/>
                </a:lnTo>
                <a:close/>
              </a:path>
            </a:pathLst>
          </a:custGeom>
          <a:solidFill>
            <a:schemeClr val="accent4"/>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sp>
        <p:nvSpPr>
          <p:cNvPr id="57" name="Freeform 97"/>
          <p:cNvSpPr>
            <a:spLocks noEditPoints="1"/>
          </p:cNvSpPr>
          <p:nvPr/>
        </p:nvSpPr>
        <p:spPr bwMode="auto">
          <a:xfrm>
            <a:off x="6324739" y="3857958"/>
            <a:ext cx="376620" cy="319961"/>
          </a:xfrm>
          <a:custGeom>
            <a:avLst/>
            <a:gdLst>
              <a:gd name="T0" fmla="*/ 40 w 113"/>
              <a:gd name="T1" fmla="*/ 62 h 96"/>
              <a:gd name="T2" fmla="*/ 40 w 113"/>
              <a:gd name="T3" fmla="*/ 96 h 96"/>
              <a:gd name="T4" fmla="*/ 65 w 113"/>
              <a:gd name="T5" fmla="*/ 96 h 96"/>
              <a:gd name="T6" fmla="*/ 65 w 113"/>
              <a:gd name="T7" fmla="*/ 66 h 96"/>
              <a:gd name="T8" fmla="*/ 54 w 113"/>
              <a:gd name="T9" fmla="*/ 77 h 96"/>
              <a:gd name="T10" fmla="*/ 40 w 113"/>
              <a:gd name="T11" fmla="*/ 62 h 96"/>
              <a:gd name="T12" fmla="*/ 5 w 113"/>
              <a:gd name="T13" fmla="*/ 92 h 96"/>
              <a:gd name="T14" fmla="*/ 9 w 113"/>
              <a:gd name="T15" fmla="*/ 96 h 96"/>
              <a:gd name="T16" fmla="*/ 30 w 113"/>
              <a:gd name="T17" fmla="*/ 96 h 96"/>
              <a:gd name="T18" fmla="*/ 30 w 113"/>
              <a:gd name="T19" fmla="*/ 52 h 96"/>
              <a:gd name="T20" fmla="*/ 5 w 113"/>
              <a:gd name="T21" fmla="*/ 77 h 96"/>
              <a:gd name="T22" fmla="*/ 5 w 113"/>
              <a:gd name="T23" fmla="*/ 92 h 96"/>
              <a:gd name="T24" fmla="*/ 75 w 113"/>
              <a:gd name="T25" fmla="*/ 56 h 96"/>
              <a:gd name="T26" fmla="*/ 75 w 113"/>
              <a:gd name="T27" fmla="*/ 96 h 96"/>
              <a:gd name="T28" fmla="*/ 96 w 113"/>
              <a:gd name="T29" fmla="*/ 96 h 96"/>
              <a:gd name="T30" fmla="*/ 100 w 113"/>
              <a:gd name="T31" fmla="*/ 92 h 96"/>
              <a:gd name="T32" fmla="*/ 100 w 113"/>
              <a:gd name="T33" fmla="*/ 31 h 96"/>
              <a:gd name="T34" fmla="*/ 79 w 113"/>
              <a:gd name="T35" fmla="*/ 52 h 96"/>
              <a:gd name="T36" fmla="*/ 75 w 113"/>
              <a:gd name="T37" fmla="*/ 56 h 96"/>
              <a:gd name="T38" fmla="*/ 90 w 113"/>
              <a:gd name="T39" fmla="*/ 2 h 96"/>
              <a:gd name="T40" fmla="*/ 86 w 113"/>
              <a:gd name="T41" fmla="*/ 7 h 96"/>
              <a:gd name="T42" fmla="*/ 91 w 113"/>
              <a:gd name="T43" fmla="*/ 11 h 96"/>
              <a:gd name="T44" fmla="*/ 96 w 113"/>
              <a:gd name="T45" fmla="*/ 11 h 96"/>
              <a:gd name="T46" fmla="*/ 54 w 113"/>
              <a:gd name="T47" fmla="*/ 52 h 96"/>
              <a:gd name="T48" fmla="*/ 30 w 113"/>
              <a:gd name="T49" fmla="*/ 28 h 96"/>
              <a:gd name="T50" fmla="*/ 2 w 113"/>
              <a:gd name="T51" fmla="*/ 56 h 96"/>
              <a:gd name="T52" fmla="*/ 2 w 113"/>
              <a:gd name="T53" fmla="*/ 63 h 96"/>
              <a:gd name="T54" fmla="*/ 8 w 113"/>
              <a:gd name="T55" fmla="*/ 63 h 96"/>
              <a:gd name="T56" fmla="*/ 30 w 113"/>
              <a:gd name="T57" fmla="*/ 41 h 96"/>
              <a:gd name="T58" fmla="*/ 54 w 113"/>
              <a:gd name="T59" fmla="*/ 65 h 96"/>
              <a:gd name="T60" fmla="*/ 102 w 113"/>
              <a:gd name="T61" fmla="*/ 17 h 96"/>
              <a:gd name="T62" fmla="*/ 102 w 113"/>
              <a:gd name="T63" fmla="*/ 22 h 96"/>
              <a:gd name="T64" fmla="*/ 106 w 113"/>
              <a:gd name="T65" fmla="*/ 27 h 96"/>
              <a:gd name="T66" fmla="*/ 106 w 113"/>
              <a:gd name="T67" fmla="*/ 27 h 96"/>
              <a:gd name="T68" fmla="*/ 111 w 113"/>
              <a:gd name="T69" fmla="*/ 23 h 96"/>
              <a:gd name="T70" fmla="*/ 113 w 113"/>
              <a:gd name="T71" fmla="*/ 0 h 96"/>
              <a:gd name="T72" fmla="*/ 90 w 113"/>
              <a:gd name="T73"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3" h="96">
                <a:moveTo>
                  <a:pt x="40" y="62"/>
                </a:moveTo>
                <a:cubicBezTo>
                  <a:pt x="40" y="96"/>
                  <a:pt x="40" y="96"/>
                  <a:pt x="40" y="96"/>
                </a:cubicBezTo>
                <a:cubicBezTo>
                  <a:pt x="65" y="96"/>
                  <a:pt x="65" y="96"/>
                  <a:pt x="65" y="96"/>
                </a:cubicBezTo>
                <a:cubicBezTo>
                  <a:pt x="65" y="66"/>
                  <a:pt x="65" y="66"/>
                  <a:pt x="65" y="66"/>
                </a:cubicBezTo>
                <a:cubicBezTo>
                  <a:pt x="54" y="77"/>
                  <a:pt x="54" y="77"/>
                  <a:pt x="54" y="77"/>
                </a:cubicBezTo>
                <a:lnTo>
                  <a:pt x="40" y="62"/>
                </a:lnTo>
                <a:close/>
                <a:moveTo>
                  <a:pt x="5" y="92"/>
                </a:moveTo>
                <a:cubicBezTo>
                  <a:pt x="5" y="94"/>
                  <a:pt x="7" y="96"/>
                  <a:pt x="9" y="96"/>
                </a:cubicBezTo>
                <a:cubicBezTo>
                  <a:pt x="30" y="96"/>
                  <a:pt x="30" y="96"/>
                  <a:pt x="30" y="96"/>
                </a:cubicBezTo>
                <a:cubicBezTo>
                  <a:pt x="30" y="52"/>
                  <a:pt x="30" y="52"/>
                  <a:pt x="30" y="52"/>
                </a:cubicBezTo>
                <a:cubicBezTo>
                  <a:pt x="5" y="77"/>
                  <a:pt x="5" y="77"/>
                  <a:pt x="5" y="77"/>
                </a:cubicBezTo>
                <a:lnTo>
                  <a:pt x="5" y="92"/>
                </a:lnTo>
                <a:close/>
                <a:moveTo>
                  <a:pt x="75" y="56"/>
                </a:moveTo>
                <a:cubicBezTo>
                  <a:pt x="75" y="96"/>
                  <a:pt x="75" y="96"/>
                  <a:pt x="75" y="96"/>
                </a:cubicBezTo>
                <a:cubicBezTo>
                  <a:pt x="96" y="96"/>
                  <a:pt x="96" y="96"/>
                  <a:pt x="96" y="96"/>
                </a:cubicBezTo>
                <a:cubicBezTo>
                  <a:pt x="98" y="96"/>
                  <a:pt x="100" y="94"/>
                  <a:pt x="100" y="92"/>
                </a:cubicBezTo>
                <a:cubicBezTo>
                  <a:pt x="100" y="31"/>
                  <a:pt x="100" y="31"/>
                  <a:pt x="100" y="31"/>
                </a:cubicBezTo>
                <a:cubicBezTo>
                  <a:pt x="79" y="52"/>
                  <a:pt x="79" y="52"/>
                  <a:pt x="79" y="52"/>
                </a:cubicBezTo>
                <a:lnTo>
                  <a:pt x="75" y="56"/>
                </a:lnTo>
                <a:close/>
                <a:moveTo>
                  <a:pt x="90" y="2"/>
                </a:moveTo>
                <a:cubicBezTo>
                  <a:pt x="88" y="3"/>
                  <a:pt x="86" y="5"/>
                  <a:pt x="86" y="7"/>
                </a:cubicBezTo>
                <a:cubicBezTo>
                  <a:pt x="86" y="10"/>
                  <a:pt x="88" y="12"/>
                  <a:pt x="91" y="11"/>
                </a:cubicBezTo>
                <a:cubicBezTo>
                  <a:pt x="96" y="11"/>
                  <a:pt x="96" y="11"/>
                  <a:pt x="96" y="11"/>
                </a:cubicBezTo>
                <a:cubicBezTo>
                  <a:pt x="54" y="52"/>
                  <a:pt x="54" y="52"/>
                  <a:pt x="54" y="52"/>
                </a:cubicBezTo>
                <a:cubicBezTo>
                  <a:pt x="30" y="28"/>
                  <a:pt x="30" y="28"/>
                  <a:pt x="30" y="28"/>
                </a:cubicBezTo>
                <a:cubicBezTo>
                  <a:pt x="2" y="56"/>
                  <a:pt x="2" y="56"/>
                  <a:pt x="2" y="56"/>
                </a:cubicBezTo>
                <a:cubicBezTo>
                  <a:pt x="0" y="58"/>
                  <a:pt x="0" y="61"/>
                  <a:pt x="2" y="63"/>
                </a:cubicBezTo>
                <a:cubicBezTo>
                  <a:pt x="3" y="64"/>
                  <a:pt x="6" y="64"/>
                  <a:pt x="8" y="63"/>
                </a:cubicBezTo>
                <a:cubicBezTo>
                  <a:pt x="30" y="41"/>
                  <a:pt x="30" y="41"/>
                  <a:pt x="30" y="41"/>
                </a:cubicBezTo>
                <a:cubicBezTo>
                  <a:pt x="54" y="65"/>
                  <a:pt x="54" y="65"/>
                  <a:pt x="54" y="65"/>
                </a:cubicBezTo>
                <a:cubicBezTo>
                  <a:pt x="102" y="17"/>
                  <a:pt x="102" y="17"/>
                  <a:pt x="102" y="17"/>
                </a:cubicBezTo>
                <a:cubicBezTo>
                  <a:pt x="102" y="22"/>
                  <a:pt x="102" y="22"/>
                  <a:pt x="102" y="22"/>
                </a:cubicBezTo>
                <a:cubicBezTo>
                  <a:pt x="102" y="25"/>
                  <a:pt x="103" y="27"/>
                  <a:pt x="106" y="27"/>
                </a:cubicBezTo>
                <a:cubicBezTo>
                  <a:pt x="106" y="27"/>
                  <a:pt x="106" y="27"/>
                  <a:pt x="106" y="27"/>
                </a:cubicBezTo>
                <a:cubicBezTo>
                  <a:pt x="109" y="27"/>
                  <a:pt x="110" y="25"/>
                  <a:pt x="111" y="23"/>
                </a:cubicBezTo>
                <a:cubicBezTo>
                  <a:pt x="113" y="0"/>
                  <a:pt x="113" y="0"/>
                  <a:pt x="113" y="0"/>
                </a:cubicBezTo>
                <a:lnTo>
                  <a:pt x="90" y="2"/>
                </a:lnTo>
                <a:close/>
              </a:path>
            </a:pathLst>
          </a:custGeom>
          <a:solidFill>
            <a:schemeClr val="accent6">
              <a:lumMod val="20000"/>
              <a:lumOff val="80000"/>
            </a:schemeClr>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sp>
        <p:nvSpPr>
          <p:cNvPr id="58" name="Freeform 99"/>
          <p:cNvSpPr>
            <a:spLocks noEditPoints="1"/>
          </p:cNvSpPr>
          <p:nvPr/>
        </p:nvSpPr>
        <p:spPr bwMode="auto">
          <a:xfrm>
            <a:off x="5039897" y="3817963"/>
            <a:ext cx="316628" cy="353290"/>
          </a:xfrm>
          <a:custGeom>
            <a:avLst/>
            <a:gdLst>
              <a:gd name="T0" fmla="*/ 52 w 95"/>
              <a:gd name="T1" fmla="*/ 59 h 106"/>
              <a:gd name="T2" fmla="*/ 52 w 95"/>
              <a:gd name="T3" fmla="*/ 58 h 106"/>
              <a:gd name="T4" fmla="*/ 52 w 95"/>
              <a:gd name="T5" fmla="*/ 37 h 106"/>
              <a:gd name="T6" fmla="*/ 47 w 95"/>
              <a:gd name="T7" fmla="*/ 33 h 106"/>
              <a:gd name="T8" fmla="*/ 43 w 95"/>
              <a:gd name="T9" fmla="*/ 37 h 106"/>
              <a:gd name="T10" fmla="*/ 43 w 95"/>
              <a:gd name="T11" fmla="*/ 58 h 106"/>
              <a:gd name="T12" fmla="*/ 47 w 95"/>
              <a:gd name="T13" fmla="*/ 62 h 106"/>
              <a:gd name="T14" fmla="*/ 48 w 95"/>
              <a:gd name="T15" fmla="*/ 62 h 106"/>
              <a:gd name="T16" fmla="*/ 67 w 95"/>
              <a:gd name="T17" fmla="*/ 81 h 106"/>
              <a:gd name="T18" fmla="*/ 69 w 95"/>
              <a:gd name="T19" fmla="*/ 82 h 106"/>
              <a:gd name="T20" fmla="*/ 71 w 95"/>
              <a:gd name="T21" fmla="*/ 81 h 106"/>
              <a:gd name="T22" fmla="*/ 71 w 95"/>
              <a:gd name="T23" fmla="*/ 78 h 106"/>
              <a:gd name="T24" fmla="*/ 52 w 95"/>
              <a:gd name="T25" fmla="*/ 59 h 106"/>
              <a:gd name="T26" fmla="*/ 77 w 95"/>
              <a:gd name="T27" fmla="*/ 21 h 106"/>
              <a:gd name="T28" fmla="*/ 80 w 95"/>
              <a:gd name="T29" fmla="*/ 16 h 106"/>
              <a:gd name="T30" fmla="*/ 81 w 95"/>
              <a:gd name="T31" fmla="*/ 17 h 106"/>
              <a:gd name="T32" fmla="*/ 83 w 95"/>
              <a:gd name="T33" fmla="*/ 17 h 106"/>
              <a:gd name="T34" fmla="*/ 85 w 95"/>
              <a:gd name="T35" fmla="*/ 16 h 106"/>
              <a:gd name="T36" fmla="*/ 87 w 95"/>
              <a:gd name="T37" fmla="*/ 13 h 106"/>
              <a:gd name="T38" fmla="*/ 86 w 95"/>
              <a:gd name="T39" fmla="*/ 9 h 106"/>
              <a:gd name="T40" fmla="*/ 72 w 95"/>
              <a:gd name="T41" fmla="*/ 1 h 106"/>
              <a:gd name="T42" fmla="*/ 68 w 95"/>
              <a:gd name="T43" fmla="*/ 2 h 106"/>
              <a:gd name="T44" fmla="*/ 66 w 95"/>
              <a:gd name="T45" fmla="*/ 5 h 106"/>
              <a:gd name="T46" fmla="*/ 66 w 95"/>
              <a:gd name="T47" fmla="*/ 7 h 106"/>
              <a:gd name="T48" fmla="*/ 67 w 95"/>
              <a:gd name="T49" fmla="*/ 9 h 106"/>
              <a:gd name="T50" fmla="*/ 68 w 95"/>
              <a:gd name="T51" fmla="*/ 10 h 106"/>
              <a:gd name="T52" fmla="*/ 66 w 95"/>
              <a:gd name="T53" fmla="*/ 14 h 106"/>
              <a:gd name="T54" fmla="*/ 47 w 95"/>
              <a:gd name="T55" fmla="*/ 11 h 106"/>
              <a:gd name="T56" fmla="*/ 29 w 95"/>
              <a:gd name="T57" fmla="*/ 14 h 106"/>
              <a:gd name="T58" fmla="*/ 26 w 95"/>
              <a:gd name="T59" fmla="*/ 10 h 106"/>
              <a:gd name="T60" fmla="*/ 27 w 95"/>
              <a:gd name="T61" fmla="*/ 9 h 106"/>
              <a:gd name="T62" fmla="*/ 29 w 95"/>
              <a:gd name="T63" fmla="*/ 7 h 106"/>
              <a:gd name="T64" fmla="*/ 29 w 95"/>
              <a:gd name="T65" fmla="*/ 5 h 106"/>
              <a:gd name="T66" fmla="*/ 27 w 95"/>
              <a:gd name="T67" fmla="*/ 2 h 106"/>
              <a:gd name="T68" fmla="*/ 22 w 95"/>
              <a:gd name="T69" fmla="*/ 1 h 106"/>
              <a:gd name="T70" fmla="*/ 9 w 95"/>
              <a:gd name="T71" fmla="*/ 9 h 106"/>
              <a:gd name="T72" fmla="*/ 8 w 95"/>
              <a:gd name="T73" fmla="*/ 13 h 106"/>
              <a:gd name="T74" fmla="*/ 10 w 95"/>
              <a:gd name="T75" fmla="*/ 16 h 106"/>
              <a:gd name="T76" fmla="*/ 12 w 95"/>
              <a:gd name="T77" fmla="*/ 17 h 106"/>
              <a:gd name="T78" fmla="*/ 14 w 95"/>
              <a:gd name="T79" fmla="*/ 17 h 106"/>
              <a:gd name="T80" fmla="*/ 15 w 95"/>
              <a:gd name="T81" fmla="*/ 16 h 106"/>
              <a:gd name="T82" fmla="*/ 18 w 95"/>
              <a:gd name="T83" fmla="*/ 21 h 106"/>
              <a:gd name="T84" fmla="*/ 0 w 95"/>
              <a:gd name="T85" fmla="*/ 58 h 106"/>
              <a:gd name="T86" fmla="*/ 47 w 95"/>
              <a:gd name="T87" fmla="*/ 106 h 106"/>
              <a:gd name="T88" fmla="*/ 95 w 95"/>
              <a:gd name="T89" fmla="*/ 58 h 106"/>
              <a:gd name="T90" fmla="*/ 77 w 95"/>
              <a:gd name="T91" fmla="*/ 21 h 106"/>
              <a:gd name="T92" fmla="*/ 47 w 95"/>
              <a:gd name="T93" fmla="*/ 97 h 106"/>
              <a:gd name="T94" fmla="*/ 9 w 95"/>
              <a:gd name="T95" fmla="*/ 58 h 106"/>
              <a:gd name="T96" fmla="*/ 47 w 95"/>
              <a:gd name="T97" fmla="*/ 20 h 106"/>
              <a:gd name="T98" fmla="*/ 86 w 95"/>
              <a:gd name="T99" fmla="*/ 58 h 106"/>
              <a:gd name="T100" fmla="*/ 47 w 95"/>
              <a:gd name="T101"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106">
                <a:moveTo>
                  <a:pt x="52" y="59"/>
                </a:moveTo>
                <a:cubicBezTo>
                  <a:pt x="52" y="59"/>
                  <a:pt x="52" y="59"/>
                  <a:pt x="52" y="58"/>
                </a:cubicBezTo>
                <a:cubicBezTo>
                  <a:pt x="52" y="37"/>
                  <a:pt x="52" y="37"/>
                  <a:pt x="52" y="37"/>
                </a:cubicBezTo>
                <a:cubicBezTo>
                  <a:pt x="52" y="35"/>
                  <a:pt x="50" y="33"/>
                  <a:pt x="47" y="33"/>
                </a:cubicBezTo>
                <a:cubicBezTo>
                  <a:pt x="45" y="33"/>
                  <a:pt x="43" y="35"/>
                  <a:pt x="43" y="37"/>
                </a:cubicBezTo>
                <a:cubicBezTo>
                  <a:pt x="43" y="58"/>
                  <a:pt x="43" y="58"/>
                  <a:pt x="43" y="58"/>
                </a:cubicBezTo>
                <a:cubicBezTo>
                  <a:pt x="43" y="61"/>
                  <a:pt x="45" y="62"/>
                  <a:pt x="47" y="62"/>
                </a:cubicBezTo>
                <a:cubicBezTo>
                  <a:pt x="48" y="62"/>
                  <a:pt x="48" y="62"/>
                  <a:pt x="48" y="62"/>
                </a:cubicBezTo>
                <a:cubicBezTo>
                  <a:pt x="67" y="81"/>
                  <a:pt x="67" y="81"/>
                  <a:pt x="67" y="81"/>
                </a:cubicBezTo>
                <a:cubicBezTo>
                  <a:pt x="68" y="82"/>
                  <a:pt x="68" y="82"/>
                  <a:pt x="69" y="82"/>
                </a:cubicBezTo>
                <a:cubicBezTo>
                  <a:pt x="69" y="82"/>
                  <a:pt x="70" y="82"/>
                  <a:pt x="71" y="81"/>
                </a:cubicBezTo>
                <a:cubicBezTo>
                  <a:pt x="72" y="80"/>
                  <a:pt x="72" y="79"/>
                  <a:pt x="71" y="78"/>
                </a:cubicBezTo>
                <a:lnTo>
                  <a:pt x="52" y="59"/>
                </a:lnTo>
                <a:close/>
                <a:moveTo>
                  <a:pt x="77" y="21"/>
                </a:moveTo>
                <a:cubicBezTo>
                  <a:pt x="80" y="16"/>
                  <a:pt x="80" y="16"/>
                  <a:pt x="80" y="16"/>
                </a:cubicBezTo>
                <a:cubicBezTo>
                  <a:pt x="81" y="17"/>
                  <a:pt x="81" y="17"/>
                  <a:pt x="81" y="17"/>
                </a:cubicBezTo>
                <a:cubicBezTo>
                  <a:pt x="81" y="17"/>
                  <a:pt x="82" y="18"/>
                  <a:pt x="83" y="17"/>
                </a:cubicBezTo>
                <a:cubicBezTo>
                  <a:pt x="84" y="17"/>
                  <a:pt x="84" y="17"/>
                  <a:pt x="85" y="16"/>
                </a:cubicBezTo>
                <a:cubicBezTo>
                  <a:pt x="87" y="13"/>
                  <a:pt x="87" y="13"/>
                  <a:pt x="87" y="13"/>
                </a:cubicBezTo>
                <a:cubicBezTo>
                  <a:pt x="88" y="11"/>
                  <a:pt x="87" y="9"/>
                  <a:pt x="86" y="9"/>
                </a:cubicBezTo>
                <a:cubicBezTo>
                  <a:pt x="72" y="1"/>
                  <a:pt x="72" y="1"/>
                  <a:pt x="72" y="1"/>
                </a:cubicBezTo>
                <a:cubicBezTo>
                  <a:pt x="71" y="0"/>
                  <a:pt x="69" y="0"/>
                  <a:pt x="68" y="2"/>
                </a:cubicBezTo>
                <a:cubicBezTo>
                  <a:pt x="66" y="5"/>
                  <a:pt x="66" y="5"/>
                  <a:pt x="66" y="5"/>
                </a:cubicBezTo>
                <a:cubicBezTo>
                  <a:pt x="66" y="6"/>
                  <a:pt x="66" y="7"/>
                  <a:pt x="66" y="7"/>
                </a:cubicBezTo>
                <a:cubicBezTo>
                  <a:pt x="66" y="8"/>
                  <a:pt x="67" y="9"/>
                  <a:pt x="67" y="9"/>
                </a:cubicBezTo>
                <a:cubicBezTo>
                  <a:pt x="68" y="10"/>
                  <a:pt x="68" y="10"/>
                  <a:pt x="68" y="10"/>
                </a:cubicBezTo>
                <a:cubicBezTo>
                  <a:pt x="66" y="14"/>
                  <a:pt x="66" y="14"/>
                  <a:pt x="66" y="14"/>
                </a:cubicBezTo>
                <a:cubicBezTo>
                  <a:pt x="60" y="12"/>
                  <a:pt x="54" y="11"/>
                  <a:pt x="47" y="11"/>
                </a:cubicBezTo>
                <a:cubicBezTo>
                  <a:pt x="41" y="11"/>
                  <a:pt x="35" y="12"/>
                  <a:pt x="29" y="14"/>
                </a:cubicBezTo>
                <a:cubicBezTo>
                  <a:pt x="26" y="10"/>
                  <a:pt x="26" y="10"/>
                  <a:pt x="26" y="10"/>
                </a:cubicBezTo>
                <a:cubicBezTo>
                  <a:pt x="27" y="9"/>
                  <a:pt x="27" y="9"/>
                  <a:pt x="27" y="9"/>
                </a:cubicBezTo>
                <a:cubicBezTo>
                  <a:pt x="28" y="9"/>
                  <a:pt x="29" y="8"/>
                  <a:pt x="29" y="7"/>
                </a:cubicBezTo>
                <a:cubicBezTo>
                  <a:pt x="29" y="7"/>
                  <a:pt x="29" y="6"/>
                  <a:pt x="29" y="5"/>
                </a:cubicBezTo>
                <a:cubicBezTo>
                  <a:pt x="27" y="2"/>
                  <a:pt x="27" y="2"/>
                  <a:pt x="27" y="2"/>
                </a:cubicBezTo>
                <a:cubicBezTo>
                  <a:pt x="26" y="0"/>
                  <a:pt x="24" y="0"/>
                  <a:pt x="22" y="1"/>
                </a:cubicBezTo>
                <a:cubicBezTo>
                  <a:pt x="9" y="9"/>
                  <a:pt x="9" y="9"/>
                  <a:pt x="9" y="9"/>
                </a:cubicBezTo>
                <a:cubicBezTo>
                  <a:pt x="8" y="9"/>
                  <a:pt x="7" y="11"/>
                  <a:pt x="8" y="13"/>
                </a:cubicBezTo>
                <a:cubicBezTo>
                  <a:pt x="10" y="16"/>
                  <a:pt x="10" y="16"/>
                  <a:pt x="10" y="16"/>
                </a:cubicBezTo>
                <a:cubicBezTo>
                  <a:pt x="11" y="17"/>
                  <a:pt x="11" y="17"/>
                  <a:pt x="12" y="17"/>
                </a:cubicBezTo>
                <a:cubicBezTo>
                  <a:pt x="13" y="18"/>
                  <a:pt x="14" y="17"/>
                  <a:pt x="14" y="17"/>
                </a:cubicBezTo>
                <a:cubicBezTo>
                  <a:pt x="15" y="16"/>
                  <a:pt x="15" y="16"/>
                  <a:pt x="15" y="16"/>
                </a:cubicBezTo>
                <a:cubicBezTo>
                  <a:pt x="18" y="21"/>
                  <a:pt x="18" y="21"/>
                  <a:pt x="18" y="21"/>
                </a:cubicBezTo>
                <a:cubicBezTo>
                  <a:pt x="7" y="30"/>
                  <a:pt x="0" y="43"/>
                  <a:pt x="0" y="58"/>
                </a:cubicBezTo>
                <a:cubicBezTo>
                  <a:pt x="0" y="85"/>
                  <a:pt x="21" y="106"/>
                  <a:pt x="47" y="106"/>
                </a:cubicBezTo>
                <a:cubicBezTo>
                  <a:pt x="74" y="106"/>
                  <a:pt x="95" y="85"/>
                  <a:pt x="95" y="58"/>
                </a:cubicBezTo>
                <a:cubicBezTo>
                  <a:pt x="95" y="43"/>
                  <a:pt x="88" y="30"/>
                  <a:pt x="77" y="21"/>
                </a:cubicBezTo>
                <a:close/>
                <a:moveTo>
                  <a:pt x="47" y="97"/>
                </a:moveTo>
                <a:cubicBezTo>
                  <a:pt x="26" y="97"/>
                  <a:pt x="9" y="80"/>
                  <a:pt x="9" y="58"/>
                </a:cubicBezTo>
                <a:cubicBezTo>
                  <a:pt x="9" y="37"/>
                  <a:pt x="26" y="20"/>
                  <a:pt x="47" y="20"/>
                </a:cubicBezTo>
                <a:cubicBezTo>
                  <a:pt x="69" y="20"/>
                  <a:pt x="86" y="37"/>
                  <a:pt x="86" y="58"/>
                </a:cubicBezTo>
                <a:cubicBezTo>
                  <a:pt x="86" y="80"/>
                  <a:pt x="69" y="97"/>
                  <a:pt x="47" y="97"/>
                </a:cubicBezTo>
                <a:close/>
              </a:path>
            </a:pathLst>
          </a:custGeom>
          <a:solidFill>
            <a:schemeClr val="bg1">
              <a:lumMod val="95000"/>
            </a:schemeClr>
          </a:solidFill>
          <a:ln>
            <a:noFill/>
          </a:ln>
        </p:spPr>
        <p:txBody>
          <a:bodyPr/>
          <a:lstStyle/>
          <a:p>
            <a:pPr defTabSz="959485">
              <a:defRPr/>
            </a:pPr>
            <a:endParaRPr lang="en-US" sz="1890">
              <a:solidFill>
                <a:prstClr val="black"/>
              </a:solidFill>
              <a:latin typeface="微软雅黑" panose="020B0503020204020204" pitchFamily="34" charset="-122"/>
              <a:ea typeface="微软雅黑" panose="020B0503020204020204" pitchFamily="34" charset="-122"/>
            </a:endParaRPr>
          </a:p>
        </p:txBody>
      </p:sp>
      <p:sp>
        <p:nvSpPr>
          <p:cNvPr id="59" name="下箭头 58"/>
          <p:cNvSpPr/>
          <p:nvPr/>
        </p:nvSpPr>
        <p:spPr>
          <a:xfrm rot="10800000">
            <a:off x="1353355" y="1559309"/>
            <a:ext cx="604926" cy="3772869"/>
          </a:xfrm>
          <a:prstGeom prst="downArrow">
            <a:avLst/>
          </a:prstGeom>
          <a:solidFill>
            <a:srgbClr val="0070C0"/>
          </a:solidFill>
          <a:ln>
            <a:solidFill>
              <a:schemeClr val="bg1"/>
            </a:solidFill>
          </a:ln>
        </p:spPr>
        <p:style>
          <a:lnRef idx="1">
            <a:schemeClr val="accent5"/>
          </a:lnRef>
          <a:fillRef idx="2">
            <a:schemeClr val="accent5"/>
          </a:fillRef>
          <a:effectRef idx="1">
            <a:schemeClr val="accent5"/>
          </a:effectRef>
          <a:fontRef idx="minor">
            <a:schemeClr val="dk1"/>
          </a:fontRef>
        </p:style>
        <p:txBody>
          <a:bodyPr anchor="ctr"/>
          <a:lstStyle/>
          <a:p>
            <a:pPr algn="ctr" defTabSz="959485">
              <a:defRPr/>
            </a:pPr>
            <a:endParaRPr lang="zh-CN" altLang="en-US" sz="1890">
              <a:solidFill>
                <a:prstClr val="black"/>
              </a:solidFill>
              <a:latin typeface="微软雅黑" panose="020B0503020204020204" pitchFamily="34" charset="-122"/>
              <a:ea typeface="微软雅黑" panose="020B0503020204020204" pitchFamily="34" charset="-122"/>
            </a:endParaRPr>
          </a:p>
        </p:txBody>
      </p:sp>
      <p:sp>
        <p:nvSpPr>
          <p:cNvPr id="60" name="文本框 88"/>
          <p:cNvSpPr txBox="1">
            <a:spLocks noChangeArrowheads="1"/>
          </p:cNvSpPr>
          <p:nvPr/>
        </p:nvSpPr>
        <p:spPr bwMode="auto">
          <a:xfrm>
            <a:off x="1315858" y="5591614"/>
            <a:ext cx="679916" cy="38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00000"/>
              </a:lnSpc>
              <a:spcBef>
                <a:spcPct val="0"/>
              </a:spcBef>
              <a:buFontTx/>
              <a:buNone/>
              <a:defRPr b="1">
                <a:solidFill>
                  <a:schemeClr val="bg1">
                    <a:lumMod val="50000"/>
                  </a:schemeClr>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defTabSz="959485"/>
            <a:r>
              <a:rPr lang="zh-CN" altLang="en-US" sz="1890" dirty="0">
                <a:solidFill>
                  <a:srgbClr val="1C1C1C"/>
                </a:solidFill>
              </a:rPr>
              <a:t>基础</a:t>
            </a:r>
            <a:endParaRPr lang="zh-CN" altLang="en-US" sz="1890" dirty="0">
              <a:solidFill>
                <a:srgbClr val="1C1C1C"/>
              </a:solidFill>
            </a:endParaRPr>
          </a:p>
        </p:txBody>
      </p:sp>
      <p:sp>
        <p:nvSpPr>
          <p:cNvPr id="61" name="文本框 90"/>
          <p:cNvSpPr txBox="1">
            <a:spLocks noChangeArrowheads="1"/>
          </p:cNvSpPr>
          <p:nvPr/>
        </p:nvSpPr>
        <p:spPr bwMode="auto">
          <a:xfrm>
            <a:off x="1307527" y="983762"/>
            <a:ext cx="696581" cy="38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00000"/>
              </a:lnSpc>
              <a:spcBef>
                <a:spcPct val="0"/>
              </a:spcBef>
              <a:buNone/>
            </a:pPr>
            <a:r>
              <a:rPr lang="zh-CN" altLang="en-US" sz="1890" b="1" dirty="0">
                <a:solidFill>
                  <a:srgbClr val="1C1C1C"/>
                </a:solidFill>
                <a:latin typeface="微软雅黑" panose="020B0503020204020204" pitchFamily="34" charset="-122"/>
                <a:ea typeface="微软雅黑" panose="020B0503020204020204" pitchFamily="34" charset="-122"/>
              </a:rPr>
              <a:t>尖端</a:t>
            </a:r>
            <a:endParaRPr lang="zh-CN" altLang="en-US" sz="1890" b="1" dirty="0">
              <a:solidFill>
                <a:srgbClr val="1C1C1C"/>
              </a:solidFill>
              <a:latin typeface="微软雅黑" panose="020B0503020204020204" pitchFamily="34" charset="-122"/>
              <a:ea typeface="微软雅黑" panose="020B0503020204020204" pitchFamily="34" charset="-122"/>
            </a:endParaRPr>
          </a:p>
        </p:txBody>
      </p:sp>
      <p:grpSp>
        <p:nvGrpSpPr>
          <p:cNvPr id="62" name="组合 1"/>
          <p:cNvGrpSpPr/>
          <p:nvPr/>
        </p:nvGrpSpPr>
        <p:grpSpPr>
          <a:xfrm>
            <a:off x="8161508" y="836807"/>
            <a:ext cx="4092511" cy="5826547"/>
            <a:chOff x="7605711" y="910353"/>
            <a:chExt cx="3029980" cy="5162010"/>
          </a:xfrm>
        </p:grpSpPr>
        <p:sp>
          <p:nvSpPr>
            <p:cNvPr id="63" name="TextBox 7"/>
            <p:cNvSpPr txBox="1">
              <a:spLocks noChangeArrowheads="1"/>
            </p:cNvSpPr>
            <p:nvPr/>
          </p:nvSpPr>
          <p:spPr bwMode="auto">
            <a:xfrm>
              <a:off x="7617854" y="1229381"/>
              <a:ext cx="2955925" cy="101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50000"/>
                </a:lnSpc>
                <a:spcBef>
                  <a:spcPct val="0"/>
                </a:spcBef>
                <a:buNone/>
              </a:pPr>
              <a:r>
                <a:rPr lang="zh-CN" altLang="en-US" sz="1155" dirty="0">
                  <a:solidFill>
                    <a:srgbClr val="1C1C1C"/>
                  </a:solidFill>
                  <a:latin typeface="微软雅黑" panose="020B0503020204020204" pitchFamily="34" charset="-122"/>
                  <a:ea typeface="微软雅黑" panose="020B0503020204020204" pitchFamily="34" charset="-122"/>
                </a:rPr>
                <a:t>安全服务团队主要由持有 </a:t>
              </a:r>
              <a:r>
                <a:rPr lang="en-US" altLang="zh-CN" sz="1155" dirty="0">
                  <a:solidFill>
                    <a:srgbClr val="1C1C1C"/>
                  </a:solidFill>
                  <a:latin typeface="微软雅黑" panose="020B0503020204020204" pitchFamily="34" charset="-122"/>
                  <a:ea typeface="微软雅黑" panose="020B0503020204020204" pitchFamily="34" charset="-122"/>
                </a:rPr>
                <a:t>CISP</a:t>
              </a:r>
              <a:r>
                <a:rPr lang="zh-CN" altLang="en-US" sz="1155" dirty="0">
                  <a:solidFill>
                    <a:srgbClr val="1C1C1C"/>
                  </a:solidFill>
                  <a:latin typeface="微软雅黑" panose="020B0503020204020204" pitchFamily="34" charset="-122"/>
                  <a:ea typeface="微软雅黑" panose="020B0503020204020204" pitchFamily="34" charset="-122"/>
                </a:rPr>
                <a:t>、</a:t>
              </a:r>
              <a:r>
                <a:rPr lang="en-US" altLang="zh-CN" sz="1155" dirty="0">
                  <a:solidFill>
                    <a:srgbClr val="1C1C1C"/>
                  </a:solidFill>
                  <a:latin typeface="微软雅黑" panose="020B0503020204020204" pitchFamily="34" charset="-122"/>
                  <a:ea typeface="微软雅黑" panose="020B0503020204020204" pitchFamily="34" charset="-122"/>
                </a:rPr>
                <a:t>CISSP</a:t>
              </a:r>
              <a:r>
                <a:rPr lang="zh-CN" altLang="en-US" sz="1155" dirty="0">
                  <a:solidFill>
                    <a:srgbClr val="1C1C1C"/>
                  </a:solidFill>
                  <a:latin typeface="微软雅黑" panose="020B0503020204020204" pitchFamily="34" charset="-122"/>
                  <a:ea typeface="微软雅黑" panose="020B0503020204020204" pitchFamily="34" charset="-122"/>
                </a:rPr>
                <a:t>、</a:t>
              </a:r>
              <a:r>
                <a:rPr lang="en-US" altLang="zh-CN" sz="1155" dirty="0">
                  <a:solidFill>
                    <a:srgbClr val="1C1C1C"/>
                  </a:solidFill>
                  <a:latin typeface="微软雅黑" panose="020B0503020204020204" pitchFamily="34" charset="-122"/>
                  <a:ea typeface="微软雅黑" panose="020B0503020204020204" pitchFamily="34" charset="-122"/>
                </a:rPr>
                <a:t>CCSK</a:t>
              </a:r>
              <a:r>
                <a:rPr lang="zh-CN" altLang="en-US" sz="1155" dirty="0">
                  <a:solidFill>
                    <a:srgbClr val="1C1C1C"/>
                  </a:solidFill>
                  <a:latin typeface="微软雅黑" panose="020B0503020204020204" pitchFamily="34" charset="-122"/>
                  <a:ea typeface="微软雅黑" panose="020B0503020204020204" pitchFamily="34" charset="-122"/>
                </a:rPr>
                <a:t>、</a:t>
              </a:r>
              <a:r>
                <a:rPr lang="en-US" altLang="zh-CN" sz="1155" dirty="0">
                  <a:solidFill>
                    <a:srgbClr val="1C1C1C"/>
                  </a:solidFill>
                  <a:latin typeface="微软雅黑" panose="020B0503020204020204" pitchFamily="34" charset="-122"/>
                  <a:ea typeface="微软雅黑" panose="020B0503020204020204" pitchFamily="34" charset="-122"/>
                </a:rPr>
                <a:t>ISO27001 </a:t>
              </a:r>
              <a:r>
                <a:rPr lang="zh-CN" altLang="en-US" sz="1155" dirty="0">
                  <a:solidFill>
                    <a:srgbClr val="1C1C1C"/>
                  </a:solidFill>
                  <a:latin typeface="微软雅黑" panose="020B0503020204020204" pitchFamily="34" charset="-122"/>
                  <a:ea typeface="微软雅黑" panose="020B0503020204020204" pitchFamily="34" charset="-122"/>
                </a:rPr>
                <a:t>主任审核员、</a:t>
              </a:r>
              <a:r>
                <a:rPr lang="en-US" altLang="zh-CN" sz="1155" dirty="0">
                  <a:solidFill>
                    <a:srgbClr val="1C1C1C"/>
                  </a:solidFill>
                  <a:latin typeface="微软雅黑" panose="020B0503020204020204" pitchFamily="34" charset="-122"/>
                  <a:ea typeface="微软雅黑" panose="020B0503020204020204" pitchFamily="34" charset="-122"/>
                </a:rPr>
                <a:t>CCIE</a:t>
              </a:r>
              <a:r>
                <a:rPr lang="zh-CN" altLang="en-US" sz="1155" dirty="0">
                  <a:solidFill>
                    <a:srgbClr val="1C1C1C"/>
                  </a:solidFill>
                  <a:latin typeface="微软雅黑" panose="020B0503020204020204" pitchFamily="34" charset="-122"/>
                  <a:ea typeface="微软雅黑" panose="020B0503020204020204" pitchFamily="34" charset="-122"/>
                </a:rPr>
                <a:t>等安全专家团队组成，联合腾讯</a:t>
              </a:r>
              <a:r>
                <a:rPr lang="en-US" altLang="zh-CN" sz="1155" dirty="0">
                  <a:solidFill>
                    <a:srgbClr val="1C1C1C"/>
                  </a:solidFill>
                  <a:latin typeface="微软雅黑" panose="020B0503020204020204" pitchFamily="34" charset="-122"/>
                  <a:ea typeface="微软雅黑" panose="020B0503020204020204" pitchFamily="34" charset="-122"/>
                </a:rPr>
                <a:t>7</a:t>
              </a:r>
              <a:r>
                <a:rPr lang="zh-CN" altLang="en-US" sz="1155" dirty="0">
                  <a:solidFill>
                    <a:srgbClr val="1C1C1C"/>
                  </a:solidFill>
                  <a:latin typeface="微软雅黑" panose="020B0503020204020204" pitchFamily="34" charset="-122"/>
                  <a:ea typeface="微软雅黑" panose="020B0503020204020204" pitchFamily="34" charset="-122"/>
                </a:rPr>
                <a:t>大安全实验室业内领先安全攻防能力人员</a:t>
              </a:r>
              <a:endParaRPr lang="en-US" altLang="zh-CN" sz="1155" dirty="0">
                <a:solidFill>
                  <a:srgbClr val="1C1C1C"/>
                </a:solidFill>
                <a:latin typeface="微软雅黑" panose="020B0503020204020204" pitchFamily="34" charset="-122"/>
                <a:ea typeface="微软雅黑" panose="020B0503020204020204" pitchFamily="34" charset="-122"/>
              </a:endParaRPr>
            </a:p>
          </p:txBody>
        </p:sp>
        <p:sp>
          <p:nvSpPr>
            <p:cNvPr id="64" name="TextBox 9"/>
            <p:cNvSpPr txBox="1">
              <a:spLocks noChangeArrowheads="1"/>
            </p:cNvSpPr>
            <p:nvPr/>
          </p:nvSpPr>
          <p:spPr bwMode="auto">
            <a:xfrm>
              <a:off x="7608887" y="910353"/>
              <a:ext cx="1887537" cy="36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179705" indent="-179705" defTabSz="959485">
                <a:lnSpc>
                  <a:spcPct val="150000"/>
                </a:lnSpc>
                <a:spcBef>
                  <a:spcPct val="0"/>
                </a:spcBef>
              </a:pPr>
              <a:r>
                <a:rPr lang="zh-CN" altLang="en-US" sz="1680" b="1" dirty="0">
                  <a:solidFill>
                    <a:srgbClr val="1C1C1C"/>
                  </a:solidFill>
                  <a:latin typeface="微软雅黑" panose="020B0503020204020204" pitchFamily="34" charset="-122"/>
                  <a:ea typeface="微软雅黑" panose="020B0503020204020204" pitchFamily="34" charset="-122"/>
                </a:rPr>
                <a:t>专业服务团队</a:t>
              </a:r>
              <a:endParaRPr lang="en-US" altLang="zh-CN" sz="1680" b="1" dirty="0">
                <a:solidFill>
                  <a:srgbClr val="1C1C1C"/>
                </a:solidFill>
                <a:latin typeface="微软雅黑" panose="020B0503020204020204" pitchFamily="34" charset="-122"/>
                <a:ea typeface="微软雅黑" panose="020B0503020204020204" pitchFamily="34" charset="-122"/>
              </a:endParaRPr>
            </a:p>
          </p:txBody>
        </p:sp>
        <p:sp>
          <p:nvSpPr>
            <p:cNvPr id="65" name="TextBox 7"/>
            <p:cNvSpPr txBox="1">
              <a:spLocks noChangeArrowheads="1"/>
            </p:cNvSpPr>
            <p:nvPr/>
          </p:nvSpPr>
          <p:spPr bwMode="auto">
            <a:xfrm>
              <a:off x="7618413" y="2340965"/>
              <a:ext cx="2955925" cy="50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50000"/>
                </a:lnSpc>
                <a:spcBef>
                  <a:spcPct val="0"/>
                </a:spcBef>
                <a:buNone/>
              </a:pPr>
              <a:r>
                <a:rPr lang="zh-CN" altLang="en-US" sz="1155" dirty="0">
                  <a:solidFill>
                    <a:srgbClr val="1C1C1C"/>
                  </a:solidFill>
                  <a:latin typeface="微软雅黑" panose="020B0503020204020204" pitchFamily="34" charset="-122"/>
                  <a:ea typeface="微软雅黑" panose="020B0503020204020204" pitchFamily="34" charset="-122"/>
                </a:rPr>
                <a:t>保障用户测试服务落地执行。提供可长期落地执行的、系统化的解决方案。</a:t>
              </a:r>
              <a:endParaRPr lang="en-US" altLang="zh-CN" sz="1155" dirty="0">
                <a:solidFill>
                  <a:srgbClr val="1C1C1C"/>
                </a:solidFill>
                <a:latin typeface="微软雅黑" panose="020B0503020204020204" pitchFamily="34" charset="-122"/>
                <a:ea typeface="微软雅黑" panose="020B0503020204020204" pitchFamily="34" charset="-122"/>
              </a:endParaRPr>
            </a:p>
          </p:txBody>
        </p:sp>
        <p:sp>
          <p:nvSpPr>
            <p:cNvPr id="66" name="TextBox 9"/>
            <p:cNvSpPr txBox="1">
              <a:spLocks noChangeArrowheads="1"/>
            </p:cNvSpPr>
            <p:nvPr/>
          </p:nvSpPr>
          <p:spPr bwMode="auto">
            <a:xfrm>
              <a:off x="7608886" y="1999143"/>
              <a:ext cx="1887537" cy="36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179705" indent="-179705" defTabSz="959485">
                <a:lnSpc>
                  <a:spcPct val="150000"/>
                </a:lnSpc>
                <a:spcBef>
                  <a:spcPct val="0"/>
                </a:spcBef>
              </a:pPr>
              <a:r>
                <a:rPr lang="zh-CN" altLang="zh-CN" sz="1680" b="1" dirty="0">
                  <a:solidFill>
                    <a:srgbClr val="1C1C1C"/>
                  </a:solidFill>
                  <a:latin typeface="微软雅黑" panose="020B0503020204020204" pitchFamily="34" charset="-122"/>
                  <a:ea typeface="微软雅黑" panose="020B0503020204020204" pitchFamily="34" charset="-122"/>
                </a:rPr>
                <a:t>安全实践能力</a:t>
              </a:r>
              <a:endParaRPr lang="en-US" altLang="zh-CN" sz="1680" b="1" dirty="0">
                <a:solidFill>
                  <a:srgbClr val="1C1C1C"/>
                </a:solidFill>
                <a:latin typeface="微软雅黑" panose="020B0503020204020204" pitchFamily="34" charset="-122"/>
                <a:ea typeface="微软雅黑" panose="020B0503020204020204" pitchFamily="34" charset="-122"/>
              </a:endParaRPr>
            </a:p>
          </p:txBody>
        </p:sp>
        <p:sp>
          <p:nvSpPr>
            <p:cNvPr id="67" name="TextBox 7"/>
            <p:cNvSpPr txBox="1">
              <a:spLocks noChangeArrowheads="1"/>
            </p:cNvSpPr>
            <p:nvPr/>
          </p:nvSpPr>
          <p:spPr bwMode="auto">
            <a:xfrm>
              <a:off x="7605711" y="3216235"/>
              <a:ext cx="2955925" cy="50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50000"/>
                </a:lnSpc>
                <a:spcBef>
                  <a:spcPct val="0"/>
                </a:spcBef>
                <a:buNone/>
              </a:pPr>
              <a:r>
                <a:rPr lang="zh-CN" altLang="en-US" sz="1155" dirty="0">
                  <a:solidFill>
                    <a:srgbClr val="1C1C1C"/>
                  </a:solidFill>
                  <a:latin typeface="微软雅黑" panose="020B0503020204020204" pitchFamily="34" charset="-122"/>
                  <a:ea typeface="微软雅黑" panose="020B0503020204020204" pitchFamily="34" charset="-122"/>
                </a:rPr>
                <a:t>长期对抗黑色产业，积累了丰富的安全防护技术和经验。</a:t>
              </a:r>
              <a:endParaRPr lang="en-US" altLang="zh-CN" sz="1155" dirty="0">
                <a:solidFill>
                  <a:srgbClr val="1C1C1C"/>
                </a:solidFill>
                <a:latin typeface="微软雅黑" panose="020B0503020204020204" pitchFamily="34" charset="-122"/>
                <a:ea typeface="微软雅黑" panose="020B0503020204020204" pitchFamily="34" charset="-122"/>
              </a:endParaRPr>
            </a:p>
          </p:txBody>
        </p:sp>
        <p:sp>
          <p:nvSpPr>
            <p:cNvPr id="68" name="TextBox 9"/>
            <p:cNvSpPr txBox="1">
              <a:spLocks noChangeArrowheads="1"/>
            </p:cNvSpPr>
            <p:nvPr/>
          </p:nvSpPr>
          <p:spPr bwMode="auto">
            <a:xfrm>
              <a:off x="7615579" y="2868739"/>
              <a:ext cx="1887537" cy="36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179705" indent="-179705" defTabSz="959485">
                <a:lnSpc>
                  <a:spcPct val="150000"/>
                </a:lnSpc>
                <a:spcBef>
                  <a:spcPct val="0"/>
                </a:spcBef>
              </a:pPr>
              <a:r>
                <a:rPr lang="zh-CN" altLang="zh-CN" sz="1680" b="1" dirty="0">
                  <a:solidFill>
                    <a:srgbClr val="1C1C1C"/>
                  </a:solidFill>
                  <a:latin typeface="微软雅黑" panose="020B0503020204020204" pitchFamily="34" charset="-122"/>
                  <a:ea typeface="微软雅黑" panose="020B0503020204020204" pitchFamily="34" charset="-122"/>
                </a:rPr>
                <a:t>品牌优势</a:t>
              </a:r>
              <a:endParaRPr lang="en-US" altLang="zh-CN" sz="1680" b="1" dirty="0">
                <a:solidFill>
                  <a:srgbClr val="1C1C1C"/>
                </a:solidFill>
                <a:latin typeface="微软雅黑" panose="020B0503020204020204" pitchFamily="34" charset="-122"/>
                <a:ea typeface="微软雅黑" panose="020B0503020204020204" pitchFamily="34" charset="-122"/>
              </a:endParaRPr>
            </a:p>
          </p:txBody>
        </p:sp>
        <p:sp>
          <p:nvSpPr>
            <p:cNvPr id="69" name="TextBox 7"/>
            <p:cNvSpPr txBox="1">
              <a:spLocks noChangeArrowheads="1"/>
            </p:cNvSpPr>
            <p:nvPr/>
          </p:nvSpPr>
          <p:spPr bwMode="auto">
            <a:xfrm>
              <a:off x="7617854" y="3843614"/>
              <a:ext cx="3017837" cy="50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50000"/>
                </a:lnSpc>
                <a:spcBef>
                  <a:spcPct val="0"/>
                </a:spcBef>
                <a:buNone/>
              </a:pPr>
              <a:r>
                <a:rPr lang="zh-CN" altLang="en-US" sz="1155" dirty="0">
                  <a:solidFill>
                    <a:srgbClr val="1C1C1C"/>
                  </a:solidFill>
                  <a:latin typeface="微软雅黑" panose="020B0503020204020204" pitchFamily="34" charset="-122"/>
                  <a:ea typeface="微软雅黑" panose="020B0503020204020204" pitchFamily="34" charset="-122"/>
                </a:rPr>
                <a:t>实战对抗中，具备可落地的实用、精准的防护策略，快速解决用户现实问题。</a:t>
              </a:r>
              <a:endParaRPr lang="en-US" altLang="zh-CN" sz="1155" dirty="0">
                <a:solidFill>
                  <a:srgbClr val="1C1C1C"/>
                </a:solidFill>
                <a:latin typeface="微软雅黑" panose="020B0503020204020204" pitchFamily="34" charset="-122"/>
                <a:ea typeface="微软雅黑" panose="020B0503020204020204" pitchFamily="34" charset="-122"/>
              </a:endParaRPr>
            </a:p>
          </p:txBody>
        </p:sp>
        <p:sp>
          <p:nvSpPr>
            <p:cNvPr id="70" name="TextBox 9"/>
            <p:cNvSpPr txBox="1">
              <a:spLocks noChangeArrowheads="1"/>
            </p:cNvSpPr>
            <p:nvPr/>
          </p:nvSpPr>
          <p:spPr bwMode="auto">
            <a:xfrm>
              <a:off x="7605711" y="3511926"/>
              <a:ext cx="1887537" cy="36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179705" indent="-179705" defTabSz="959485">
                <a:lnSpc>
                  <a:spcPct val="150000"/>
                </a:lnSpc>
                <a:spcBef>
                  <a:spcPct val="0"/>
                </a:spcBef>
              </a:pPr>
              <a:r>
                <a:rPr lang="zh-CN" altLang="zh-CN" sz="1680" b="1" dirty="0">
                  <a:solidFill>
                    <a:srgbClr val="1C1C1C"/>
                  </a:solidFill>
                  <a:latin typeface="微软雅黑" panose="020B0503020204020204" pitchFamily="34" charset="-122"/>
                  <a:ea typeface="微软雅黑" panose="020B0503020204020204" pitchFamily="34" charset="-122"/>
                  <a:cs typeface="Times New Roman" panose="02020603050405020304" pitchFamily="2" charset="0"/>
                </a:rPr>
                <a:t>精准防护策略</a:t>
              </a:r>
              <a:endParaRPr lang="zh-CN" altLang="en-US" sz="1680" b="1" dirty="0">
                <a:solidFill>
                  <a:srgbClr val="1C1C1C"/>
                </a:solidFill>
                <a:latin typeface="微软雅黑" panose="020B0503020204020204" pitchFamily="34" charset="-122"/>
                <a:ea typeface="微软雅黑" panose="020B0503020204020204" pitchFamily="34" charset="-122"/>
                <a:cs typeface="Times New Roman" panose="02020603050405020304" pitchFamily="2" charset="0"/>
              </a:endParaRPr>
            </a:p>
          </p:txBody>
        </p:sp>
        <p:sp>
          <p:nvSpPr>
            <p:cNvPr id="71" name="TextBox 7"/>
            <p:cNvSpPr txBox="1">
              <a:spLocks noChangeArrowheads="1"/>
            </p:cNvSpPr>
            <p:nvPr/>
          </p:nvSpPr>
          <p:spPr bwMode="auto">
            <a:xfrm>
              <a:off x="7618413" y="4720855"/>
              <a:ext cx="2955925" cy="761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50000"/>
                </a:lnSpc>
                <a:spcBef>
                  <a:spcPct val="0"/>
                </a:spcBef>
                <a:buNone/>
              </a:pPr>
              <a:r>
                <a:rPr lang="zh-CN" altLang="en-US" sz="1155" dirty="0">
                  <a:solidFill>
                    <a:srgbClr val="1C1C1C"/>
                  </a:solidFill>
                  <a:latin typeface="微软雅黑" panose="020B0503020204020204" pitchFamily="34" charset="-122"/>
                  <a:ea typeface="微软雅黑" panose="020B0503020204020204" pitchFamily="34" charset="-122"/>
                </a:rPr>
                <a:t>具备快速的安全应急响应能力，在行业发生严重安全漏洞爆发或事件时，第一时间提供修复咨询和支持</a:t>
              </a:r>
              <a:endParaRPr lang="en-US" altLang="zh-CN" sz="1155" dirty="0">
                <a:solidFill>
                  <a:srgbClr val="1C1C1C"/>
                </a:solidFill>
                <a:latin typeface="微软雅黑" panose="020B0503020204020204" pitchFamily="34" charset="-122"/>
                <a:ea typeface="微软雅黑" panose="020B0503020204020204" pitchFamily="34" charset="-122"/>
              </a:endParaRPr>
            </a:p>
          </p:txBody>
        </p:sp>
        <p:sp>
          <p:nvSpPr>
            <p:cNvPr id="72" name="TextBox 9"/>
            <p:cNvSpPr txBox="1">
              <a:spLocks noChangeArrowheads="1"/>
            </p:cNvSpPr>
            <p:nvPr/>
          </p:nvSpPr>
          <p:spPr bwMode="auto">
            <a:xfrm>
              <a:off x="7611689" y="4392931"/>
              <a:ext cx="1887537" cy="36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179705" indent="-179705" defTabSz="959485">
                <a:lnSpc>
                  <a:spcPct val="150000"/>
                </a:lnSpc>
                <a:spcBef>
                  <a:spcPct val="0"/>
                </a:spcBef>
              </a:pPr>
              <a:r>
                <a:rPr lang="zh-CN" altLang="en-US" sz="1680" b="1" dirty="0">
                  <a:solidFill>
                    <a:srgbClr val="1C1C1C"/>
                  </a:solidFill>
                  <a:latin typeface="微软雅黑" panose="020B0503020204020204" pitchFamily="34" charset="-122"/>
                  <a:ea typeface="微软雅黑" panose="020B0503020204020204" pitchFamily="34" charset="-122"/>
                  <a:cs typeface="Times New Roman" panose="02020603050405020304" pitchFamily="2" charset="0"/>
                </a:rPr>
                <a:t>快速响应能力</a:t>
              </a:r>
              <a:endParaRPr lang="zh-CN" altLang="en-US" sz="1680" b="1" dirty="0">
                <a:solidFill>
                  <a:srgbClr val="1C1C1C"/>
                </a:solidFill>
                <a:latin typeface="微软雅黑" panose="020B0503020204020204" pitchFamily="34" charset="-122"/>
                <a:ea typeface="微软雅黑" panose="020B0503020204020204" pitchFamily="34" charset="-122"/>
                <a:cs typeface="Times New Roman" panose="02020603050405020304" pitchFamily="2" charset="0"/>
              </a:endParaRPr>
            </a:p>
          </p:txBody>
        </p:sp>
        <p:sp>
          <p:nvSpPr>
            <p:cNvPr id="73" name="TextBox 7"/>
            <p:cNvSpPr txBox="1">
              <a:spLocks noChangeArrowheads="1"/>
            </p:cNvSpPr>
            <p:nvPr/>
          </p:nvSpPr>
          <p:spPr bwMode="auto">
            <a:xfrm>
              <a:off x="7618413" y="5564406"/>
              <a:ext cx="2873375" cy="50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959485">
                <a:lnSpc>
                  <a:spcPct val="150000"/>
                </a:lnSpc>
                <a:spcBef>
                  <a:spcPct val="0"/>
                </a:spcBef>
                <a:buNone/>
              </a:pPr>
              <a:r>
                <a:rPr lang="zh-CN" altLang="en-US" sz="1155" dirty="0">
                  <a:solidFill>
                    <a:srgbClr val="1C1C1C"/>
                  </a:solidFill>
                  <a:latin typeface="微软雅黑" panose="020B0503020204020204" pitchFamily="34" charset="-122"/>
                  <a:ea typeface="微软雅黑" panose="020B0503020204020204" pitchFamily="34" charset="-122"/>
                </a:rPr>
                <a:t>基于腾讯云海量用户的常见入侵、威胁等数据进行安全分析，具备威胁联动能力。</a:t>
              </a:r>
              <a:endParaRPr lang="en-US" altLang="zh-CN" sz="1155" dirty="0">
                <a:solidFill>
                  <a:srgbClr val="1C1C1C"/>
                </a:solidFill>
                <a:latin typeface="微软雅黑" panose="020B0503020204020204" pitchFamily="34" charset="-122"/>
                <a:ea typeface="微软雅黑" panose="020B0503020204020204" pitchFamily="34" charset="-122"/>
              </a:endParaRPr>
            </a:p>
          </p:txBody>
        </p:sp>
        <p:sp>
          <p:nvSpPr>
            <p:cNvPr id="74" name="TextBox 9"/>
            <p:cNvSpPr txBox="1">
              <a:spLocks noChangeArrowheads="1"/>
            </p:cNvSpPr>
            <p:nvPr/>
          </p:nvSpPr>
          <p:spPr bwMode="auto">
            <a:xfrm>
              <a:off x="7618413" y="5244465"/>
              <a:ext cx="1887537" cy="36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179705" indent="-179705" defTabSz="959485">
                <a:lnSpc>
                  <a:spcPct val="150000"/>
                </a:lnSpc>
                <a:spcBef>
                  <a:spcPct val="0"/>
                </a:spcBef>
              </a:pPr>
              <a:r>
                <a:rPr lang="zh-CN" altLang="zh-CN" sz="1680" b="1" dirty="0">
                  <a:solidFill>
                    <a:srgbClr val="1C1C1C"/>
                  </a:solidFill>
                  <a:latin typeface="微软雅黑" panose="020B0503020204020204" pitchFamily="34" charset="-122"/>
                  <a:ea typeface="微软雅黑" panose="020B0503020204020204" pitchFamily="34" charset="-122"/>
                  <a:cs typeface="Times New Roman" panose="02020603050405020304" pitchFamily="2" charset="0"/>
                </a:rPr>
                <a:t>大数据风险联动</a:t>
              </a:r>
              <a:endParaRPr lang="zh-CN" altLang="en-US" sz="1680" b="1" dirty="0">
                <a:solidFill>
                  <a:srgbClr val="1C1C1C"/>
                </a:solidFill>
                <a:latin typeface="微软雅黑" panose="020B0503020204020204" pitchFamily="34" charset="-122"/>
                <a:ea typeface="微软雅黑" panose="020B0503020204020204" pitchFamily="34" charset="-122"/>
                <a:cs typeface="Times New Roman" panose="02020603050405020304" pitchFamily="2" charset="0"/>
              </a:endParaRPr>
            </a:p>
          </p:txBody>
        </p:sp>
      </p:grpSp>
      <p:sp>
        <p:nvSpPr>
          <p:cNvPr id="75" name="标题 1"/>
          <p:cNvSpPr txBox="1">
            <a:spLocks noChangeArrowheads="1"/>
          </p:cNvSpPr>
          <p:nvPr/>
        </p:nvSpPr>
        <p:spPr bwMode="auto">
          <a:xfrm>
            <a:off x="583899" y="228389"/>
            <a:ext cx="11038338" cy="59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59485">
              <a:lnSpc>
                <a:spcPct val="90000"/>
              </a:lnSpc>
            </a:pPr>
            <a:r>
              <a:rPr lang="zh-CN" altLang="en-US" sz="2800" b="1" dirty="0">
                <a:solidFill>
                  <a:srgbClr val="007CEA"/>
                </a:solidFill>
                <a:latin typeface="微软雅黑" panose="020B0503020204020204" pitchFamily="34" charset="-122"/>
                <a:ea typeface="微软雅黑" panose="020B0503020204020204" pitchFamily="34" charset="-122"/>
              </a:rPr>
              <a:t>安全服务优势</a:t>
            </a:r>
            <a:r>
              <a:rPr lang="en-US" altLang="zh-CN" sz="2800" b="1" dirty="0">
                <a:solidFill>
                  <a:srgbClr val="007CEA"/>
                </a:solidFill>
                <a:latin typeface="微软雅黑" panose="020B0503020204020204" pitchFamily="34" charset="-122"/>
                <a:ea typeface="微软雅黑" panose="020B0503020204020204" pitchFamily="34" charset="-122"/>
              </a:rPr>
              <a:t>--</a:t>
            </a:r>
            <a:r>
              <a:rPr lang="zh-CN" altLang="en-US" sz="2800" b="1" dirty="0">
                <a:solidFill>
                  <a:srgbClr val="007CEA"/>
                </a:solidFill>
                <a:latin typeface="微软雅黑" panose="020B0503020204020204" pitchFamily="34" charset="-122"/>
                <a:ea typeface="微软雅黑" panose="020B0503020204020204" pitchFamily="34" charset="-122"/>
              </a:rPr>
              <a:t>能力金字塔</a:t>
            </a:r>
            <a:endParaRPr lang="zh-CN" altLang="en-US" sz="2800" b="1" dirty="0">
              <a:solidFill>
                <a:srgbClr val="007CEA"/>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bwMode="auto">
          <a:xfrm>
            <a:off x="585855" y="4205297"/>
            <a:ext cx="2130261" cy="749508"/>
          </a:xfrm>
          <a:prstGeom prst="round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txBox="1">
            <a:spLocks noChangeArrowheads="1"/>
          </p:cNvSpPr>
          <p:nvPr/>
        </p:nvSpPr>
        <p:spPr>
          <a:xfrm>
            <a:off x="585855" y="260699"/>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800" dirty="0">
              <a:solidFill>
                <a:srgbClr val="007CEA"/>
              </a:solidFill>
            </a:endParaRPr>
          </a:p>
        </p:txBody>
      </p:sp>
      <p:sp>
        <p:nvSpPr>
          <p:cNvPr id="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全院电子签名应用需求</a:t>
            </a:r>
            <a:endParaRPr lang="zh-CN" altLang="en-US" sz="2800" dirty="0">
              <a:solidFill>
                <a:srgbClr val="007CEA"/>
              </a:solidFill>
            </a:endParaRPr>
          </a:p>
        </p:txBody>
      </p:sp>
      <p:sp>
        <p:nvSpPr>
          <p:cNvPr id="32" name="矩形 31"/>
          <p:cNvSpPr/>
          <p:nvPr/>
        </p:nvSpPr>
        <p:spPr>
          <a:xfrm>
            <a:off x="866155" y="4395385"/>
            <a:ext cx="1569660" cy="369332"/>
          </a:xfrm>
          <a:prstGeom prst="rect">
            <a:avLst/>
          </a:prstGeom>
        </p:spPr>
        <p:txBody>
          <a:bodyPr wrap="none" anchor="b">
            <a:spAutoFit/>
          </a:bodyPr>
          <a:lstStyle/>
          <a:p>
            <a:pPr algn="ctr" defTabSz="914400"/>
            <a:r>
              <a:rPr lang="zh-CN" altLang="en-US" sz="1800" b="1" dirty="0" smtClean="0">
                <a:solidFill>
                  <a:schemeClr val="bg1"/>
                </a:solidFill>
                <a:latin typeface="Arial" panose="020B0604020202020204"/>
                <a:ea typeface="微软雅黑" panose="020B0503020204020204" pitchFamily="34" charset="-122"/>
                <a:cs typeface="微软雅黑" panose="020B0503020204020204" pitchFamily="34" charset="-122"/>
                <a:sym typeface="+mn-lt"/>
              </a:rPr>
              <a:t>实名身份认证</a:t>
            </a:r>
            <a:endParaRPr lang="en-US" altLang="zh-CN" sz="1800" b="1" dirty="0">
              <a:solidFill>
                <a:schemeClr val="bg1"/>
              </a:solidFill>
              <a:latin typeface="Arial" panose="020B0604020202020204"/>
              <a:ea typeface="微软雅黑" panose="020B0503020204020204" pitchFamily="34" charset="-122"/>
              <a:cs typeface="微软雅黑" panose="020B0503020204020204" pitchFamily="34" charset="-122"/>
              <a:sym typeface="+mn-lt"/>
            </a:endParaRPr>
          </a:p>
        </p:txBody>
      </p:sp>
      <p:sp>
        <p:nvSpPr>
          <p:cNvPr id="11" name="圆角矩形 10"/>
          <p:cNvSpPr/>
          <p:nvPr/>
        </p:nvSpPr>
        <p:spPr bwMode="auto">
          <a:xfrm>
            <a:off x="2996416" y="4205297"/>
            <a:ext cx="2130261" cy="749508"/>
          </a:xfrm>
          <a:prstGeom prst="round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3186950" y="4395385"/>
            <a:ext cx="1749197" cy="369332"/>
          </a:xfrm>
          <a:prstGeom prst="rect">
            <a:avLst/>
          </a:prstGeom>
        </p:spPr>
        <p:txBody>
          <a:bodyPr wrap="none" anchor="b">
            <a:spAutoFit/>
          </a:bodyPr>
          <a:lstStyle/>
          <a:p>
            <a:pPr algn="ctr" defTabSz="914400"/>
            <a:r>
              <a:rPr lang="en-US" altLang="zh-CN" sz="1800" b="1" dirty="0" smtClean="0">
                <a:solidFill>
                  <a:schemeClr val="bg1"/>
                </a:solidFill>
                <a:latin typeface="Arial" panose="020B0604020202020204"/>
                <a:ea typeface="微软雅黑" panose="020B0503020204020204" pitchFamily="34" charset="-122"/>
                <a:cs typeface="微软雅黑" panose="020B0503020204020204" pitchFamily="34" charset="-122"/>
                <a:sym typeface="+mn-lt"/>
              </a:rPr>
              <a:t>UKEY</a:t>
            </a:r>
            <a:r>
              <a:rPr lang="zh-CN" altLang="en-US" sz="1800" b="1" dirty="0" smtClean="0">
                <a:solidFill>
                  <a:schemeClr val="bg1"/>
                </a:solidFill>
                <a:latin typeface="Arial" panose="020B0604020202020204"/>
                <a:ea typeface="微软雅黑" panose="020B0503020204020204" pitchFamily="34" charset="-122"/>
                <a:cs typeface="微软雅黑" panose="020B0503020204020204" pitchFamily="34" charset="-122"/>
                <a:sym typeface="+mn-lt"/>
              </a:rPr>
              <a:t>电子签名</a:t>
            </a:r>
            <a:endParaRPr lang="en-US" altLang="zh-CN" sz="1800" b="1" dirty="0">
              <a:solidFill>
                <a:schemeClr val="bg1"/>
              </a:solidFill>
              <a:latin typeface="Arial" panose="020B0604020202020204"/>
              <a:ea typeface="微软雅黑" panose="020B0503020204020204" pitchFamily="34" charset="-122"/>
              <a:cs typeface="微软雅黑" panose="020B0503020204020204" pitchFamily="34" charset="-122"/>
              <a:sym typeface="+mn-lt"/>
            </a:endParaRPr>
          </a:p>
        </p:txBody>
      </p:sp>
      <p:sp>
        <p:nvSpPr>
          <p:cNvPr id="13" name="圆角矩形 12"/>
          <p:cNvSpPr/>
          <p:nvPr/>
        </p:nvSpPr>
        <p:spPr bwMode="auto">
          <a:xfrm>
            <a:off x="5406977" y="4205297"/>
            <a:ext cx="2130261" cy="749508"/>
          </a:xfrm>
          <a:prstGeom prst="round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a:xfrm>
            <a:off x="5687281" y="4395385"/>
            <a:ext cx="1569660" cy="369332"/>
          </a:xfrm>
          <a:prstGeom prst="rect">
            <a:avLst/>
          </a:prstGeom>
        </p:spPr>
        <p:txBody>
          <a:bodyPr wrap="none" anchor="b">
            <a:spAutoFit/>
          </a:bodyPr>
          <a:lstStyle/>
          <a:p>
            <a:pPr algn="ctr" defTabSz="914400"/>
            <a:r>
              <a:rPr lang="zh-CN" altLang="en-US" sz="1800" b="1" dirty="0" smtClean="0">
                <a:solidFill>
                  <a:schemeClr val="bg1"/>
                </a:solidFill>
                <a:latin typeface="Arial" panose="020B0604020202020204"/>
                <a:ea typeface="微软雅黑" panose="020B0503020204020204" pitchFamily="34" charset="-122"/>
                <a:cs typeface="微软雅黑" panose="020B0503020204020204" pitchFamily="34" charset="-122"/>
                <a:sym typeface="+mn-lt"/>
              </a:rPr>
              <a:t>移动实名认证</a:t>
            </a:r>
            <a:endParaRPr lang="en-US" altLang="zh-CN" sz="1800" b="1" dirty="0">
              <a:solidFill>
                <a:schemeClr val="bg1"/>
              </a:solidFill>
              <a:latin typeface="Arial" panose="020B0604020202020204"/>
              <a:ea typeface="微软雅黑" panose="020B0503020204020204" pitchFamily="34" charset="-122"/>
              <a:cs typeface="微软雅黑" panose="020B0503020204020204" pitchFamily="34" charset="-122"/>
              <a:sym typeface="+mn-lt"/>
            </a:endParaRPr>
          </a:p>
        </p:txBody>
      </p:sp>
      <p:sp>
        <p:nvSpPr>
          <p:cNvPr id="15" name="圆角矩形 14"/>
          <p:cNvSpPr/>
          <p:nvPr/>
        </p:nvSpPr>
        <p:spPr bwMode="auto">
          <a:xfrm>
            <a:off x="7805841" y="4205297"/>
            <a:ext cx="2130261" cy="749508"/>
          </a:xfrm>
          <a:prstGeom prst="round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p:nvSpPr>
        <p:spPr>
          <a:xfrm>
            <a:off x="8086144" y="4395385"/>
            <a:ext cx="1569660" cy="369332"/>
          </a:xfrm>
          <a:prstGeom prst="rect">
            <a:avLst/>
          </a:prstGeom>
        </p:spPr>
        <p:txBody>
          <a:bodyPr wrap="none" anchor="b">
            <a:spAutoFit/>
          </a:bodyPr>
          <a:lstStyle/>
          <a:p>
            <a:pPr algn="ctr" defTabSz="914400"/>
            <a:r>
              <a:rPr lang="zh-CN" altLang="en-US" sz="1800" b="1" dirty="0" smtClean="0">
                <a:solidFill>
                  <a:schemeClr val="bg1"/>
                </a:solidFill>
                <a:latin typeface="Arial" panose="020B0604020202020204"/>
                <a:ea typeface="微软雅黑" panose="020B0503020204020204" pitchFamily="34" charset="-122"/>
                <a:cs typeface="微软雅黑" panose="020B0503020204020204" pitchFamily="34" charset="-122"/>
                <a:sym typeface="+mn-lt"/>
              </a:rPr>
              <a:t>移动电子签名</a:t>
            </a:r>
            <a:endParaRPr lang="en-US" altLang="zh-CN" sz="1800" b="1" dirty="0">
              <a:solidFill>
                <a:schemeClr val="bg1"/>
              </a:solidFill>
              <a:latin typeface="Arial" panose="020B0604020202020204"/>
              <a:ea typeface="微软雅黑" panose="020B0503020204020204" pitchFamily="34" charset="-122"/>
              <a:cs typeface="微软雅黑" panose="020B0503020204020204" pitchFamily="34" charset="-122"/>
              <a:sym typeface="+mn-lt"/>
            </a:endParaRPr>
          </a:p>
        </p:txBody>
      </p:sp>
      <p:sp>
        <p:nvSpPr>
          <p:cNvPr id="17" name="圆角矩形 16"/>
          <p:cNvSpPr/>
          <p:nvPr/>
        </p:nvSpPr>
        <p:spPr bwMode="auto">
          <a:xfrm>
            <a:off x="10147119" y="4205297"/>
            <a:ext cx="2130261" cy="749508"/>
          </a:xfrm>
          <a:prstGeom prst="round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a:xfrm>
            <a:off x="10542838" y="4395385"/>
            <a:ext cx="1338828" cy="369332"/>
          </a:xfrm>
          <a:prstGeom prst="rect">
            <a:avLst/>
          </a:prstGeom>
        </p:spPr>
        <p:txBody>
          <a:bodyPr wrap="none" anchor="b">
            <a:spAutoFit/>
          </a:bodyPr>
          <a:lstStyle/>
          <a:p>
            <a:pPr algn="ctr" defTabSz="914400"/>
            <a:r>
              <a:rPr lang="zh-CN" altLang="en-US" sz="1800" b="1" dirty="0" smtClean="0">
                <a:solidFill>
                  <a:schemeClr val="bg1"/>
                </a:solidFill>
                <a:latin typeface="Arial" panose="020B0604020202020204"/>
                <a:ea typeface="微软雅黑" panose="020B0503020204020204" pitchFamily="34" charset="-122"/>
                <a:cs typeface="微软雅黑" panose="020B0503020204020204" pitchFamily="34" charset="-122"/>
                <a:sym typeface="+mn-lt"/>
              </a:rPr>
              <a:t>可信时间戳</a:t>
            </a:r>
            <a:endParaRPr lang="en-US" altLang="zh-CN" sz="1800" b="1" dirty="0">
              <a:solidFill>
                <a:schemeClr val="bg1"/>
              </a:solidFill>
              <a:latin typeface="Arial" panose="020B0604020202020204"/>
              <a:ea typeface="微软雅黑" panose="020B0503020204020204" pitchFamily="34" charset="-122"/>
              <a:cs typeface="微软雅黑" panose="020B0503020204020204" pitchFamily="34" charset="-122"/>
              <a:sym typeface="+mn-lt"/>
            </a:endParaRPr>
          </a:p>
        </p:txBody>
      </p:sp>
      <p:sp>
        <p:nvSpPr>
          <p:cNvPr id="19" name="圆角矩形 18"/>
          <p:cNvSpPr/>
          <p:nvPr/>
        </p:nvSpPr>
        <p:spPr bwMode="auto">
          <a:xfrm>
            <a:off x="3880588" y="2124163"/>
            <a:ext cx="5171606" cy="1061802"/>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全院实名认证和电子签名应用需求</a:t>
            </a:r>
            <a:endPar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 name="肘形连接符 6"/>
          <p:cNvCxnSpPr>
            <a:stCxn id="19" idx="2"/>
            <a:endCxn id="5" idx="0"/>
          </p:cNvCxnSpPr>
          <p:nvPr/>
        </p:nvCxnSpPr>
        <p:spPr bwMode="auto">
          <a:xfrm rot="5400000">
            <a:off x="3549023" y="1287929"/>
            <a:ext cx="1019332" cy="4815405"/>
          </a:xfrm>
          <a:prstGeom prst="bentConnector3">
            <a:avLst>
              <a:gd name="adj1" fmla="val 50000"/>
            </a:avLst>
          </a:prstGeom>
          <a:solidFill>
            <a:schemeClr val="accent1"/>
          </a:solidFill>
          <a:ln w="9525" cap="flat" cmpd="sng" algn="ctr">
            <a:solidFill>
              <a:srgbClr val="00A4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肘形连接符 23"/>
          <p:cNvCxnSpPr>
            <a:stCxn id="19" idx="2"/>
            <a:endCxn id="11" idx="0"/>
          </p:cNvCxnSpPr>
          <p:nvPr/>
        </p:nvCxnSpPr>
        <p:spPr bwMode="auto">
          <a:xfrm rot="5400000">
            <a:off x="4754303" y="2493209"/>
            <a:ext cx="1019332" cy="2404844"/>
          </a:xfrm>
          <a:prstGeom prst="bentConnector3">
            <a:avLst>
              <a:gd name="adj1" fmla="val 50000"/>
            </a:avLst>
          </a:prstGeom>
          <a:solidFill>
            <a:schemeClr val="accent1"/>
          </a:solidFill>
          <a:ln w="9525" cap="flat" cmpd="sng" algn="ctr">
            <a:solidFill>
              <a:srgbClr val="00A4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肘形连接符 26"/>
          <p:cNvCxnSpPr>
            <a:stCxn id="19" idx="2"/>
            <a:endCxn id="13" idx="0"/>
          </p:cNvCxnSpPr>
          <p:nvPr/>
        </p:nvCxnSpPr>
        <p:spPr bwMode="auto">
          <a:xfrm rot="16200000" flipH="1">
            <a:off x="5959583" y="3692772"/>
            <a:ext cx="1019332" cy="5717"/>
          </a:xfrm>
          <a:prstGeom prst="bentConnector3">
            <a:avLst>
              <a:gd name="adj1" fmla="val 50000"/>
            </a:avLst>
          </a:prstGeom>
          <a:solidFill>
            <a:schemeClr val="accent1"/>
          </a:solidFill>
          <a:ln w="9525" cap="flat" cmpd="sng" algn="ctr">
            <a:solidFill>
              <a:srgbClr val="00A4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肘形连接符 27"/>
          <p:cNvCxnSpPr>
            <a:stCxn id="19" idx="2"/>
            <a:endCxn id="15" idx="0"/>
          </p:cNvCxnSpPr>
          <p:nvPr/>
        </p:nvCxnSpPr>
        <p:spPr bwMode="auto">
          <a:xfrm rot="16200000" flipH="1">
            <a:off x="7159015" y="2493340"/>
            <a:ext cx="1019332" cy="2404581"/>
          </a:xfrm>
          <a:prstGeom prst="bentConnector3">
            <a:avLst>
              <a:gd name="adj1" fmla="val 50000"/>
            </a:avLst>
          </a:prstGeom>
          <a:solidFill>
            <a:schemeClr val="accent1"/>
          </a:solidFill>
          <a:ln w="9525" cap="flat" cmpd="sng" algn="ctr">
            <a:solidFill>
              <a:srgbClr val="00A4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肘形连接符 28"/>
          <p:cNvCxnSpPr>
            <a:stCxn id="19" idx="2"/>
            <a:endCxn id="17" idx="0"/>
          </p:cNvCxnSpPr>
          <p:nvPr/>
        </p:nvCxnSpPr>
        <p:spPr bwMode="auto">
          <a:xfrm rot="16200000" flipH="1">
            <a:off x="8329654" y="1322701"/>
            <a:ext cx="1019332" cy="4745859"/>
          </a:xfrm>
          <a:prstGeom prst="bentConnector3">
            <a:avLst>
              <a:gd name="adj1" fmla="val 50000"/>
            </a:avLst>
          </a:prstGeom>
          <a:solidFill>
            <a:schemeClr val="accent1"/>
          </a:solidFill>
          <a:ln w="9525" cap="flat" cmpd="sng" algn="ctr">
            <a:solidFill>
              <a:srgbClr val="00A4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6"/>
          <p:cNvSpPr>
            <a:spLocks noChangeArrowheads="1"/>
          </p:cNvSpPr>
          <p:nvPr/>
        </p:nvSpPr>
        <p:spPr bwMode="auto">
          <a:xfrm>
            <a:off x="744834" y="1374976"/>
            <a:ext cx="1622366" cy="1623732"/>
          </a:xfrm>
          <a:prstGeom prst="ellipse">
            <a:avLst/>
          </a:prstGeom>
          <a:solidFill>
            <a:srgbClr val="168D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25" name="Oval 8"/>
          <p:cNvSpPr>
            <a:spLocks noChangeArrowheads="1"/>
          </p:cNvSpPr>
          <p:nvPr/>
        </p:nvSpPr>
        <p:spPr bwMode="auto">
          <a:xfrm>
            <a:off x="6691449" y="1400392"/>
            <a:ext cx="1623734" cy="1623732"/>
          </a:xfrm>
          <a:prstGeom prst="ellipse">
            <a:avLst/>
          </a:prstGeom>
          <a:solidFill>
            <a:srgbClr val="3CBA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26" name="Oval 10"/>
          <p:cNvSpPr>
            <a:spLocks noChangeArrowheads="1"/>
          </p:cNvSpPr>
          <p:nvPr/>
        </p:nvSpPr>
        <p:spPr bwMode="auto">
          <a:xfrm>
            <a:off x="6734220" y="4021380"/>
            <a:ext cx="1623731" cy="1623730"/>
          </a:xfrm>
          <a:prstGeom prst="ellipse">
            <a:avLst/>
          </a:prstGeom>
          <a:solidFill>
            <a:srgbClr val="65C1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27" name="Oval 12"/>
          <p:cNvSpPr>
            <a:spLocks noChangeArrowheads="1"/>
          </p:cNvSpPr>
          <p:nvPr/>
        </p:nvSpPr>
        <p:spPr bwMode="auto">
          <a:xfrm>
            <a:off x="744834" y="4078639"/>
            <a:ext cx="1623733" cy="1623732"/>
          </a:xfrm>
          <a:prstGeom prst="ellipse">
            <a:avLst/>
          </a:prstGeom>
          <a:solidFill>
            <a:srgbClr val="A5A5A5">
              <a:lumMod val="75000"/>
            </a:srgb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28" name="TextBox 57"/>
          <p:cNvSpPr txBox="1"/>
          <p:nvPr/>
        </p:nvSpPr>
        <p:spPr bwMode="auto">
          <a:xfrm>
            <a:off x="2566397" y="1289177"/>
            <a:ext cx="904415" cy="507831"/>
          </a:xfrm>
          <a:prstGeom prst="rect">
            <a:avLst/>
          </a:prstGeom>
          <a:noFill/>
        </p:spPr>
        <p:txBody>
          <a:bodyPr wrap="none">
            <a:spAutoFit/>
          </a:bodyPr>
          <a:lstStyle>
            <a:defPPr>
              <a:defRPr lang="zh-CN"/>
            </a:defPPr>
            <a:lvl1pPr algn="ctr" fontAlgn="auto">
              <a:spcBef>
                <a:spcPts val="0"/>
              </a:spcBef>
              <a:spcAft>
                <a:spcPts val="0"/>
              </a:spcAft>
              <a:defRPr sz="12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pPr marL="171450" marR="0" lvl="0" indent="-171450" algn="l" defTabSz="914400" eaLnBrk="1" fontAlgn="auto" latinLnBrk="0" hangingPunct="1">
              <a:lnSpc>
                <a:spcPct val="150000"/>
              </a:lnSpc>
              <a:spcBef>
                <a:spcPts val="0"/>
              </a:spcBef>
              <a:spcAft>
                <a:spcPts val="0"/>
              </a:spcAft>
              <a:buClrTx/>
              <a:buSzTx/>
              <a:buFont typeface="Wingdings" panose="05000000000000000000" pitchFamily="2" charset="2"/>
              <a:buChar char="ü"/>
              <a:defRPr/>
            </a:pPr>
            <a:r>
              <a:rPr kumimoji="0" lang="zh-CN" altLang="en-US" sz="1800" b="1" i="0" u="none" strike="noStrike" kern="0" cap="none" spc="30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cs typeface="Arial" panose="020B0604020202020204" pitchFamily="34" charset="0"/>
              </a:rPr>
              <a:t>合规</a:t>
            </a:r>
            <a:endParaRPr kumimoji="0" lang="en-US" altLang="zh-CN" sz="1800" b="1" i="0" u="none" strike="noStrike" kern="0" cap="none" spc="300" normalizeH="0" baseline="0" noProof="0" dirty="0">
              <a:ln>
                <a:noFill/>
              </a:ln>
              <a:solidFill>
                <a:srgbClr val="2E75B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9" name="直接连接符 19"/>
          <p:cNvCxnSpPr/>
          <p:nvPr/>
        </p:nvCxnSpPr>
        <p:spPr>
          <a:xfrm flipH="1">
            <a:off x="2578883" y="4455070"/>
            <a:ext cx="3141076" cy="0"/>
          </a:xfrm>
          <a:prstGeom prst="line">
            <a:avLst/>
          </a:prstGeom>
          <a:noFill/>
          <a:ln w="12700" cap="flat" cmpd="sng" algn="ctr">
            <a:solidFill>
              <a:sysClr val="windowText" lastClr="000000">
                <a:lumMod val="50000"/>
                <a:lumOff val="50000"/>
              </a:sysClr>
            </a:solidFill>
            <a:prstDash val="dash"/>
            <a:miter lim="800000"/>
          </a:ln>
          <a:effectLst/>
        </p:spPr>
      </p:cxnSp>
      <p:sp>
        <p:nvSpPr>
          <p:cNvPr id="30" name="TextBox 62"/>
          <p:cNvSpPr txBox="1"/>
          <p:nvPr/>
        </p:nvSpPr>
        <p:spPr bwMode="auto">
          <a:xfrm>
            <a:off x="2578883" y="3980444"/>
            <a:ext cx="904415" cy="507831"/>
          </a:xfrm>
          <a:prstGeom prst="rect">
            <a:avLst/>
          </a:prstGeom>
          <a:noFill/>
        </p:spPr>
        <p:txBody>
          <a:bodyPr wrap="none">
            <a:spAutoFit/>
          </a:bodyPr>
          <a:lstStyle>
            <a:defPPr>
              <a:defRPr lang="zh-CN"/>
            </a:defPPr>
            <a:lvl1pPr fontAlgn="auto">
              <a:spcBef>
                <a:spcPts val="0"/>
              </a:spcBef>
              <a:spcAft>
                <a:spcPts val="0"/>
              </a:spcAft>
              <a:defRPr sz="1200" spc="300">
                <a:latin typeface="微软雅黑" panose="020B0503020204020204" pitchFamily="34" charset="-122"/>
                <a:ea typeface="微软雅黑" panose="020B0503020204020204" pitchFamily="34" charset="-122"/>
                <a:cs typeface="Arial" panose="020B0604020202020204" pitchFamily="34" charset="0"/>
              </a:defRPr>
            </a:lvl1pPr>
          </a:lstStyle>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Char char="ü"/>
              <a:defRPr/>
            </a:pPr>
            <a:r>
              <a:rPr lang="zh-CN" altLang="en-US" sz="1800" b="1" kern="0" dirty="0" smtClean="0">
                <a:solidFill>
                  <a:srgbClr val="2E75B6"/>
                </a:solidFill>
              </a:rPr>
              <a:t>高效</a:t>
            </a:r>
            <a:endParaRPr kumimoji="0" lang="en-US" altLang="zh-CN" sz="1800" b="1" i="0" u="none" strike="noStrike" kern="0" cap="none" spc="300" normalizeH="0" baseline="0" noProof="0" dirty="0">
              <a:ln>
                <a:noFill/>
              </a:ln>
              <a:solidFill>
                <a:srgbClr val="2E75B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1" name="直接连接符 21"/>
          <p:cNvCxnSpPr/>
          <p:nvPr/>
        </p:nvCxnSpPr>
        <p:spPr>
          <a:xfrm flipH="1">
            <a:off x="8582070" y="4553266"/>
            <a:ext cx="2547360" cy="0"/>
          </a:xfrm>
          <a:prstGeom prst="line">
            <a:avLst/>
          </a:prstGeom>
          <a:noFill/>
          <a:ln w="12700" cap="flat" cmpd="sng" algn="ctr">
            <a:solidFill>
              <a:sysClr val="windowText" lastClr="000000">
                <a:lumMod val="50000"/>
                <a:lumOff val="50000"/>
              </a:sysClr>
            </a:solidFill>
            <a:prstDash val="dash"/>
            <a:miter lim="800000"/>
          </a:ln>
          <a:effectLst/>
        </p:spPr>
      </p:cxnSp>
      <p:sp>
        <p:nvSpPr>
          <p:cNvPr id="32" name="TextBox 65"/>
          <p:cNvSpPr txBox="1"/>
          <p:nvPr/>
        </p:nvSpPr>
        <p:spPr bwMode="auto">
          <a:xfrm>
            <a:off x="8582070" y="4078639"/>
            <a:ext cx="904415" cy="507831"/>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pPr marL="171450" marR="0" lvl="0" indent="-171450" algn="l" defTabSz="914400" eaLnBrk="1" fontAlgn="auto" latinLnBrk="0" hangingPunct="1">
              <a:lnSpc>
                <a:spcPct val="150000"/>
              </a:lnSpc>
              <a:spcBef>
                <a:spcPts val="0"/>
              </a:spcBef>
              <a:spcAft>
                <a:spcPts val="0"/>
              </a:spcAft>
              <a:buClrTx/>
              <a:buSzTx/>
              <a:buFont typeface="Wingdings" panose="05000000000000000000" pitchFamily="2" charset="2"/>
              <a:buChar char="ü"/>
              <a:defRPr/>
            </a:pPr>
            <a:r>
              <a:rPr lang="zh-CN" altLang="en-US" sz="1800" b="1" kern="0" dirty="0" smtClean="0">
                <a:solidFill>
                  <a:srgbClr val="2E75B6"/>
                </a:solidFill>
              </a:rPr>
              <a:t>安全</a:t>
            </a:r>
            <a:endParaRPr kumimoji="0" lang="en-US" altLang="zh-CN" sz="1800" b="1" i="0" u="none" strike="noStrike" kern="0" cap="none" spc="300" normalizeH="0" baseline="0" noProof="0" dirty="0">
              <a:ln>
                <a:noFill/>
              </a:ln>
              <a:solidFill>
                <a:srgbClr val="2E75B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直接连接符 25"/>
          <p:cNvCxnSpPr/>
          <p:nvPr/>
        </p:nvCxnSpPr>
        <p:spPr>
          <a:xfrm flipH="1">
            <a:off x="8569584" y="1867542"/>
            <a:ext cx="2547361" cy="26076"/>
          </a:xfrm>
          <a:prstGeom prst="line">
            <a:avLst/>
          </a:prstGeom>
          <a:noFill/>
          <a:ln w="12700" cap="flat" cmpd="sng" algn="ctr">
            <a:solidFill>
              <a:sysClr val="windowText" lastClr="000000">
                <a:lumMod val="50000"/>
                <a:lumOff val="50000"/>
              </a:sysClr>
            </a:solidFill>
            <a:prstDash val="dash"/>
            <a:miter lim="800000"/>
          </a:ln>
          <a:effectLst/>
        </p:spPr>
      </p:cxnSp>
      <p:sp>
        <p:nvSpPr>
          <p:cNvPr id="34" name="TextBox 71"/>
          <p:cNvSpPr txBox="1"/>
          <p:nvPr/>
        </p:nvSpPr>
        <p:spPr bwMode="auto">
          <a:xfrm>
            <a:off x="8569584" y="1379656"/>
            <a:ext cx="904415" cy="507831"/>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marL="171450" marR="0" lvl="0" indent="-171450" algn="l" defTabSz="914400" eaLnBrk="1" fontAlgn="auto" latinLnBrk="0" hangingPunct="1">
              <a:lnSpc>
                <a:spcPct val="150000"/>
              </a:lnSpc>
              <a:spcBef>
                <a:spcPts val="0"/>
              </a:spcBef>
              <a:spcAft>
                <a:spcPts val="0"/>
              </a:spcAft>
              <a:buClrTx/>
              <a:buSzTx/>
              <a:buFont typeface="Wingdings" panose="05000000000000000000" pitchFamily="2" charset="2"/>
              <a:buChar char="ü"/>
              <a:defRPr/>
            </a:pPr>
            <a:r>
              <a:rPr lang="zh-CN" altLang="en-US" sz="1800" b="1" kern="0" dirty="0" smtClean="0">
                <a:solidFill>
                  <a:srgbClr val="2E75B6"/>
                </a:solidFill>
              </a:rPr>
              <a:t>合法</a:t>
            </a:r>
            <a:endParaRPr kumimoji="0" lang="en-US" altLang="zh-CN" sz="1800" b="1" i="0" u="none" strike="noStrike" kern="0" cap="none" spc="300" normalizeH="0" baseline="0" noProof="0" dirty="0">
              <a:ln>
                <a:noFill/>
              </a:ln>
              <a:solidFill>
                <a:srgbClr val="2E75B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a:xfrm>
            <a:off x="2566397" y="1846144"/>
            <a:ext cx="3786812" cy="1708160"/>
          </a:xfrm>
          <a:prstGeom prst="rect">
            <a:avLst/>
          </a:prstGeom>
        </p:spPr>
        <p:txBody>
          <a:bodyPr wrap="square">
            <a:spAutoFit/>
          </a:bodyPr>
          <a:lstStyle/>
          <a:p>
            <a:pPr indent="-171450" defTabSz="914400">
              <a:lnSpc>
                <a:spcPct val="150000"/>
              </a:lnSpc>
            </a:pPr>
            <a:r>
              <a:rPr lang="zh-CN" altLang="zh-CN" sz="1400" dirty="0" smtClean="0">
                <a:solidFill>
                  <a:schemeClr val="bg1">
                    <a:lumMod val="50000"/>
                  </a:schemeClr>
                </a:solidFill>
                <a:latin typeface="微软雅黑" panose="020B0503020204020204" pitchFamily="34" charset="-122"/>
                <a:ea typeface="微软雅黑" panose="020B0503020204020204" pitchFamily="34" charset="-122"/>
              </a:rPr>
              <a:t>符合</a:t>
            </a:r>
            <a:r>
              <a:rPr lang="zh-CN" altLang="zh-CN" sz="1400" dirty="0">
                <a:solidFill>
                  <a:schemeClr val="bg1">
                    <a:lumMod val="50000"/>
                  </a:schemeClr>
                </a:solidFill>
                <a:latin typeface="微软雅黑" panose="020B0503020204020204" pitchFamily="34" charset="-122"/>
                <a:ea typeface="微软雅黑" panose="020B0503020204020204" pitchFamily="34" charset="-122"/>
              </a:rPr>
              <a:t>《电子签名法》、《电子认证服务管理办法》、《电子政务电子认证服务管理办法》、《卫生系统电子认证服务管理办法》、《商用密码管理条例》对电子签名、密码产品的管理要求</a:t>
            </a:r>
            <a:r>
              <a:rPr lang="zh-CN" altLang="zh-CN" sz="14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8569584" y="1966000"/>
            <a:ext cx="3351483" cy="1384995"/>
          </a:xfrm>
          <a:prstGeom prst="rect">
            <a:avLst/>
          </a:prstGeom>
        </p:spPr>
        <p:txBody>
          <a:bodyPr wrap="square">
            <a:spAutoFit/>
          </a:bodyPr>
          <a:lstStyle/>
          <a:p>
            <a:pPr indent="-171450" defTabSz="914400">
              <a:lnSpc>
                <a:spcPct val="150000"/>
              </a:lnSpc>
            </a:pPr>
            <a:r>
              <a:rPr lang="zh-CN" altLang="zh-CN" sz="1400" smtClean="0">
                <a:solidFill>
                  <a:schemeClr val="bg1">
                    <a:lumMod val="50000"/>
                  </a:schemeClr>
                </a:solidFill>
                <a:latin typeface="微软雅黑" panose="020B0503020204020204" pitchFamily="34" charset="-122"/>
                <a:ea typeface="微软雅黑" panose="020B0503020204020204" pitchFamily="34" charset="-122"/>
              </a:rPr>
              <a:t>可靠</a:t>
            </a:r>
            <a:r>
              <a:rPr lang="zh-CN" altLang="zh-CN" sz="1400" dirty="0">
                <a:solidFill>
                  <a:schemeClr val="bg1">
                    <a:lumMod val="50000"/>
                  </a:schemeClr>
                </a:solidFill>
                <a:latin typeface="微软雅黑" panose="020B0503020204020204" pitchFamily="34" charset="-122"/>
                <a:ea typeface="微软雅黑" panose="020B0503020204020204" pitchFamily="34" charset="-122"/>
              </a:rPr>
              <a:t>电子签名能够作为电子证据被司法机关认可；服务机构能够提供相关法律服务通道。</a:t>
            </a:r>
            <a:endParaRPr lang="zh-CN" altLang="zh-CN" sz="1400" dirty="0">
              <a:solidFill>
                <a:schemeClr val="bg1">
                  <a:lumMod val="50000"/>
                </a:schemeClr>
              </a:solidFill>
              <a:latin typeface="微软雅黑" panose="020B0503020204020204" pitchFamily="34" charset="-122"/>
              <a:ea typeface="微软雅黑" panose="020B0503020204020204" pitchFamily="34" charset="-122"/>
            </a:endParaRPr>
          </a:p>
          <a:p>
            <a:pPr indent="-171450" defTabSz="914400">
              <a:lnSpc>
                <a:spcPct val="150000"/>
              </a:lnSpc>
            </a:pP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7" name="矩形 36"/>
          <p:cNvSpPr/>
          <p:nvPr/>
        </p:nvSpPr>
        <p:spPr>
          <a:xfrm>
            <a:off x="2578883" y="4539239"/>
            <a:ext cx="3786812" cy="1384995"/>
          </a:xfrm>
          <a:prstGeom prst="rect">
            <a:avLst/>
          </a:prstGeom>
        </p:spPr>
        <p:txBody>
          <a:bodyPr wrap="square">
            <a:spAutoFit/>
          </a:bodyPr>
          <a:lstStyle/>
          <a:p>
            <a:pPr>
              <a:lnSpc>
                <a:spcPct val="150000"/>
              </a:lnSpc>
            </a:pPr>
            <a:r>
              <a:rPr lang="zh-CN" altLang="zh-CN" sz="1400">
                <a:solidFill>
                  <a:schemeClr val="bg1">
                    <a:lumMod val="50000"/>
                  </a:schemeClr>
                </a:solidFill>
                <a:latin typeface="微软雅黑" panose="020B0503020204020204" pitchFamily="34" charset="-122"/>
                <a:ea typeface="微软雅黑" panose="020B0503020204020204" pitchFamily="34" charset="-122"/>
              </a:rPr>
              <a:t>要求具备良好的用户体验。在保证安全可靠的情况下，尽量降低医生、护士的操作难度；考虑到病人“临时就诊”的特殊性，提供既可靠又易用的方案。</a:t>
            </a:r>
            <a:endParaRPr lang="zh-CN" altLang="zh-CN" sz="140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8582069" y="4587678"/>
            <a:ext cx="3351483" cy="1384995"/>
          </a:xfrm>
          <a:prstGeom prst="rect">
            <a:avLst/>
          </a:prstGeom>
        </p:spPr>
        <p:txBody>
          <a:bodyPr wrap="square">
            <a:spAutoFit/>
          </a:bodyPr>
          <a:lstStyle/>
          <a:p>
            <a:pPr>
              <a:lnSpc>
                <a:spcPct val="150000"/>
              </a:lnSpc>
            </a:pPr>
            <a:r>
              <a:rPr lang="zh-CN" altLang="zh-CN" sz="1400" dirty="0">
                <a:solidFill>
                  <a:schemeClr val="bg1">
                    <a:lumMod val="50000"/>
                  </a:schemeClr>
                </a:solidFill>
                <a:latin typeface="微软雅黑" panose="020B0503020204020204" pitchFamily="34" charset="-122"/>
                <a:ea typeface="微软雅黑" panose="020B0503020204020204" pitchFamily="34" charset="-122"/>
              </a:rPr>
              <a:t>由于电子签名服务是离不开互联网网络的（必须签发数字证书），因此必须有有效的安全控制措施，来确保电子签名服务、时间戳服务调用的安全性。</a:t>
            </a:r>
            <a:endParaRPr lang="zh-CN"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9" name="直接连接符 45"/>
          <p:cNvCxnSpPr/>
          <p:nvPr/>
        </p:nvCxnSpPr>
        <p:spPr>
          <a:xfrm flipH="1">
            <a:off x="2566397" y="1788196"/>
            <a:ext cx="2634502" cy="12253"/>
          </a:xfrm>
          <a:prstGeom prst="line">
            <a:avLst/>
          </a:prstGeom>
          <a:noFill/>
          <a:ln w="12700" cap="flat" cmpd="sng" algn="ctr">
            <a:solidFill>
              <a:sysClr val="windowText" lastClr="000000">
                <a:lumMod val="50000"/>
                <a:lumOff val="50000"/>
              </a:sysClr>
            </a:solidFill>
            <a:prstDash val="dash"/>
            <a:miter lim="800000"/>
          </a:ln>
          <a:effectLst/>
        </p:spPr>
      </p:cxnSp>
      <p:pic>
        <p:nvPicPr>
          <p:cNvPr id="40" name="Picture 2" descr="C:\Users\terry\Downloads\钱 (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59973" y="1768915"/>
            <a:ext cx="886685" cy="88668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C:\Users\terry\Downloads\xiaolv-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4956" y="4456794"/>
            <a:ext cx="752900" cy="752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C:\Users\terry\Downloads\身份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1320" y="4496198"/>
            <a:ext cx="770757" cy="7707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5" descr="C:\Users\terry\Downloads\窗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919" y="1670744"/>
            <a:ext cx="1032196" cy="1032196"/>
          </a:xfrm>
          <a:prstGeom prst="rect">
            <a:avLst/>
          </a:prstGeom>
          <a:noFill/>
          <a:extLst>
            <a:ext uri="{909E8E84-426E-40DD-AFC4-6F175D3DCCD1}">
              <a14:hiddenFill xmlns:a14="http://schemas.microsoft.com/office/drawing/2010/main">
                <a:solidFill>
                  <a:srgbClr val="FFFFFF"/>
                </a:solidFill>
              </a14:hiddenFill>
            </a:ext>
          </a:extLst>
        </p:spPr>
      </p:pic>
      <p:sp>
        <p:nvSpPr>
          <p:cNvPr id="44"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核心需求分析</a:t>
            </a:r>
            <a:endParaRPr lang="zh-CN" altLang="en-US" sz="2800" dirty="0">
              <a:solidFill>
                <a:srgbClr val="007CEA"/>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3" descr="C:\Users\terry\Desktop\设计\营销素材\产品图片\prd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80253" y="3131403"/>
            <a:ext cx="3965574" cy="297602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13581" y="832504"/>
            <a:ext cx="7348486" cy="1477328"/>
          </a:xfrm>
          <a:prstGeom prst="rect">
            <a:avLst/>
          </a:prstGeom>
        </p:spPr>
        <p:txBody>
          <a:bodyPr wrap="none">
            <a:spAutoFit/>
          </a:bodyPr>
          <a:lstStyle/>
          <a:p>
            <a:pPr algn="ctr">
              <a:lnSpc>
                <a:spcPct val="150000"/>
              </a:lnSpc>
            </a:pPr>
            <a:r>
              <a:rPr lang="zh-CN" altLang="en-US" sz="3600" b="1" dirty="0" smtClean="0">
                <a:solidFill>
                  <a:srgbClr val="00B0F0"/>
                </a:solidFill>
                <a:latin typeface="微软雅黑" panose="020B0503020204020204" pitchFamily="34" charset="-122"/>
                <a:ea typeface="微软雅黑" panose="020B0503020204020204" pitchFamily="34" charset="-122"/>
              </a:rPr>
              <a:t>新一代全院电子签名产品</a:t>
            </a:r>
            <a:endParaRPr lang="en-US" altLang="zh-CN" sz="3600" b="1" dirty="0" smtClean="0">
              <a:solidFill>
                <a:srgbClr val="00B0F0"/>
              </a:solidFill>
              <a:latin typeface="微软雅黑" panose="020B0503020204020204" pitchFamily="34" charset="-122"/>
              <a:ea typeface="微软雅黑" panose="020B0503020204020204" pitchFamily="34" charset="-122"/>
            </a:endParaRPr>
          </a:p>
          <a:p>
            <a:pPr algn="ctr">
              <a:lnSpc>
                <a:spcPct val="150000"/>
              </a:lnSpc>
            </a:pPr>
            <a:r>
              <a:rPr lang="zh-CN" altLang="en-US" sz="2400" dirty="0" smtClean="0">
                <a:solidFill>
                  <a:srgbClr val="00B0F0"/>
                </a:solidFill>
                <a:latin typeface="微软雅黑" panose="020B0503020204020204" pitchFamily="34" charset="-122"/>
                <a:ea typeface="微软雅黑" panose="020B0503020204020204" pitchFamily="34" charset="-122"/>
              </a:rPr>
              <a:t>移动端、</a:t>
            </a:r>
            <a:r>
              <a:rPr lang="en-US" altLang="zh-CN" sz="2400" dirty="0" smtClean="0">
                <a:solidFill>
                  <a:srgbClr val="00B0F0"/>
                </a:solidFill>
                <a:latin typeface="微软雅黑" panose="020B0503020204020204" pitchFamily="34" charset="-122"/>
                <a:ea typeface="微软雅黑" panose="020B0503020204020204" pitchFamily="34" charset="-122"/>
              </a:rPr>
              <a:t>PC</a:t>
            </a:r>
            <a:r>
              <a:rPr lang="zh-CN" altLang="en-US" sz="2400" dirty="0" smtClean="0">
                <a:solidFill>
                  <a:srgbClr val="00B0F0"/>
                </a:solidFill>
                <a:latin typeface="微软雅黑" panose="020B0503020204020204" pitchFamily="34" charset="-122"/>
                <a:ea typeface="微软雅黑" panose="020B0503020204020204" pitchFamily="34" charset="-122"/>
              </a:rPr>
              <a:t>端、签名屏端多渠道融合的电子</a:t>
            </a:r>
            <a:r>
              <a:rPr lang="zh-CN" altLang="en-US" sz="2400" dirty="0">
                <a:solidFill>
                  <a:srgbClr val="00B0F0"/>
                </a:solidFill>
                <a:latin typeface="微软雅黑" panose="020B0503020204020204" pitchFamily="34" charset="-122"/>
                <a:ea typeface="微软雅黑" panose="020B0503020204020204" pitchFamily="34" charset="-122"/>
              </a:rPr>
              <a:t>签名服务</a:t>
            </a:r>
            <a:endParaRPr lang="en-US" altLang="zh-CN" sz="2400" dirty="0">
              <a:solidFill>
                <a:srgbClr val="00B0F0"/>
              </a:solidFill>
              <a:latin typeface="微软雅黑" panose="020B0503020204020204" pitchFamily="34" charset="-122"/>
              <a:ea typeface="微软雅黑" panose="020B0503020204020204" pitchFamily="34" charset="-122"/>
            </a:endParaRPr>
          </a:p>
        </p:txBody>
      </p:sp>
      <p:sp>
        <p:nvSpPr>
          <p:cNvPr id="10"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产品创新、业务融合</a:t>
            </a:r>
            <a:endParaRPr lang="zh-CN" altLang="en-US" sz="2800" dirty="0">
              <a:solidFill>
                <a:srgbClr val="007CEA"/>
              </a:solidFill>
            </a:endParaRPr>
          </a:p>
        </p:txBody>
      </p:sp>
      <p:grpSp>
        <p:nvGrpSpPr>
          <p:cNvPr id="65" name="组合 17"/>
          <p:cNvGrpSpPr/>
          <p:nvPr/>
        </p:nvGrpSpPr>
        <p:grpSpPr>
          <a:xfrm>
            <a:off x="2354364" y="2939187"/>
            <a:ext cx="1018932" cy="1018932"/>
            <a:chOff x="1102810" y="5608174"/>
            <a:chExt cx="917964" cy="917964"/>
          </a:xfrm>
        </p:grpSpPr>
        <p:sp>
          <p:nvSpPr>
            <p:cNvPr id="66" name="椭圆 65"/>
            <p:cNvSpPr/>
            <p:nvPr/>
          </p:nvSpPr>
          <p:spPr>
            <a:xfrm>
              <a:off x="1102810" y="5608174"/>
              <a:ext cx="917964" cy="917964"/>
            </a:xfrm>
            <a:prstGeom prst="ellipse">
              <a:avLst/>
            </a:prstGeom>
            <a:noFill/>
            <a:ln w="9525"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tx1">
                    <a:lumMod val="75000"/>
                    <a:lumOff val="25000"/>
                  </a:schemeClr>
                </a:solidFill>
                <a:effectLst/>
                <a:uLnTx/>
                <a:uFillTx/>
                <a:latin typeface="等线" panose="020F0502020204030204"/>
                <a:ea typeface="等线" charset="-122"/>
              </a:endParaRPr>
            </a:p>
          </p:txBody>
        </p:sp>
        <p:pic>
          <p:nvPicPr>
            <p:cNvPr id="67" name="Picture 8" descr="C:\Users\terry\Desktop\设计\营销素材\产品图片\product0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784" y="5777836"/>
              <a:ext cx="554016" cy="5786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组合 20"/>
          <p:cNvGrpSpPr/>
          <p:nvPr/>
        </p:nvGrpSpPr>
        <p:grpSpPr>
          <a:xfrm>
            <a:off x="2354364" y="5293108"/>
            <a:ext cx="1018932" cy="1018932"/>
            <a:chOff x="2631488" y="5608174"/>
            <a:chExt cx="917964" cy="917964"/>
          </a:xfrm>
        </p:grpSpPr>
        <p:sp>
          <p:nvSpPr>
            <p:cNvPr id="69" name="椭圆 68"/>
            <p:cNvSpPr/>
            <p:nvPr/>
          </p:nvSpPr>
          <p:spPr>
            <a:xfrm>
              <a:off x="2631488" y="5608174"/>
              <a:ext cx="917964" cy="917964"/>
            </a:xfrm>
            <a:prstGeom prst="ellipse">
              <a:avLst/>
            </a:prstGeom>
            <a:noFill/>
            <a:ln w="9525"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tx1">
                    <a:lumMod val="75000"/>
                    <a:lumOff val="25000"/>
                  </a:schemeClr>
                </a:solidFill>
                <a:effectLst/>
                <a:uLnTx/>
                <a:uFillTx/>
                <a:latin typeface="等线" panose="020F0502020204030204"/>
                <a:ea typeface="等线" charset="-122"/>
              </a:endParaRPr>
            </a:p>
          </p:txBody>
        </p:sp>
        <p:pic>
          <p:nvPicPr>
            <p:cNvPr id="70" name="Picture 2" descr="C:\Users\terry\Desktop\pp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1290" y="5683917"/>
              <a:ext cx="698359" cy="6520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组合 23"/>
          <p:cNvGrpSpPr/>
          <p:nvPr/>
        </p:nvGrpSpPr>
        <p:grpSpPr>
          <a:xfrm>
            <a:off x="2354364" y="4116147"/>
            <a:ext cx="1018932" cy="1018932"/>
            <a:chOff x="4215664" y="5608174"/>
            <a:chExt cx="917964" cy="917964"/>
          </a:xfrm>
        </p:grpSpPr>
        <p:sp>
          <p:nvSpPr>
            <p:cNvPr id="72" name="椭圆 71"/>
            <p:cNvSpPr/>
            <p:nvPr/>
          </p:nvSpPr>
          <p:spPr>
            <a:xfrm>
              <a:off x="4215664" y="5608174"/>
              <a:ext cx="917964" cy="917964"/>
            </a:xfrm>
            <a:prstGeom prst="ellipse">
              <a:avLst/>
            </a:prstGeom>
            <a:noFill/>
            <a:ln w="9525"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tx1">
                    <a:lumMod val="75000"/>
                    <a:lumOff val="25000"/>
                  </a:schemeClr>
                </a:solidFill>
                <a:effectLst/>
                <a:uLnTx/>
                <a:uFillTx/>
                <a:latin typeface="等线" panose="020F0502020204030204"/>
                <a:ea typeface="等线" charset="-122"/>
              </a:endParaRPr>
            </a:p>
          </p:txBody>
        </p:sp>
        <p:pic>
          <p:nvPicPr>
            <p:cNvPr id="73" name="图片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8673" y="5730697"/>
              <a:ext cx="631945" cy="672918"/>
            </a:xfrm>
            <a:prstGeom prst="rect">
              <a:avLst/>
            </a:prstGeom>
          </p:spPr>
        </p:pic>
      </p:grpSp>
      <p:sp>
        <p:nvSpPr>
          <p:cNvPr id="74" name="TextBox 46"/>
          <p:cNvSpPr txBox="1"/>
          <p:nvPr/>
        </p:nvSpPr>
        <p:spPr>
          <a:xfrm>
            <a:off x="4845429" y="5731632"/>
            <a:ext cx="2767104" cy="369332"/>
          </a:xfrm>
          <a:prstGeom prst="rect">
            <a:avLst/>
          </a:prstGeom>
          <a:noFill/>
        </p:spPr>
        <p:txBody>
          <a:bodyPr wrap="none" rtlCol="0">
            <a:spAutoFit/>
          </a:bodyPr>
          <a:lstStyle/>
          <a:p>
            <a:pPr defTabSz="914400"/>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可信身份和电子签名系统</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6" name="肘形连接符 75"/>
          <p:cNvCxnSpPr>
            <a:stCxn id="82" idx="6"/>
          </p:cNvCxnSpPr>
          <p:nvPr/>
        </p:nvCxnSpPr>
        <p:spPr>
          <a:xfrm>
            <a:off x="3373296" y="3448653"/>
            <a:ext cx="706957" cy="1170765"/>
          </a:xfrm>
          <a:prstGeom prst="bentConnector3">
            <a:avLst/>
          </a:prstGeom>
          <a:noFill/>
          <a:ln w="6350" cap="flat" cmpd="sng" algn="ctr">
            <a:solidFill>
              <a:schemeClr val="bg1">
                <a:lumMod val="65000"/>
              </a:schemeClr>
            </a:solidFill>
            <a:prstDash val="solid"/>
            <a:miter lim="800000"/>
          </a:ln>
          <a:effectLst/>
        </p:spPr>
      </p:cxnSp>
      <p:cxnSp>
        <p:nvCxnSpPr>
          <p:cNvPr id="77" name="肘形连接符 76"/>
          <p:cNvCxnSpPr>
            <a:stCxn id="88" idx="6"/>
          </p:cNvCxnSpPr>
          <p:nvPr/>
        </p:nvCxnSpPr>
        <p:spPr>
          <a:xfrm flipV="1">
            <a:off x="3373296" y="4619418"/>
            <a:ext cx="706957" cy="6195"/>
          </a:xfrm>
          <a:prstGeom prst="bentConnector3">
            <a:avLst/>
          </a:prstGeom>
          <a:noFill/>
          <a:ln w="6350" cap="flat" cmpd="sng" algn="ctr">
            <a:solidFill>
              <a:schemeClr val="bg1">
                <a:lumMod val="65000"/>
              </a:schemeClr>
            </a:solidFill>
            <a:prstDash val="solid"/>
            <a:miter lim="800000"/>
          </a:ln>
          <a:effectLst/>
        </p:spPr>
      </p:cxnSp>
      <p:cxnSp>
        <p:nvCxnSpPr>
          <p:cNvPr id="78" name="肘形连接符 77"/>
          <p:cNvCxnSpPr>
            <a:stCxn id="85" idx="6"/>
          </p:cNvCxnSpPr>
          <p:nvPr/>
        </p:nvCxnSpPr>
        <p:spPr>
          <a:xfrm flipV="1">
            <a:off x="3373296" y="4619418"/>
            <a:ext cx="706957" cy="1183156"/>
          </a:xfrm>
          <a:prstGeom prst="bentConnector3">
            <a:avLst>
              <a:gd name="adj1" fmla="val 50000"/>
            </a:avLst>
          </a:prstGeom>
          <a:noFill/>
          <a:ln w="6350" cap="flat" cmpd="sng" algn="ctr">
            <a:solidFill>
              <a:schemeClr val="bg1">
                <a:lumMod val="65000"/>
              </a:schemeClr>
            </a:solidFill>
            <a:prstDash val="solid"/>
            <a:miter lim="800000"/>
          </a:ln>
          <a:effectLst/>
        </p:spPr>
      </p:cxnSp>
      <p:sp>
        <p:nvSpPr>
          <p:cNvPr id="79" name="TextBox 51"/>
          <p:cNvSpPr txBox="1"/>
          <p:nvPr/>
        </p:nvSpPr>
        <p:spPr>
          <a:xfrm>
            <a:off x="1246368" y="3263986"/>
            <a:ext cx="1107996" cy="369332"/>
          </a:xfrm>
          <a:prstGeom prst="rect">
            <a:avLst/>
          </a:prstGeom>
          <a:noFill/>
        </p:spPr>
        <p:txBody>
          <a:bodyPr wrap="none" rtlCol="0">
            <a:spAutoFit/>
          </a:bodyPr>
          <a:lstStyle/>
          <a:p>
            <a:pPr defTabSz="914400"/>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企业微信</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0" name="TextBox 52"/>
          <p:cNvSpPr txBox="1"/>
          <p:nvPr/>
        </p:nvSpPr>
        <p:spPr>
          <a:xfrm>
            <a:off x="1246368" y="4440947"/>
            <a:ext cx="1050288" cy="369332"/>
          </a:xfrm>
          <a:prstGeom prst="rect">
            <a:avLst/>
          </a:prstGeom>
          <a:noFill/>
        </p:spPr>
        <p:txBody>
          <a:bodyPr wrap="none" rtlCol="0">
            <a:spAutoFit/>
          </a:bodyPr>
          <a:lstStyle/>
          <a:p>
            <a:pPr algn="r" defTabSz="914400"/>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U</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盾签名</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TextBox 53"/>
          <p:cNvSpPr txBox="1"/>
          <p:nvPr/>
        </p:nvSpPr>
        <p:spPr>
          <a:xfrm>
            <a:off x="1246368" y="5617908"/>
            <a:ext cx="1107996" cy="369332"/>
          </a:xfrm>
          <a:prstGeom prst="rect">
            <a:avLst/>
          </a:prstGeom>
          <a:noFill/>
        </p:spPr>
        <p:txBody>
          <a:bodyPr wrap="none" rtlCol="0">
            <a:spAutoFit/>
          </a:bodyPr>
          <a:lstStyle/>
          <a:p>
            <a:pPr defTabSz="914400"/>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屏端签名</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2" name="Picture 5" descr="C:\Users\terry\Desktop\10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1003" y="2932837"/>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C:\Users\terry\Desktop\10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1003" y="4123963"/>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7" descr="C:\Users\terry\Desktop\100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1003" y="5315090"/>
            <a:ext cx="990600" cy="990600"/>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肘形连接符 84"/>
          <p:cNvCxnSpPr/>
          <p:nvPr/>
        </p:nvCxnSpPr>
        <p:spPr>
          <a:xfrm rot="10800000" flipV="1">
            <a:off x="8045827" y="3428136"/>
            <a:ext cx="765176" cy="1191281"/>
          </a:xfrm>
          <a:prstGeom prst="bentConnector3">
            <a:avLst>
              <a:gd name="adj1" fmla="val 50000"/>
            </a:avLst>
          </a:prstGeom>
          <a:noFill/>
          <a:ln w="6350" cap="flat" cmpd="sng" algn="ctr">
            <a:solidFill>
              <a:schemeClr val="bg1">
                <a:lumMod val="65000"/>
              </a:schemeClr>
            </a:solidFill>
            <a:prstDash val="solid"/>
            <a:miter lim="800000"/>
          </a:ln>
          <a:effectLst/>
        </p:spPr>
      </p:cxnSp>
      <p:cxnSp>
        <p:nvCxnSpPr>
          <p:cNvPr id="86" name="肘形连接符 85"/>
          <p:cNvCxnSpPr/>
          <p:nvPr/>
        </p:nvCxnSpPr>
        <p:spPr>
          <a:xfrm rot="10800000" flipV="1">
            <a:off x="8045827" y="4619262"/>
            <a:ext cx="765176" cy="155"/>
          </a:xfrm>
          <a:prstGeom prst="bentConnector3">
            <a:avLst>
              <a:gd name="adj1" fmla="val 50000"/>
            </a:avLst>
          </a:prstGeom>
          <a:noFill/>
          <a:ln w="6350" cap="flat" cmpd="sng" algn="ctr">
            <a:solidFill>
              <a:schemeClr val="bg1">
                <a:lumMod val="65000"/>
              </a:schemeClr>
            </a:solidFill>
            <a:prstDash val="solid"/>
            <a:miter lim="800000"/>
          </a:ln>
          <a:effectLst/>
        </p:spPr>
      </p:cxnSp>
      <p:cxnSp>
        <p:nvCxnSpPr>
          <p:cNvPr id="87" name="肘形连接符 86"/>
          <p:cNvCxnSpPr/>
          <p:nvPr/>
        </p:nvCxnSpPr>
        <p:spPr>
          <a:xfrm rot="10800000">
            <a:off x="8045827" y="4619418"/>
            <a:ext cx="765176" cy="1190972"/>
          </a:xfrm>
          <a:prstGeom prst="bentConnector3">
            <a:avLst>
              <a:gd name="adj1" fmla="val 50000"/>
            </a:avLst>
          </a:prstGeom>
          <a:noFill/>
          <a:ln w="6350" cap="flat" cmpd="sng" algn="ctr">
            <a:solidFill>
              <a:schemeClr val="bg1">
                <a:lumMod val="65000"/>
              </a:schemeClr>
            </a:solidFill>
            <a:prstDash val="solid"/>
            <a:miter lim="800000"/>
          </a:ln>
          <a:effectLst/>
        </p:spPr>
      </p:cxnSp>
      <p:pic>
        <p:nvPicPr>
          <p:cNvPr id="88" name="Picture 8" descr="C:\Users\terry\Desktop\100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6703" y="2932836"/>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9" descr="C:\Users\terry\Desktop\100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6703" y="4123962"/>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C:\Users\terry\Desktop\1006.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66703" y="5315090"/>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p:cNvPicPr>
            <a:picLocks noChangeAspect="1"/>
          </p:cNvPicPr>
          <p:nvPr/>
        </p:nvPicPr>
        <p:blipFill>
          <a:blip r:embed="rId11"/>
          <a:stretch>
            <a:fillRect/>
          </a:stretch>
        </p:blipFill>
        <p:spPr>
          <a:xfrm>
            <a:off x="1523581" y="2738610"/>
            <a:ext cx="600358" cy="50254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230081">
            <a:off x="10284278" y="-522969"/>
            <a:ext cx="2573807" cy="257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p:nvPr/>
        </p:nvSpPr>
        <p:spPr>
          <a:xfrm>
            <a:off x="-145042" y="-832149"/>
            <a:ext cx="2747258" cy="8094524"/>
          </a:xfrm>
          <a:prstGeom prst="rect">
            <a:avLst/>
          </a:prstGeom>
          <a:noFill/>
          <a:effectLst>
            <a:outerShdw blurRad="165100" dist="76200" dir="1200000" algn="tl" rotWithShape="0">
              <a:prstClr val="black">
                <a:alpha val="10000"/>
              </a:prstClr>
            </a:outerShdw>
          </a:effectLst>
        </p:spPr>
        <p:txBody>
          <a:bodyPr wrap="square" rtlCol="0">
            <a:spAutoFit/>
          </a:bodyPr>
          <a:lstStyle/>
          <a:p>
            <a:pPr defTabSz="914400"/>
            <a:r>
              <a:rPr lang="en-US" altLang="zh-CN" sz="52000" dirty="0" smtClean="0">
                <a:solidFill>
                  <a:prstClr val="white"/>
                </a:solidFill>
                <a:latin typeface="Impact" panose="020B0806030902050204"/>
                <a:ea typeface="微软雅黑" panose="020B0503020204020204" pitchFamily="34" charset="-122"/>
              </a:rPr>
              <a:t>2</a:t>
            </a:r>
            <a:endParaRPr lang="zh-CN" altLang="en-US" sz="52000" dirty="0">
              <a:solidFill>
                <a:prstClr val="white"/>
              </a:solidFill>
              <a:latin typeface="Impact" panose="020B0806030902050204"/>
              <a:ea typeface="微软雅黑" panose="020B0503020204020204" pitchFamily="34" charset="-122"/>
            </a:endParaRPr>
          </a:p>
        </p:txBody>
      </p:sp>
      <p:sp>
        <p:nvSpPr>
          <p:cNvPr id="5" name="标题 1"/>
          <p:cNvSpPr txBox="1"/>
          <p:nvPr/>
        </p:nvSpPr>
        <p:spPr>
          <a:xfrm>
            <a:off x="3786443" y="2360366"/>
            <a:ext cx="8077178" cy="1065558"/>
          </a:xfrm>
        </p:spPr>
        <p:txBody>
          <a:bodyPr rtlCol="0">
            <a:noAutofit/>
          </a:bodyPr>
          <a:lstStyle>
            <a:lvl1pPr marL="960120" indent="-960120" algn="l" rtl="0" eaLnBrk="0" fontAlgn="base" hangingPunct="0">
              <a:lnSpc>
                <a:spcPct val="90000"/>
              </a:lnSpc>
              <a:spcBef>
                <a:spcPct val="0"/>
              </a:spcBef>
              <a:spcAft>
                <a:spcPct val="0"/>
              </a:spcAft>
              <a:defRPr sz="4620" kern="1200">
                <a:solidFill>
                  <a:schemeClr val="tx1"/>
                </a:solidFill>
                <a:latin typeface="+mj-lt"/>
                <a:ea typeface="+mj-ea"/>
                <a:cs typeface="+mj-cs"/>
                <a:sym typeface="Calibri Light" panose="020F0302020204030204" pitchFamily="34" charset="0"/>
              </a:defRPr>
            </a:lvl1pPr>
            <a:lvl2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60120" indent="-960120" algn="l" rtl="0" eaLnBrk="0" fontAlgn="base" hangingPunct="0">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43954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91960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39966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879725" indent="-960120" algn="l" rtl="0" fontAlgn="base">
              <a:lnSpc>
                <a:spcPct val="90000"/>
              </a:lnSpc>
              <a:spcBef>
                <a:spcPct val="0"/>
              </a:spcBef>
              <a:spcAft>
                <a:spcPct val="0"/>
              </a:spcAft>
              <a:defRPr sz="462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a:lstStyle>
          <a:p>
            <a:pPr defTabSz="914400">
              <a:lnSpc>
                <a:spcPct val="150000"/>
              </a:lnSpc>
            </a:pPr>
            <a:r>
              <a:rPr lang="zh-CN" altLang="en-US" sz="6000" b="1" dirty="0" smtClean="0">
                <a:solidFill>
                  <a:srgbClr val="FFFFFF"/>
                </a:solidFill>
                <a:latin typeface="微软雅黑" panose="020B0503020204020204" pitchFamily="34" charset="-122"/>
                <a:ea typeface="微软雅黑" panose="020B0503020204020204" pitchFamily="34" charset="-122"/>
              </a:rPr>
              <a:t>产品方案</a:t>
            </a:r>
            <a:endParaRPr lang="en-US" altLang="zh-CN" sz="6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电子签名产品应用架构</a:t>
            </a:r>
            <a:endParaRPr lang="zh-CN" altLang="en-US" sz="2800" dirty="0">
              <a:solidFill>
                <a:srgbClr val="007CEA"/>
              </a:solidFill>
            </a:endParaRPr>
          </a:p>
        </p:txBody>
      </p:sp>
      <p:pic>
        <p:nvPicPr>
          <p:cNvPr id="4" name="图片 3"/>
          <p:cNvPicPr/>
          <p:nvPr/>
        </p:nvPicPr>
        <p:blipFill>
          <a:blip r:embed="rId1"/>
          <a:stretch>
            <a:fillRect/>
          </a:stretch>
        </p:blipFill>
        <p:spPr>
          <a:xfrm>
            <a:off x="2323001" y="1137791"/>
            <a:ext cx="8020212" cy="542790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p:cNvSpPr txBox="1">
            <a:spLocks noChangeArrowheads="1"/>
          </p:cNvSpPr>
          <p:nvPr/>
        </p:nvSpPr>
        <p:spPr>
          <a:xfrm>
            <a:off x="572729" y="266148"/>
            <a:ext cx="11038642" cy="598260"/>
          </a:xfrm>
          <a:prstGeom prst="rect">
            <a:avLst/>
          </a:prstGeom>
        </p:spPr>
        <p:txBody>
          <a:bodyPr vert="horz" lIns="95988" tIns="47994" rIns="95988" bIns="4799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7CEA"/>
                </a:solidFill>
                <a:latin typeface="微软雅黑" panose="020B0503020204020204" pitchFamily="34" charset="-122"/>
                <a:ea typeface="微软雅黑" panose="020B0503020204020204" pitchFamily="34" charset="-122"/>
              </a:rPr>
              <a:t>产品架构</a:t>
            </a:r>
            <a:endParaRPr lang="zh-CN" altLang="en-US" sz="2800" dirty="0">
              <a:solidFill>
                <a:srgbClr val="007CEA"/>
              </a:solidFill>
            </a:endParaRPr>
          </a:p>
        </p:txBody>
      </p:sp>
      <p:pic>
        <p:nvPicPr>
          <p:cNvPr id="25" name="图片 24"/>
          <p:cNvPicPr/>
          <p:nvPr/>
        </p:nvPicPr>
        <p:blipFill>
          <a:blip r:embed="rId1"/>
          <a:stretch>
            <a:fillRect/>
          </a:stretch>
        </p:blipFill>
        <p:spPr>
          <a:xfrm>
            <a:off x="1686158" y="980728"/>
            <a:ext cx="9181710" cy="5914747"/>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BEAUTIFY_FLAG" val="#wm#"/>
  <p:tag name="KSO_WM_TEMPLATE_CATEGORY" val="custom"/>
  <p:tag name="KSO_WM_TEMPLATE_INDEX" val="160009"/>
  <p:tag name="KSO_WM_UNIT_TYPE" val="l_i"/>
  <p:tag name="KSO_WM_UNIT_INDEX" val="1_1"/>
  <p:tag name="KSO_WM_UNIT_CLEAR" val="1"/>
  <p:tag name="KSO_WM_UNIT_LAYERLEVEL" val="1_1"/>
  <p:tag name="KSO_WM_UNIT_ID" val="custom160009_20*l_i*1_1"/>
  <p:tag name="KSO_WM_DIAGRAM_GROUP_CODE" val="l1-6"/>
</p:tagLst>
</file>

<file path=ppt/tags/tag2.xml><?xml version="1.0" encoding="utf-8"?>
<p:tagLst xmlns:p="http://schemas.openxmlformats.org/presentationml/2006/main">
  <p:tag name="KSO_WM_TAG_VERSION" val="1.0"/>
  <p:tag name="KSO_WM_BEAUTIFY_FLAG" val="#wm#"/>
  <p:tag name="KSO_WM_TEMPLATE_CATEGORY" val="custom"/>
  <p:tag name="KSO_WM_TEMPLATE_INDEX" val="160009"/>
  <p:tag name="KSO_WM_UNIT_TYPE" val="l_i"/>
  <p:tag name="KSO_WM_UNIT_INDEX" val="1_1"/>
  <p:tag name="KSO_WM_UNIT_CLEAR" val="1"/>
  <p:tag name="KSO_WM_UNIT_LAYERLEVEL" val="1_1"/>
  <p:tag name="KSO_WM_UNIT_ID" val="custom160009_20*l_i*1_1"/>
  <p:tag name="KSO_WM_DIAGRAM_GROUP_CODE" val="l1-6"/>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009"/>
  <p:tag name="KSO_WM_UNIT_TYPE" val="l_i"/>
  <p:tag name="KSO_WM_UNIT_INDEX" val="1_1"/>
  <p:tag name="KSO_WM_UNIT_CLEAR" val="1"/>
  <p:tag name="KSO_WM_UNIT_LAYERLEVEL" val="1_1"/>
  <p:tag name="KSO_WM_UNIT_ID" val="custom160009_20*l_i*1_1"/>
  <p:tag name="KSO_WM_DIAGRAM_GROUP_CODE" val="l1-6"/>
</p:tagLst>
</file>

<file path=ppt/theme/theme1.xml><?xml version="1.0" encoding="utf-8"?>
<a:theme xmlns:a="http://schemas.openxmlformats.org/drawingml/2006/main" name="3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分会场嘉宾PPT 8*4 设计方案2">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aycqzd4e">
      <a:majorFont>
        <a:latin typeface="Georgia"/>
        <a:ea typeface="微软雅黑"/>
        <a:cs typeface=""/>
      </a:majorFont>
      <a:minorFont>
        <a:latin typeface="Georgi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4670</Words>
  <Application>WPS 演示</Application>
  <PresentationFormat>自定义</PresentationFormat>
  <Paragraphs>591</Paragraphs>
  <Slides>38</Slides>
  <Notes>12</Notes>
  <HiddenSlides>0</HiddenSlides>
  <MMClips>0</MMClips>
  <ScaleCrop>false</ScaleCrop>
  <HeadingPairs>
    <vt:vector size="6" baseType="variant">
      <vt:variant>
        <vt:lpstr>已用的字体</vt:lpstr>
      </vt:variant>
      <vt:variant>
        <vt:i4>20</vt:i4>
      </vt:variant>
      <vt:variant>
        <vt:lpstr>主题</vt:lpstr>
      </vt:variant>
      <vt:variant>
        <vt:i4>4</vt:i4>
      </vt:variant>
      <vt:variant>
        <vt:lpstr>幻灯片标题</vt:lpstr>
      </vt:variant>
      <vt:variant>
        <vt:i4>38</vt:i4>
      </vt:variant>
    </vt:vector>
  </HeadingPairs>
  <TitlesOfParts>
    <vt:vector size="62" baseType="lpstr">
      <vt:lpstr>Arial</vt:lpstr>
      <vt:lpstr>宋体</vt:lpstr>
      <vt:lpstr>Wingdings</vt:lpstr>
      <vt:lpstr>Calibri</vt:lpstr>
      <vt:lpstr>Calibri Light</vt:lpstr>
      <vt:lpstr>Calibri</vt:lpstr>
      <vt:lpstr>微软雅黑</vt:lpstr>
      <vt:lpstr>Gidole</vt:lpstr>
      <vt:lpstr>Georgia</vt:lpstr>
      <vt:lpstr>Helvetica</vt:lpstr>
      <vt:lpstr>Impact</vt:lpstr>
      <vt:lpstr>Arial</vt:lpstr>
      <vt:lpstr>等线</vt:lpstr>
      <vt:lpstr>等线</vt:lpstr>
      <vt:lpstr>Arial Unicode MS</vt:lpstr>
      <vt:lpstr>DengXian</vt:lpstr>
      <vt:lpstr>Segoe Print</vt:lpstr>
      <vt:lpstr>黑体</vt:lpstr>
      <vt:lpstr>Times New Roman</vt:lpstr>
      <vt:lpstr>方正粗倩简体</vt:lpstr>
      <vt:lpstr>3_Office 主题</vt:lpstr>
      <vt:lpstr>1_分会场嘉宾PPT 8*4 设计方案2</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chan terry</dc:creator>
  <cp:lastModifiedBy>安之偌素</cp:lastModifiedBy>
  <cp:revision>883</cp:revision>
  <dcterms:created xsi:type="dcterms:W3CDTF">2016-09-29T11:46:00Z</dcterms:created>
  <dcterms:modified xsi:type="dcterms:W3CDTF">2019-01-14T07:29:20Z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13</vt:lpwstr>
  </property>
  <property fmtid="{D5CDD505-2E9C-101B-9397-08002B2CF9AE}" pid="3" name="KSOProductBuildVer">
    <vt:lpwstr>2052-11.1.0.8213</vt:lpwstr>
  </property>
</Properties>
</file>